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0" d="100"/>
          <a:sy n="110" d="100"/>
        </p:scale>
        <p:origin x="5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283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Explain that today is about practical things families can do at home, and that parents will be the class for a few games and activities. Every slide will be on the school website afterwards.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overview. Tell parents that there will be games where you ask them for answers, just as you would in class.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parents: "Think back to learning to drive. How many things did you have to think about at once?" Writing feels the same for a five- or six-year-old. This is why patience and praise matter so much.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books this year include Nursery Rhymes, Looking after Rabbits, Bob’s Alien Spotter’s Guide, The Rascally Cake and Flip Flap Ocean. Each unit starts with a quality book that we read, talk about and act out before writing.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this with the parents: say "The hen found some wheat." together, then count the words on your fingers. The counting helps children remember the sentence while they spell each word, and stops words being missed out.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few parents to pick one from each column and say their sentence. Then write one on the board together, using Say it, Count it, Write it, Check it. At home: write the cards on scraps of paper, put them in three cups and take turns to pick. Your child then writes their favourite sentence and draws a picture of 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each line, naming what has been added. Then take ideas for the hen sentence and build it on the board. One possible answer: "The little red hen found some golden wheat and she planted it in the ground." In Year 2, children go on to use joining words such as because, when and but.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parents call out the mistakes. Case 1 has five: capital O for "On", capital M for "Monday", capital J for "Jack", capital I, and a full stop at the end. Case 2 needs a capital T, finger spaces between the words and a full stop. The answers are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corrections. The most common Year 1 slip is forgetting capital letters for names and for "I". A quick check at home: ask your child to point to every capital letter and full stop in their sentence.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story map was drawn by one of our Year 1 children. Notice the time words in the boxes: Once upon a time, Later that day, Then, Next, After that, Finally. Children retell the story many times, with actions, before writing it.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ideas from parents for new characters and new endings. Point to the child’s writing on the right: they kept the pattern of the story but added their own describing words and new endings. In Year 2, children go further and plan whole new stories.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a feely bag with an object inside. Ask a parent to feel it and describe it to the room without saying what it is. Everyone else guesses. These games are about talk first: once a child can say a describing word, they can write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real pieces from Year 1. The first shows the start of longer writing: four sentences retelling Jack and the Beanstalk, joined with "and". The second, from the summer term, is a diary in role. Point out that not every word is spelt correctly, and that this is normal and expected in Year 1.</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exception words cannot be sounded out in the usual way, so children learn them by heart. Practise 3 to 5 at a time, little and often. Year 1 children are also taught to spell the days of the week, and to add -ing, -ed, -er and -est where the root word does not change.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letters are drawn in a Sassoon-style hand to match Nelson: single strokes, with exit flicks on a and d. The green dot shows where to start and the red arrows show the direction. Every one of these letters starts like c, just below the top on the right, and goes anticlockwise over the top. Children also learn capital letters and the digits 0 to 9. In Year 2, joins become more fluent.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taught through the Nelson Grammar scheme (Pupil Books 1A and 1B). Keep this brief.</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short and real. A label on a toy box or one sentence about the weekend is exactly the right size for Year 1. Writing with chalk, magnetic letters or a finger in sand still practises letter shapes and spelling.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same one parents will see at the Year 2 workshop next year. It shows that Year 1 skills are the foundations for everything that follows.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one-page summary. Parents may like to screenshot or print this slide from the website.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to questions.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png"/><Relationship Id="rId9" Type="http://schemas.openxmlformats.org/officeDocument/2006/relationships/image" Target="../media/image25.jpeg"/><Relationship Id="rId1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21.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12"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0.jpg"/><Relationship Id="rId11" Type="http://schemas.openxmlformats.org/officeDocument/2006/relationships/image" Target="../media/image54.png"/><Relationship Id="rId5" Type="http://schemas.openxmlformats.org/officeDocument/2006/relationships/image" Target="../media/image49.jpg"/><Relationship Id="rId10" Type="http://schemas.openxmlformats.org/officeDocument/2006/relationships/image" Target="../media/image53.png"/><Relationship Id="rId4" Type="http://schemas.openxmlformats.org/officeDocument/2006/relationships/image" Target="../media/image2.png"/><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3" Type="http://schemas.openxmlformats.org/officeDocument/2006/relationships/image" Target="../media/image56.png"/><Relationship Id="rId7" Type="http://schemas.openxmlformats.org/officeDocument/2006/relationships/image" Target="../media/image59.png"/><Relationship Id="rId12"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12.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2.png"/><Relationship Id="rId9"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12.png"/><Relationship Id="rId10" Type="http://schemas.openxmlformats.org/officeDocument/2006/relationships/image" Target="../media/image46.png"/><Relationship Id="rId4" Type="http://schemas.openxmlformats.org/officeDocument/2006/relationships/image" Target="../media/image2.png"/><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7.png"/><Relationship Id="rId7" Type="http://schemas.openxmlformats.org/officeDocument/2006/relationships/image" Target="../media/image32.png"/><Relationship Id="rId12"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46.png"/><Relationship Id="rId5" Type="http://schemas.openxmlformats.org/officeDocument/2006/relationships/image" Target="../media/image5.png"/><Relationship Id="rId10" Type="http://schemas.openxmlformats.org/officeDocument/2006/relationships/image" Target="../media/image37.png"/><Relationship Id="rId4" Type="http://schemas.openxmlformats.org/officeDocument/2006/relationships/image" Target="../media/image2.pn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www.rgreeninf.brent.sch.uk"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5E31"/>
        </a:solidFill>
        <a:effectLst/>
      </p:bgPr>
    </p:bg>
    <p:spTree>
      <p:nvGrpSpPr>
        <p:cNvPr id="1" name=""/>
        <p:cNvGrpSpPr/>
        <p:nvPr/>
      </p:nvGrpSpPr>
      <p:grpSpPr>
        <a:xfrm>
          <a:off x="0" y="0"/>
          <a:ext cx="0" cy="0"/>
          <a:chOff x="0" y="0"/>
          <a:chExt cx="0" cy="0"/>
        </a:xfrm>
      </p:grpSpPr>
      <p:sp>
        <p:nvSpPr>
          <p:cNvPr id="2" name="Shape 0"/>
          <p:cNvSpPr/>
          <p:nvPr/>
        </p:nvSpPr>
        <p:spPr>
          <a:xfrm>
            <a:off x="7589520" y="822960"/>
            <a:ext cx="4023360" cy="4023360"/>
          </a:xfrm>
          <a:prstGeom prst="ellipse">
            <a:avLst/>
          </a:prstGeom>
          <a:solidFill>
            <a:srgbClr val="3E9B54"/>
          </a:solidFill>
          <a:ln/>
        </p:spPr>
      </p:sp>
      <p:sp>
        <p:nvSpPr>
          <p:cNvPr id="3" name="Shape 1"/>
          <p:cNvSpPr/>
          <p:nvPr/>
        </p:nvSpPr>
        <p:spPr>
          <a:xfrm>
            <a:off x="10881360" y="411480"/>
            <a:ext cx="822960" cy="822960"/>
          </a:xfrm>
          <a:prstGeom prst="ellipse">
            <a:avLst/>
          </a:prstGeom>
          <a:solidFill>
            <a:srgbClr val="FBB817"/>
          </a:solidFill>
          <a:ln/>
        </p:spPr>
      </p:sp>
      <p:sp>
        <p:nvSpPr>
          <p:cNvPr id="4" name="Shape 2"/>
          <p:cNvSpPr/>
          <p:nvPr/>
        </p:nvSpPr>
        <p:spPr>
          <a:xfrm>
            <a:off x="7315200" y="4343400"/>
            <a:ext cx="685800" cy="685800"/>
          </a:xfrm>
          <a:prstGeom prst="ellipse">
            <a:avLst/>
          </a:prstGeom>
          <a:solidFill>
            <a:srgbClr val="FF6B54"/>
          </a:solidFill>
          <a:ln/>
        </p:spPr>
      </p:sp>
      <p:sp>
        <p:nvSpPr>
          <p:cNvPr id="5" name="Shape 3"/>
          <p:cNvSpPr/>
          <p:nvPr/>
        </p:nvSpPr>
        <p:spPr>
          <a:xfrm>
            <a:off x="11155680" y="4480560"/>
            <a:ext cx="502920" cy="502920"/>
          </a:xfrm>
          <a:prstGeom prst="ellipse">
            <a:avLst/>
          </a:prstGeom>
          <a:solidFill>
            <a:srgbClr val="2AA8E0"/>
          </a:solidFill>
          <a:ln/>
        </p:spPr>
      </p:sp>
      <p:pic>
        <p:nvPicPr>
          <p:cNvPr id="6" name="Image 0" descr="preencoded.png"/>
          <p:cNvPicPr>
            <a:picLocks noChangeAspect="1"/>
          </p:cNvPicPr>
          <p:nvPr/>
        </p:nvPicPr>
        <p:blipFill>
          <a:blip r:embed="rId3"/>
          <a:stretch>
            <a:fillRect/>
          </a:stretch>
        </p:blipFill>
        <p:spPr>
          <a:xfrm>
            <a:off x="8595360" y="1828800"/>
            <a:ext cx="2011680" cy="2011680"/>
          </a:xfrm>
          <a:prstGeom prst="rect">
            <a:avLst/>
          </a:prstGeom>
        </p:spPr>
      </p:pic>
      <p:pic>
        <p:nvPicPr>
          <p:cNvPr id="7" name="Image 1" descr="Roe Green Infant School logo"/>
          <p:cNvPicPr>
            <a:picLocks noChangeAspect="1"/>
          </p:cNvPicPr>
          <p:nvPr/>
        </p:nvPicPr>
        <p:blipFill>
          <a:blip r:embed="rId4"/>
          <a:stretch>
            <a:fillRect/>
          </a:stretch>
        </p:blipFill>
        <p:spPr>
          <a:xfrm>
            <a:off x="731520" y="640080"/>
            <a:ext cx="1417320" cy="1417320"/>
          </a:xfrm>
          <a:prstGeom prst="rect">
            <a:avLst/>
          </a:prstGeom>
        </p:spPr>
      </p:pic>
      <p:sp>
        <p:nvSpPr>
          <p:cNvPr id="8" name="Text 4"/>
          <p:cNvSpPr txBox="1"/>
          <p:nvPr/>
        </p:nvSpPr>
        <p:spPr>
          <a:xfrm>
            <a:off x="731520" y="2331720"/>
            <a:ext cx="6583680" cy="914400"/>
          </a:xfrm>
          <a:prstGeom prst="rect">
            <a:avLst/>
          </a:prstGeom>
          <a:noFill/>
          <a:ln/>
        </p:spPr>
        <p:txBody>
          <a:bodyPr wrap="square" lIns="0" tIns="0" rIns="0" bIns="0" rtlCol="0" anchor="t"/>
          <a:lstStyle/>
          <a:p>
            <a:pPr marL="0" indent="0">
              <a:buNone/>
            </a:pPr>
            <a:r>
              <a:rPr lang="en-US" sz="4800" b="1" dirty="0">
                <a:solidFill>
                  <a:srgbClr val="FFFFFF"/>
                </a:solidFill>
                <a:latin typeface="Calibri" pitchFamily="34" charset="0"/>
                <a:ea typeface="Calibri" pitchFamily="34" charset="-122"/>
                <a:cs typeface="Calibri" pitchFamily="34" charset="-120"/>
              </a:rPr>
              <a:t>Year 1 Writing Workshop</a:t>
            </a:r>
            <a:endParaRPr lang="en-US" sz="4800" dirty="0"/>
          </a:p>
        </p:txBody>
      </p:sp>
      <p:sp>
        <p:nvSpPr>
          <p:cNvPr id="9" name="Text 5"/>
          <p:cNvSpPr txBox="1"/>
          <p:nvPr/>
        </p:nvSpPr>
        <p:spPr>
          <a:xfrm>
            <a:off x="731520" y="3246120"/>
            <a:ext cx="6583680" cy="914400"/>
          </a:xfrm>
          <a:prstGeom prst="rect">
            <a:avLst/>
          </a:prstGeom>
          <a:noFill/>
          <a:ln/>
        </p:spPr>
        <p:txBody>
          <a:bodyPr wrap="square" lIns="0" tIns="0" rIns="0" bIns="0" rtlCol="0" anchor="t"/>
          <a:lstStyle/>
          <a:p>
            <a:pPr marL="0" indent="0">
              <a:buNone/>
            </a:pPr>
            <a:r>
              <a:rPr lang="en-US" sz="2600" dirty="0">
                <a:solidFill>
                  <a:srgbClr val="FBB817"/>
                </a:solidFill>
                <a:latin typeface="Calibri" pitchFamily="34" charset="0"/>
                <a:ea typeface="Calibri" pitchFamily="34" charset="-122"/>
                <a:cs typeface="Calibri" pitchFamily="34" charset="-120"/>
              </a:rPr>
              <a:t>Helping your child to start their journey as a writer</a:t>
            </a:r>
            <a:endParaRPr lang="en-US" sz="2600" dirty="0"/>
          </a:p>
        </p:txBody>
      </p:sp>
      <p:sp>
        <p:nvSpPr>
          <p:cNvPr id="10" name="Shape 6"/>
          <p:cNvSpPr/>
          <p:nvPr/>
        </p:nvSpPr>
        <p:spPr>
          <a:xfrm>
            <a:off x="731520" y="4480560"/>
            <a:ext cx="4206240" cy="594360"/>
          </a:xfrm>
          <a:prstGeom prst="roundRect">
            <a:avLst>
              <a:gd name="adj" fmla="val 49231"/>
            </a:avLst>
          </a:prstGeom>
          <a:solidFill>
            <a:srgbClr val="1C3D24"/>
          </a:solidFill>
          <a:ln/>
        </p:spPr>
      </p:sp>
      <p:sp>
        <p:nvSpPr>
          <p:cNvPr id="11" name="Text 7"/>
          <p:cNvSpPr txBox="1"/>
          <p:nvPr/>
        </p:nvSpPr>
        <p:spPr>
          <a:xfrm>
            <a:off x="731520" y="4480560"/>
            <a:ext cx="420624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Tuesday 13th October 2026</a:t>
            </a:r>
            <a:endParaRPr lang="en-US" sz="2000" dirty="0"/>
          </a:p>
        </p:txBody>
      </p:sp>
      <p:sp>
        <p:nvSpPr>
          <p:cNvPr id="12" name="Text 8"/>
          <p:cNvSpPr txBox="1"/>
          <p:nvPr/>
        </p:nvSpPr>
        <p:spPr>
          <a:xfrm>
            <a:off x="731520" y="5989320"/>
            <a:ext cx="6400800" cy="411480"/>
          </a:xfrm>
          <a:prstGeom prst="rect">
            <a:avLst/>
          </a:prstGeom>
          <a:noFill/>
          <a:ln/>
        </p:spPr>
        <p:txBody>
          <a:bodyPr wrap="square" lIns="0" tIns="0" rIns="0" bIns="0" rtlCol="0" anchor="t"/>
          <a:lstStyle/>
          <a:p>
            <a:pPr marL="0" indent="0">
              <a:buNone/>
            </a:pPr>
            <a:r>
              <a:rPr lang="en-US" sz="1600" dirty="0">
                <a:solidFill>
                  <a:srgbClr val="CFE3D3"/>
                </a:solidFill>
                <a:latin typeface="Calibri" pitchFamily="34" charset="0"/>
                <a:ea typeface="Calibri" pitchFamily="34" charset="-122"/>
                <a:cs typeface="Calibri" pitchFamily="34" charset="-120"/>
              </a:rPr>
              <a:t>Roe Green Infant and Nursery School</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2B5E31"/>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What we will cover today</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Most of today is about simple things you can do at home.</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476860" y="1783080"/>
            <a:ext cx="2057400" cy="3246120"/>
          </a:xfrm>
          <a:prstGeom prst="roundRect">
            <a:avLst>
              <a:gd name="adj" fmla="val 6222"/>
            </a:avLst>
          </a:prstGeom>
          <a:solidFill>
            <a:srgbClr val="E4F4FB"/>
          </a:solidFill>
          <a:ln/>
          <a:effectLst>
            <a:outerShdw blurRad="101600" dist="38100" dir="5400000" algn="bl" rotWithShape="0">
              <a:srgbClr val="8FA293">
                <a:alpha val="35000"/>
              </a:srgbClr>
            </a:outerShdw>
          </a:effectLst>
        </p:spPr>
      </p:sp>
      <p:sp>
        <p:nvSpPr>
          <p:cNvPr id="10" name="Shape 6"/>
          <p:cNvSpPr/>
          <p:nvPr/>
        </p:nvSpPr>
        <p:spPr>
          <a:xfrm>
            <a:off x="1048360" y="2057400"/>
            <a:ext cx="914400" cy="914400"/>
          </a:xfrm>
          <a:prstGeom prst="ellipse">
            <a:avLst/>
          </a:prstGeom>
          <a:solidFill>
            <a:srgbClr val="2AA8E0"/>
          </a:solidFill>
          <a:ln/>
        </p:spPr>
      </p:sp>
      <p:pic>
        <p:nvPicPr>
          <p:cNvPr id="11" name="Image 2" descr="preencoded.png"/>
          <p:cNvPicPr>
            <a:picLocks noChangeAspect="1"/>
          </p:cNvPicPr>
          <p:nvPr/>
        </p:nvPicPr>
        <p:blipFill>
          <a:blip r:embed="rId5"/>
          <a:stretch>
            <a:fillRect/>
          </a:stretch>
        </p:blipFill>
        <p:spPr>
          <a:xfrm>
            <a:off x="1286104" y="2295144"/>
            <a:ext cx="438912" cy="438912"/>
          </a:xfrm>
          <a:prstGeom prst="rect">
            <a:avLst/>
          </a:prstGeom>
        </p:spPr>
      </p:pic>
      <p:sp>
        <p:nvSpPr>
          <p:cNvPr id="12" name="Text 7"/>
          <p:cNvSpPr txBox="1"/>
          <p:nvPr/>
        </p:nvSpPr>
        <p:spPr>
          <a:xfrm>
            <a:off x="586588" y="1874520"/>
            <a:ext cx="457200" cy="411480"/>
          </a:xfrm>
          <a:prstGeom prst="rect">
            <a:avLst/>
          </a:prstGeom>
          <a:noFill/>
          <a:ln/>
        </p:spPr>
        <p:txBody>
          <a:bodyPr wrap="square" lIns="0" tIns="0" rIns="0" bIns="0" rtlCol="0" anchor="t"/>
          <a:lstStyle/>
          <a:p>
            <a:pPr marL="0" indent="0">
              <a:buNone/>
            </a:pPr>
            <a:r>
              <a:rPr lang="en-US" sz="2000" b="1" dirty="0">
                <a:solidFill>
                  <a:srgbClr val="176E99"/>
                </a:solidFill>
                <a:latin typeface="Calibri" pitchFamily="34" charset="0"/>
                <a:ea typeface="Calibri" pitchFamily="34" charset="-122"/>
                <a:cs typeface="Calibri" pitchFamily="34" charset="-120"/>
              </a:rPr>
              <a:t>1</a:t>
            </a:r>
            <a:endParaRPr lang="en-US" sz="2000" dirty="0"/>
          </a:p>
        </p:txBody>
      </p:sp>
      <p:sp>
        <p:nvSpPr>
          <p:cNvPr id="13" name="Text 8"/>
          <p:cNvSpPr txBox="1"/>
          <p:nvPr/>
        </p:nvSpPr>
        <p:spPr>
          <a:xfrm>
            <a:off x="614020" y="3108960"/>
            <a:ext cx="1783080" cy="731520"/>
          </a:xfrm>
          <a:prstGeom prst="rect">
            <a:avLst/>
          </a:prstGeom>
          <a:noFill/>
          <a:ln/>
        </p:spPr>
        <p:txBody>
          <a:bodyPr wrap="square" lIns="0" tIns="0" rIns="0" bIns="0" rtlCol="0" anchor="ctr"/>
          <a:lstStyle/>
          <a:p>
            <a:pPr marL="0" indent="0" algn="ctr">
              <a:buNone/>
            </a:pPr>
            <a:r>
              <a:rPr lang="en-US" sz="1900" b="1" dirty="0">
                <a:solidFill>
                  <a:srgbClr val="176E99"/>
                </a:solidFill>
                <a:latin typeface="Calibri" pitchFamily="34" charset="0"/>
                <a:ea typeface="Calibri" pitchFamily="34" charset="-122"/>
                <a:cs typeface="Calibri" pitchFamily="34" charset="-120"/>
              </a:rPr>
              <a:t>Writing in Year 1</a:t>
            </a:r>
            <a:endParaRPr lang="en-US" sz="1900" dirty="0"/>
          </a:p>
        </p:txBody>
      </p:sp>
      <p:sp>
        <p:nvSpPr>
          <p:cNvPr id="14" name="Text 9"/>
          <p:cNvSpPr txBox="1"/>
          <p:nvPr/>
        </p:nvSpPr>
        <p:spPr>
          <a:xfrm>
            <a:off x="614020" y="3886200"/>
            <a:ext cx="1783080" cy="1005840"/>
          </a:xfrm>
          <a:prstGeom prst="rect">
            <a:avLst/>
          </a:prstGeom>
          <a:noFill/>
          <a:ln/>
        </p:spPr>
        <p:txBody>
          <a:bodyPr wrap="square" lIns="0" tIns="0" rIns="0" bIns="0" rtlCol="0" anchor="t"/>
          <a:lstStyle/>
          <a:p>
            <a:pPr marL="0" indent="0" algn="ctr">
              <a:buNone/>
            </a:pPr>
            <a:r>
              <a:rPr lang="en-US" sz="1500" dirty="0">
                <a:solidFill>
                  <a:srgbClr val="20302A"/>
                </a:solidFill>
                <a:latin typeface="Calibri" pitchFamily="34" charset="0"/>
                <a:ea typeface="Calibri" pitchFamily="34" charset="-122"/>
                <a:cs typeface="Calibri" pitchFamily="34" charset="-120"/>
              </a:rPr>
              <a:t>What your child learns and the books we use.</a:t>
            </a:r>
            <a:endParaRPr lang="en-US" sz="1500" dirty="0"/>
          </a:p>
        </p:txBody>
      </p:sp>
      <p:sp>
        <p:nvSpPr>
          <p:cNvPr id="15" name="Shape 10"/>
          <p:cNvSpPr/>
          <p:nvPr/>
        </p:nvSpPr>
        <p:spPr>
          <a:xfrm>
            <a:off x="2772004" y="1783080"/>
            <a:ext cx="2057400" cy="3246120"/>
          </a:xfrm>
          <a:prstGeom prst="roundRect">
            <a:avLst>
              <a:gd name="adj" fmla="val 6222"/>
            </a:avLst>
          </a:prstGeom>
          <a:solidFill>
            <a:srgbClr val="E6F4E9"/>
          </a:solidFill>
          <a:ln/>
          <a:effectLst>
            <a:outerShdw blurRad="101600" dist="38100" dir="5400000" algn="bl" rotWithShape="0">
              <a:srgbClr val="8FA293">
                <a:alpha val="35000"/>
              </a:srgbClr>
            </a:outerShdw>
          </a:effectLst>
        </p:spPr>
      </p:sp>
      <p:sp>
        <p:nvSpPr>
          <p:cNvPr id="16" name="Shape 11"/>
          <p:cNvSpPr/>
          <p:nvPr/>
        </p:nvSpPr>
        <p:spPr>
          <a:xfrm>
            <a:off x="3343504" y="2057400"/>
            <a:ext cx="914400" cy="914400"/>
          </a:xfrm>
          <a:prstGeom prst="ellipse">
            <a:avLst/>
          </a:prstGeom>
          <a:solidFill>
            <a:srgbClr val="3E9B54"/>
          </a:solidFill>
          <a:ln/>
        </p:spPr>
      </p:sp>
      <p:pic>
        <p:nvPicPr>
          <p:cNvPr id="17" name="Image 3" descr="preencoded.png"/>
          <p:cNvPicPr>
            <a:picLocks noChangeAspect="1"/>
          </p:cNvPicPr>
          <p:nvPr/>
        </p:nvPicPr>
        <p:blipFill>
          <a:blip r:embed="rId6"/>
          <a:stretch>
            <a:fillRect/>
          </a:stretch>
        </p:blipFill>
        <p:spPr>
          <a:xfrm>
            <a:off x="3581248" y="2295144"/>
            <a:ext cx="438912" cy="438912"/>
          </a:xfrm>
          <a:prstGeom prst="rect">
            <a:avLst/>
          </a:prstGeom>
        </p:spPr>
      </p:pic>
      <p:sp>
        <p:nvSpPr>
          <p:cNvPr id="18" name="Text 12"/>
          <p:cNvSpPr txBox="1"/>
          <p:nvPr/>
        </p:nvSpPr>
        <p:spPr>
          <a:xfrm>
            <a:off x="2881732" y="1874520"/>
            <a:ext cx="457200" cy="411480"/>
          </a:xfrm>
          <a:prstGeom prst="rect">
            <a:avLst/>
          </a:prstGeom>
          <a:noFill/>
          <a:ln/>
        </p:spPr>
        <p:txBody>
          <a:bodyPr wrap="square" lIns="0" tIns="0" rIns="0" bIns="0" rtlCol="0" anchor="t"/>
          <a:lstStyle/>
          <a:p>
            <a:pPr marL="0" indent="0">
              <a:buNone/>
            </a:pPr>
            <a:r>
              <a:rPr lang="en-US" sz="2000" b="1" dirty="0">
                <a:solidFill>
                  <a:srgbClr val="2A7A3F"/>
                </a:solidFill>
                <a:latin typeface="Calibri" pitchFamily="34" charset="0"/>
                <a:ea typeface="Calibri" pitchFamily="34" charset="-122"/>
                <a:cs typeface="Calibri" pitchFamily="34" charset="-120"/>
              </a:rPr>
              <a:t>2</a:t>
            </a:r>
            <a:endParaRPr lang="en-US" sz="2000" dirty="0"/>
          </a:p>
        </p:txBody>
      </p:sp>
      <p:sp>
        <p:nvSpPr>
          <p:cNvPr id="19" name="Text 13"/>
          <p:cNvSpPr txBox="1"/>
          <p:nvPr/>
        </p:nvSpPr>
        <p:spPr>
          <a:xfrm>
            <a:off x="2909164" y="3108960"/>
            <a:ext cx="1783080" cy="731520"/>
          </a:xfrm>
          <a:prstGeom prst="rect">
            <a:avLst/>
          </a:prstGeom>
          <a:noFill/>
          <a:ln/>
        </p:spPr>
        <p:txBody>
          <a:bodyPr wrap="square" lIns="0" tIns="0" rIns="0" bIns="0" rtlCol="0" anchor="ctr"/>
          <a:lstStyle/>
          <a:p>
            <a:pPr marL="0" indent="0" algn="ctr">
              <a:buNone/>
            </a:pPr>
            <a:r>
              <a:rPr lang="en-US" sz="1900" b="1" dirty="0">
                <a:solidFill>
                  <a:srgbClr val="2A7A3F"/>
                </a:solidFill>
                <a:latin typeface="Calibri" pitchFamily="34" charset="0"/>
                <a:ea typeface="Calibri" pitchFamily="34" charset="-122"/>
                <a:cs typeface="Calibri" pitchFamily="34" charset="-120"/>
              </a:rPr>
              <a:t>Say it first</a:t>
            </a:r>
            <a:endParaRPr lang="en-US" sz="1900" dirty="0"/>
          </a:p>
        </p:txBody>
      </p:sp>
      <p:sp>
        <p:nvSpPr>
          <p:cNvPr id="20" name="Text 14"/>
          <p:cNvSpPr txBox="1"/>
          <p:nvPr/>
        </p:nvSpPr>
        <p:spPr>
          <a:xfrm>
            <a:off x="2909164" y="3886200"/>
            <a:ext cx="1783080" cy="1005840"/>
          </a:xfrm>
          <a:prstGeom prst="rect">
            <a:avLst/>
          </a:prstGeom>
          <a:noFill/>
          <a:ln/>
        </p:spPr>
        <p:txBody>
          <a:bodyPr wrap="square" lIns="0" tIns="0" rIns="0" bIns="0" rtlCol="0" anchor="t"/>
          <a:lstStyle/>
          <a:p>
            <a:pPr marL="0" indent="0" algn="ctr">
              <a:buNone/>
            </a:pPr>
            <a:r>
              <a:rPr lang="en-US" sz="1500" dirty="0">
                <a:solidFill>
                  <a:srgbClr val="20302A"/>
                </a:solidFill>
                <a:latin typeface="Calibri" pitchFamily="34" charset="0"/>
                <a:ea typeface="Calibri" pitchFamily="34" charset="-122"/>
                <a:cs typeface="Calibri" pitchFamily="34" charset="-120"/>
              </a:rPr>
              <a:t>A simple routine for every sentence.</a:t>
            </a:r>
            <a:endParaRPr lang="en-US" sz="1500" dirty="0"/>
          </a:p>
        </p:txBody>
      </p:sp>
      <p:sp>
        <p:nvSpPr>
          <p:cNvPr id="21" name="Shape 15"/>
          <p:cNvSpPr/>
          <p:nvPr/>
        </p:nvSpPr>
        <p:spPr>
          <a:xfrm>
            <a:off x="5067148" y="1783080"/>
            <a:ext cx="2057400" cy="3246120"/>
          </a:xfrm>
          <a:prstGeom prst="roundRect">
            <a:avLst>
              <a:gd name="adj" fmla="val 6222"/>
            </a:avLst>
          </a:prstGeom>
          <a:solidFill>
            <a:srgbClr val="FFE9E5"/>
          </a:solidFill>
          <a:ln/>
          <a:effectLst>
            <a:outerShdw blurRad="101600" dist="38100" dir="5400000" algn="bl" rotWithShape="0">
              <a:srgbClr val="8FA293">
                <a:alpha val="35000"/>
              </a:srgbClr>
            </a:outerShdw>
          </a:effectLst>
        </p:spPr>
      </p:sp>
      <p:sp>
        <p:nvSpPr>
          <p:cNvPr id="22" name="Shape 16"/>
          <p:cNvSpPr/>
          <p:nvPr/>
        </p:nvSpPr>
        <p:spPr>
          <a:xfrm>
            <a:off x="5638648" y="2057400"/>
            <a:ext cx="914400" cy="914400"/>
          </a:xfrm>
          <a:prstGeom prst="ellipse">
            <a:avLst/>
          </a:prstGeom>
          <a:solidFill>
            <a:srgbClr val="FF6B54"/>
          </a:solidFill>
          <a:ln/>
        </p:spPr>
      </p:sp>
      <p:pic>
        <p:nvPicPr>
          <p:cNvPr id="23" name="Image 4" descr="preencoded.png"/>
          <p:cNvPicPr>
            <a:picLocks noChangeAspect="1"/>
          </p:cNvPicPr>
          <p:nvPr/>
        </p:nvPicPr>
        <p:blipFill>
          <a:blip r:embed="rId7"/>
          <a:stretch>
            <a:fillRect/>
          </a:stretch>
        </p:blipFill>
        <p:spPr>
          <a:xfrm>
            <a:off x="5876392" y="2295144"/>
            <a:ext cx="438912" cy="438912"/>
          </a:xfrm>
          <a:prstGeom prst="rect">
            <a:avLst/>
          </a:prstGeom>
        </p:spPr>
      </p:pic>
      <p:sp>
        <p:nvSpPr>
          <p:cNvPr id="24" name="Text 17"/>
          <p:cNvSpPr txBox="1"/>
          <p:nvPr/>
        </p:nvSpPr>
        <p:spPr>
          <a:xfrm>
            <a:off x="5176876" y="1874520"/>
            <a:ext cx="457200" cy="411480"/>
          </a:xfrm>
          <a:prstGeom prst="rect">
            <a:avLst/>
          </a:prstGeom>
          <a:noFill/>
          <a:ln/>
        </p:spPr>
        <p:txBody>
          <a:bodyPr wrap="square" lIns="0" tIns="0" rIns="0" bIns="0" rtlCol="0" anchor="t"/>
          <a:lstStyle/>
          <a:p>
            <a:pPr marL="0" indent="0">
              <a:buNone/>
            </a:pPr>
            <a:r>
              <a:rPr lang="en-US" sz="2000" b="1" dirty="0">
                <a:solidFill>
                  <a:srgbClr val="C73A24"/>
                </a:solidFill>
                <a:latin typeface="Calibri" pitchFamily="34" charset="0"/>
                <a:ea typeface="Calibri" pitchFamily="34" charset="-122"/>
                <a:cs typeface="Calibri" pitchFamily="34" charset="-120"/>
              </a:rPr>
              <a:t>3</a:t>
            </a:r>
            <a:endParaRPr lang="en-US" sz="2000" dirty="0"/>
          </a:p>
        </p:txBody>
      </p:sp>
      <p:sp>
        <p:nvSpPr>
          <p:cNvPr id="25" name="Text 18"/>
          <p:cNvSpPr txBox="1"/>
          <p:nvPr/>
        </p:nvSpPr>
        <p:spPr>
          <a:xfrm>
            <a:off x="5204308" y="3108960"/>
            <a:ext cx="1783080" cy="731520"/>
          </a:xfrm>
          <a:prstGeom prst="rect">
            <a:avLst/>
          </a:prstGeom>
          <a:noFill/>
          <a:ln/>
        </p:spPr>
        <p:txBody>
          <a:bodyPr wrap="square" lIns="0" tIns="0" rIns="0" bIns="0" rtlCol="0" anchor="ctr"/>
          <a:lstStyle/>
          <a:p>
            <a:pPr marL="0" indent="0" algn="ctr">
              <a:buNone/>
            </a:pPr>
            <a:r>
              <a:rPr lang="en-US" sz="1900" b="1" dirty="0">
                <a:solidFill>
                  <a:srgbClr val="C73A24"/>
                </a:solidFill>
                <a:latin typeface="Calibri" pitchFamily="34" charset="0"/>
                <a:ea typeface="Calibri" pitchFamily="34" charset="-122"/>
                <a:cs typeface="Calibri" pitchFamily="34" charset="-120"/>
              </a:rPr>
              <a:t>Sentence games</a:t>
            </a:r>
            <a:endParaRPr lang="en-US" sz="1900" dirty="0"/>
          </a:p>
        </p:txBody>
      </p:sp>
      <p:sp>
        <p:nvSpPr>
          <p:cNvPr id="26" name="Text 19"/>
          <p:cNvSpPr txBox="1"/>
          <p:nvPr/>
        </p:nvSpPr>
        <p:spPr>
          <a:xfrm>
            <a:off x="5204308" y="3886200"/>
            <a:ext cx="1783080" cy="1005840"/>
          </a:xfrm>
          <a:prstGeom prst="rect">
            <a:avLst/>
          </a:prstGeom>
          <a:noFill/>
          <a:ln/>
        </p:spPr>
        <p:txBody>
          <a:bodyPr wrap="square" lIns="0" tIns="0" rIns="0" bIns="0" rtlCol="0" anchor="t"/>
          <a:lstStyle/>
          <a:p>
            <a:pPr marL="0" indent="0" algn="ctr">
              <a:buNone/>
            </a:pPr>
            <a:r>
              <a:rPr lang="en-US" sz="1500" dirty="0">
                <a:solidFill>
                  <a:srgbClr val="20302A"/>
                </a:solidFill>
                <a:latin typeface="Calibri" pitchFamily="34" charset="0"/>
                <a:ea typeface="Calibri" pitchFamily="34" charset="-122"/>
                <a:cs typeface="Calibri" pitchFamily="34" charset="-120"/>
              </a:rPr>
              <a:t>Have a go yourselves: you are the class today!</a:t>
            </a:r>
            <a:endParaRPr lang="en-US" sz="1500" dirty="0"/>
          </a:p>
        </p:txBody>
      </p:sp>
      <p:sp>
        <p:nvSpPr>
          <p:cNvPr id="27" name="Shape 20"/>
          <p:cNvSpPr/>
          <p:nvPr/>
        </p:nvSpPr>
        <p:spPr>
          <a:xfrm>
            <a:off x="7362292" y="1783080"/>
            <a:ext cx="2057400" cy="3246120"/>
          </a:xfrm>
          <a:prstGeom prst="roundRect">
            <a:avLst>
              <a:gd name="adj" fmla="val 6222"/>
            </a:avLst>
          </a:prstGeom>
          <a:solidFill>
            <a:srgbClr val="F3EAF7"/>
          </a:solidFill>
          <a:ln/>
          <a:effectLst>
            <a:outerShdw blurRad="101600" dist="38100" dir="5400000" algn="bl" rotWithShape="0">
              <a:srgbClr val="8FA293">
                <a:alpha val="35000"/>
              </a:srgbClr>
            </a:outerShdw>
          </a:effectLst>
        </p:spPr>
      </p:sp>
      <p:sp>
        <p:nvSpPr>
          <p:cNvPr id="28" name="Shape 21"/>
          <p:cNvSpPr/>
          <p:nvPr/>
        </p:nvSpPr>
        <p:spPr>
          <a:xfrm>
            <a:off x="7933792" y="2057400"/>
            <a:ext cx="914400" cy="914400"/>
          </a:xfrm>
          <a:prstGeom prst="ellipse">
            <a:avLst/>
          </a:prstGeom>
          <a:solidFill>
            <a:srgbClr val="8E4DA8"/>
          </a:solidFill>
          <a:ln/>
        </p:spPr>
      </p:sp>
      <p:pic>
        <p:nvPicPr>
          <p:cNvPr id="29" name="Image 5" descr="preencoded.png"/>
          <p:cNvPicPr>
            <a:picLocks noChangeAspect="1"/>
          </p:cNvPicPr>
          <p:nvPr/>
        </p:nvPicPr>
        <p:blipFill>
          <a:blip r:embed="rId8"/>
          <a:stretch>
            <a:fillRect/>
          </a:stretch>
        </p:blipFill>
        <p:spPr>
          <a:xfrm>
            <a:off x="8171536" y="2295144"/>
            <a:ext cx="438912" cy="438912"/>
          </a:xfrm>
          <a:prstGeom prst="rect">
            <a:avLst/>
          </a:prstGeom>
        </p:spPr>
      </p:pic>
      <p:sp>
        <p:nvSpPr>
          <p:cNvPr id="30" name="Text 22"/>
          <p:cNvSpPr txBox="1"/>
          <p:nvPr/>
        </p:nvSpPr>
        <p:spPr>
          <a:xfrm>
            <a:off x="7472020" y="1874520"/>
            <a:ext cx="457200" cy="411480"/>
          </a:xfrm>
          <a:prstGeom prst="rect">
            <a:avLst/>
          </a:prstGeom>
          <a:noFill/>
          <a:ln/>
        </p:spPr>
        <p:txBody>
          <a:bodyPr wrap="square" lIns="0" tIns="0" rIns="0" bIns="0" rtlCol="0" anchor="t"/>
          <a:lstStyle/>
          <a:p>
            <a:pPr marL="0" indent="0">
              <a:buNone/>
            </a:pPr>
            <a:r>
              <a:rPr lang="en-US" sz="2000" b="1" dirty="0">
                <a:solidFill>
                  <a:srgbClr val="743A8C"/>
                </a:solidFill>
                <a:latin typeface="Calibri" pitchFamily="34" charset="0"/>
                <a:ea typeface="Calibri" pitchFamily="34" charset="-122"/>
                <a:cs typeface="Calibri" pitchFamily="34" charset="-120"/>
              </a:rPr>
              <a:t>4</a:t>
            </a:r>
            <a:endParaRPr lang="en-US" sz="2000" dirty="0"/>
          </a:p>
        </p:txBody>
      </p:sp>
      <p:sp>
        <p:nvSpPr>
          <p:cNvPr id="31" name="Text 23"/>
          <p:cNvSpPr txBox="1"/>
          <p:nvPr/>
        </p:nvSpPr>
        <p:spPr>
          <a:xfrm>
            <a:off x="7499452" y="3108960"/>
            <a:ext cx="1783080" cy="731520"/>
          </a:xfrm>
          <a:prstGeom prst="rect">
            <a:avLst/>
          </a:prstGeom>
          <a:noFill/>
          <a:ln/>
        </p:spPr>
        <p:txBody>
          <a:bodyPr wrap="square" lIns="0" tIns="0" rIns="0" bIns="0" rtlCol="0" anchor="ctr"/>
          <a:lstStyle/>
          <a:p>
            <a:pPr marL="0" indent="0" algn="ctr">
              <a:buNone/>
            </a:pPr>
            <a:r>
              <a:rPr lang="en-US" sz="1900" b="1" dirty="0">
                <a:solidFill>
                  <a:srgbClr val="743A8C"/>
                </a:solidFill>
                <a:latin typeface="Calibri" pitchFamily="34" charset="0"/>
                <a:ea typeface="Calibri" pitchFamily="34" charset="-122"/>
                <a:cs typeface="Calibri" pitchFamily="34" charset="-120"/>
              </a:rPr>
              <a:t>Retell a story</a:t>
            </a:r>
            <a:endParaRPr lang="en-US" sz="1900" dirty="0"/>
          </a:p>
        </p:txBody>
      </p:sp>
      <p:sp>
        <p:nvSpPr>
          <p:cNvPr id="32" name="Text 24"/>
          <p:cNvSpPr txBox="1"/>
          <p:nvPr/>
        </p:nvSpPr>
        <p:spPr>
          <a:xfrm>
            <a:off x="7499452" y="3886200"/>
            <a:ext cx="1783080" cy="1005840"/>
          </a:xfrm>
          <a:prstGeom prst="rect">
            <a:avLst/>
          </a:prstGeom>
          <a:noFill/>
          <a:ln/>
        </p:spPr>
        <p:txBody>
          <a:bodyPr wrap="square" lIns="0" tIns="0" rIns="0" bIns="0" rtlCol="0" anchor="t"/>
          <a:lstStyle/>
          <a:p>
            <a:pPr marL="0" indent="0" algn="ctr">
              <a:buNone/>
            </a:pPr>
            <a:r>
              <a:rPr lang="en-US" sz="1500" dirty="0">
                <a:solidFill>
                  <a:srgbClr val="20302A"/>
                </a:solidFill>
                <a:latin typeface="Calibri" pitchFamily="34" charset="0"/>
                <a:ea typeface="Calibri" pitchFamily="34" charset="-122"/>
                <a:cs typeface="Calibri" pitchFamily="34" charset="-120"/>
              </a:rPr>
              <a:t>Tell it, map it, then change one thing.</a:t>
            </a:r>
            <a:endParaRPr lang="en-US" sz="1500" dirty="0"/>
          </a:p>
        </p:txBody>
      </p:sp>
      <p:sp>
        <p:nvSpPr>
          <p:cNvPr id="33" name="Shape 25"/>
          <p:cNvSpPr/>
          <p:nvPr/>
        </p:nvSpPr>
        <p:spPr>
          <a:xfrm>
            <a:off x="9657436" y="1783080"/>
            <a:ext cx="2057400" cy="3246120"/>
          </a:xfrm>
          <a:prstGeom prst="roundRect">
            <a:avLst>
              <a:gd name="adj" fmla="val 6222"/>
            </a:avLst>
          </a:prstGeom>
          <a:solidFill>
            <a:srgbClr val="FFF4D6"/>
          </a:solidFill>
          <a:ln/>
          <a:effectLst>
            <a:outerShdw blurRad="101600" dist="38100" dir="5400000" algn="bl" rotWithShape="0">
              <a:srgbClr val="8FA293">
                <a:alpha val="35000"/>
              </a:srgbClr>
            </a:outerShdw>
          </a:effectLst>
        </p:spPr>
      </p:sp>
      <p:sp>
        <p:nvSpPr>
          <p:cNvPr id="34" name="Shape 26"/>
          <p:cNvSpPr/>
          <p:nvPr/>
        </p:nvSpPr>
        <p:spPr>
          <a:xfrm>
            <a:off x="10228936" y="2057400"/>
            <a:ext cx="914400" cy="914400"/>
          </a:xfrm>
          <a:prstGeom prst="ellipse">
            <a:avLst/>
          </a:prstGeom>
          <a:solidFill>
            <a:srgbClr val="FBB817"/>
          </a:solidFill>
          <a:ln/>
        </p:spPr>
      </p:sp>
      <p:pic>
        <p:nvPicPr>
          <p:cNvPr id="35" name="Image 6" descr="preencoded.png"/>
          <p:cNvPicPr>
            <a:picLocks noChangeAspect="1"/>
          </p:cNvPicPr>
          <p:nvPr/>
        </p:nvPicPr>
        <p:blipFill>
          <a:blip r:embed="rId9"/>
          <a:stretch>
            <a:fillRect/>
          </a:stretch>
        </p:blipFill>
        <p:spPr>
          <a:xfrm>
            <a:off x="10466680" y="2295144"/>
            <a:ext cx="438912" cy="438912"/>
          </a:xfrm>
          <a:prstGeom prst="rect">
            <a:avLst/>
          </a:prstGeom>
        </p:spPr>
      </p:pic>
      <p:sp>
        <p:nvSpPr>
          <p:cNvPr id="36" name="Text 27"/>
          <p:cNvSpPr txBox="1"/>
          <p:nvPr/>
        </p:nvSpPr>
        <p:spPr>
          <a:xfrm>
            <a:off x="9767164" y="1874520"/>
            <a:ext cx="457200" cy="411480"/>
          </a:xfrm>
          <a:prstGeom prst="rect">
            <a:avLst/>
          </a:prstGeom>
          <a:noFill/>
          <a:ln/>
        </p:spPr>
        <p:txBody>
          <a:bodyPr wrap="square" lIns="0" tIns="0" rIns="0" bIns="0" rtlCol="0" anchor="t"/>
          <a:lstStyle/>
          <a:p>
            <a:pPr marL="0" indent="0">
              <a:buNone/>
            </a:pPr>
            <a:r>
              <a:rPr lang="en-US" sz="2000" b="1" dirty="0">
                <a:solidFill>
                  <a:srgbClr val="8A6100"/>
                </a:solidFill>
                <a:latin typeface="Calibri" pitchFamily="34" charset="0"/>
                <a:ea typeface="Calibri" pitchFamily="34" charset="-122"/>
                <a:cs typeface="Calibri" pitchFamily="34" charset="-120"/>
              </a:rPr>
              <a:t>5</a:t>
            </a:r>
            <a:endParaRPr lang="en-US" sz="2000" dirty="0"/>
          </a:p>
        </p:txBody>
      </p:sp>
      <p:sp>
        <p:nvSpPr>
          <p:cNvPr id="37" name="Text 28"/>
          <p:cNvSpPr txBox="1"/>
          <p:nvPr/>
        </p:nvSpPr>
        <p:spPr>
          <a:xfrm>
            <a:off x="9794596" y="3108960"/>
            <a:ext cx="1783080" cy="731520"/>
          </a:xfrm>
          <a:prstGeom prst="rect">
            <a:avLst/>
          </a:prstGeom>
          <a:noFill/>
          <a:ln/>
        </p:spPr>
        <p:txBody>
          <a:bodyPr wrap="square" lIns="0" tIns="0" rIns="0" bIns="0" rtlCol="0" anchor="ctr"/>
          <a:lstStyle/>
          <a:p>
            <a:pPr marL="0" indent="0" algn="ctr">
              <a:buNone/>
            </a:pPr>
            <a:r>
              <a:rPr lang="en-US" sz="1900" b="1" dirty="0">
                <a:solidFill>
                  <a:srgbClr val="8A6100"/>
                </a:solidFill>
                <a:latin typeface="Calibri" pitchFamily="34" charset="0"/>
                <a:ea typeface="Calibri" pitchFamily="34" charset="-122"/>
                <a:cs typeface="Calibri" pitchFamily="34" charset="-120"/>
              </a:rPr>
              <a:t>Help at home</a:t>
            </a:r>
            <a:endParaRPr lang="en-US" sz="1900" dirty="0"/>
          </a:p>
        </p:txBody>
      </p:sp>
      <p:sp>
        <p:nvSpPr>
          <p:cNvPr id="38" name="Text 29"/>
          <p:cNvSpPr txBox="1"/>
          <p:nvPr/>
        </p:nvSpPr>
        <p:spPr>
          <a:xfrm>
            <a:off x="9794596" y="3886200"/>
            <a:ext cx="1783080" cy="1005840"/>
          </a:xfrm>
          <a:prstGeom prst="rect">
            <a:avLst/>
          </a:prstGeom>
          <a:noFill/>
          <a:ln/>
        </p:spPr>
        <p:txBody>
          <a:bodyPr wrap="square" lIns="0" tIns="0" rIns="0" bIns="0" rtlCol="0" anchor="t"/>
          <a:lstStyle/>
          <a:p>
            <a:pPr marL="0" indent="0" algn="ctr">
              <a:buNone/>
            </a:pPr>
            <a:r>
              <a:rPr lang="en-US" sz="1500" dirty="0">
                <a:solidFill>
                  <a:srgbClr val="20302A"/>
                </a:solidFill>
                <a:latin typeface="Calibri" pitchFamily="34" charset="0"/>
                <a:ea typeface="Calibri" pitchFamily="34" charset="-122"/>
                <a:cs typeface="Calibri" pitchFamily="34" charset="-120"/>
              </a:rPr>
              <a:t>Spelling, handwriting and everyday writing.</a:t>
            </a:r>
            <a:endParaRPr lang="en-US" sz="1500" dirty="0"/>
          </a:p>
        </p:txBody>
      </p:sp>
      <p:sp>
        <p:nvSpPr>
          <p:cNvPr id="39" name="Shape 30"/>
          <p:cNvSpPr/>
          <p:nvPr/>
        </p:nvSpPr>
        <p:spPr>
          <a:xfrm>
            <a:off x="822960" y="5349240"/>
            <a:ext cx="10515600" cy="731520"/>
          </a:xfrm>
          <a:prstGeom prst="roundRect">
            <a:avLst>
              <a:gd name="adj" fmla="val 17500"/>
            </a:avLst>
          </a:prstGeom>
          <a:solidFill>
            <a:srgbClr val="EAF4EC"/>
          </a:solidFill>
          <a:ln/>
        </p:spPr>
      </p:sp>
      <p:pic>
        <p:nvPicPr>
          <p:cNvPr id="40" name="Image 7" descr="preencoded.png"/>
          <p:cNvPicPr>
            <a:picLocks noChangeAspect="1"/>
          </p:cNvPicPr>
          <p:nvPr/>
        </p:nvPicPr>
        <p:blipFill>
          <a:blip r:embed="rId10"/>
          <a:stretch>
            <a:fillRect/>
          </a:stretch>
        </p:blipFill>
        <p:spPr>
          <a:xfrm>
            <a:off x="1051560" y="5504688"/>
            <a:ext cx="420624" cy="420624"/>
          </a:xfrm>
          <a:prstGeom prst="rect">
            <a:avLst/>
          </a:prstGeom>
        </p:spPr>
      </p:pic>
      <p:sp>
        <p:nvSpPr>
          <p:cNvPr id="41" name="Text 31"/>
          <p:cNvSpPr txBox="1"/>
          <p:nvPr/>
        </p:nvSpPr>
        <p:spPr>
          <a:xfrm>
            <a:off x="1645920" y="5349240"/>
            <a:ext cx="9509760" cy="731520"/>
          </a:xfrm>
          <a:prstGeom prst="rect">
            <a:avLst/>
          </a:prstGeom>
          <a:noFill/>
          <a:ln/>
        </p:spPr>
        <p:txBody>
          <a:bodyPr wrap="square" lIns="0" tIns="0" rIns="0" bIns="0" rtlCol="0" anchor="ctr"/>
          <a:lstStyle/>
          <a:p>
            <a:pPr marL="0" indent="0">
              <a:buNone/>
            </a:pPr>
            <a:r>
              <a:rPr lang="en-US" sz="1700" dirty="0">
                <a:solidFill>
                  <a:srgbClr val="1C3D24"/>
                </a:solidFill>
                <a:latin typeface="Calibri" pitchFamily="34" charset="0"/>
                <a:ea typeface="Calibri" pitchFamily="34" charset="-122"/>
                <a:cs typeface="Calibri" pitchFamily="34" charset="-120"/>
              </a:rPr>
              <a:t>All of these slides will be on our school website, so you do not need to write anything down.</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F6B54"/>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Writing is hard work!</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Every time your child writes, they are juggling all of these things at once.</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548640" y="164592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9" name="Shape 5"/>
          <p:cNvSpPr/>
          <p:nvPr/>
        </p:nvSpPr>
        <p:spPr>
          <a:xfrm>
            <a:off x="731520" y="1988820"/>
            <a:ext cx="640080" cy="640080"/>
          </a:xfrm>
          <a:prstGeom prst="ellipse">
            <a:avLst/>
          </a:prstGeom>
          <a:solidFill>
            <a:srgbClr val="2AA8E0"/>
          </a:solidFill>
          <a:ln/>
        </p:spPr>
      </p:sp>
      <p:pic>
        <p:nvPicPr>
          <p:cNvPr id="10" name="Image 2" descr="preencoded.png"/>
          <p:cNvPicPr>
            <a:picLocks noChangeAspect="1"/>
          </p:cNvPicPr>
          <p:nvPr/>
        </p:nvPicPr>
        <p:blipFill>
          <a:blip r:embed="rId5"/>
          <a:stretch>
            <a:fillRect/>
          </a:stretch>
        </p:blipFill>
        <p:spPr>
          <a:xfrm>
            <a:off x="897941" y="2155241"/>
            <a:ext cx="307238" cy="307238"/>
          </a:xfrm>
          <a:prstGeom prst="rect">
            <a:avLst/>
          </a:prstGeom>
        </p:spPr>
      </p:pic>
      <p:sp>
        <p:nvSpPr>
          <p:cNvPr id="11" name="Text 6"/>
          <p:cNvSpPr txBox="1"/>
          <p:nvPr/>
        </p:nvSpPr>
        <p:spPr>
          <a:xfrm>
            <a:off x="1508760" y="1645920"/>
            <a:ext cx="1508760" cy="1325880"/>
          </a:xfrm>
          <a:prstGeom prst="rect">
            <a:avLst/>
          </a:prstGeom>
          <a:noFill/>
          <a:ln/>
        </p:spPr>
        <p:txBody>
          <a:bodyPr wrap="square" lIns="0" tIns="0" rIns="0" bIns="0" rtlCol="0" anchor="ctr"/>
          <a:lstStyle/>
          <a:p>
            <a:pPr marL="0" indent="0">
              <a:buNone/>
            </a:pPr>
            <a:r>
              <a:rPr lang="en-US" sz="1700" b="1" dirty="0">
                <a:solidFill>
                  <a:srgbClr val="176E99"/>
                </a:solidFill>
                <a:latin typeface="Calibri" pitchFamily="34" charset="0"/>
                <a:ea typeface="Calibri" pitchFamily="34" charset="-122"/>
                <a:cs typeface="Calibri" pitchFamily="34" charset="-120"/>
              </a:rPr>
              <a:t>Ideas</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Think of what to write</a:t>
            </a:r>
            <a:endParaRPr lang="en-US" sz="1700" dirty="0"/>
          </a:p>
        </p:txBody>
      </p:sp>
      <p:sp>
        <p:nvSpPr>
          <p:cNvPr id="12" name="Shape 7"/>
          <p:cNvSpPr/>
          <p:nvPr/>
        </p:nvSpPr>
        <p:spPr>
          <a:xfrm>
            <a:off x="3337560" y="164592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3" name="Shape 8"/>
          <p:cNvSpPr/>
          <p:nvPr/>
        </p:nvSpPr>
        <p:spPr>
          <a:xfrm>
            <a:off x="3520440" y="1988820"/>
            <a:ext cx="640080" cy="640080"/>
          </a:xfrm>
          <a:prstGeom prst="ellipse">
            <a:avLst/>
          </a:prstGeom>
          <a:solidFill>
            <a:srgbClr val="8E4DA8"/>
          </a:solidFill>
          <a:ln/>
        </p:spPr>
      </p:sp>
      <p:pic>
        <p:nvPicPr>
          <p:cNvPr id="14" name="Image 3" descr="preencoded.png"/>
          <p:cNvPicPr>
            <a:picLocks noChangeAspect="1"/>
          </p:cNvPicPr>
          <p:nvPr/>
        </p:nvPicPr>
        <p:blipFill>
          <a:blip r:embed="rId3"/>
          <a:stretch>
            <a:fillRect/>
          </a:stretch>
        </p:blipFill>
        <p:spPr>
          <a:xfrm>
            <a:off x="3686861" y="2155241"/>
            <a:ext cx="307238" cy="307238"/>
          </a:xfrm>
          <a:prstGeom prst="rect">
            <a:avLst/>
          </a:prstGeom>
        </p:spPr>
      </p:pic>
      <p:sp>
        <p:nvSpPr>
          <p:cNvPr id="15" name="Text 9"/>
          <p:cNvSpPr txBox="1"/>
          <p:nvPr/>
        </p:nvSpPr>
        <p:spPr>
          <a:xfrm>
            <a:off x="4297680" y="1645920"/>
            <a:ext cx="1508760" cy="1325880"/>
          </a:xfrm>
          <a:prstGeom prst="rect">
            <a:avLst/>
          </a:prstGeom>
          <a:noFill/>
          <a:ln/>
        </p:spPr>
        <p:txBody>
          <a:bodyPr wrap="square" lIns="0" tIns="0" rIns="0" bIns="0" rtlCol="0" anchor="ctr"/>
          <a:lstStyle/>
          <a:p>
            <a:pPr marL="0" indent="0">
              <a:buNone/>
            </a:pPr>
            <a:r>
              <a:rPr lang="en-US" sz="1700" b="1" dirty="0">
                <a:solidFill>
                  <a:srgbClr val="743A8C"/>
                </a:solidFill>
                <a:latin typeface="Calibri" pitchFamily="34" charset="0"/>
                <a:ea typeface="Calibri" pitchFamily="34" charset="-122"/>
                <a:cs typeface="Calibri" pitchFamily="34" charset="-120"/>
              </a:rPr>
              <a:t>Memory</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Hold the sentence in their head</a:t>
            </a:r>
            <a:endParaRPr lang="en-US" sz="1700" dirty="0"/>
          </a:p>
        </p:txBody>
      </p:sp>
      <p:sp>
        <p:nvSpPr>
          <p:cNvPr id="16" name="Shape 10"/>
          <p:cNvSpPr/>
          <p:nvPr/>
        </p:nvSpPr>
        <p:spPr>
          <a:xfrm>
            <a:off x="6126480" y="164592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7" name="Shape 11"/>
          <p:cNvSpPr/>
          <p:nvPr/>
        </p:nvSpPr>
        <p:spPr>
          <a:xfrm>
            <a:off x="6309360" y="1988820"/>
            <a:ext cx="640080" cy="640080"/>
          </a:xfrm>
          <a:prstGeom prst="ellipse">
            <a:avLst/>
          </a:prstGeom>
          <a:solidFill>
            <a:srgbClr val="3E9B54"/>
          </a:solidFill>
          <a:ln/>
        </p:spPr>
      </p:sp>
      <p:pic>
        <p:nvPicPr>
          <p:cNvPr id="18" name="Image 4" descr="preencoded.png"/>
          <p:cNvPicPr>
            <a:picLocks noChangeAspect="1"/>
          </p:cNvPicPr>
          <p:nvPr/>
        </p:nvPicPr>
        <p:blipFill>
          <a:blip r:embed="rId6"/>
          <a:stretch>
            <a:fillRect/>
          </a:stretch>
        </p:blipFill>
        <p:spPr>
          <a:xfrm>
            <a:off x="6475781" y="2155241"/>
            <a:ext cx="307238" cy="307238"/>
          </a:xfrm>
          <a:prstGeom prst="rect">
            <a:avLst/>
          </a:prstGeom>
        </p:spPr>
      </p:pic>
      <p:sp>
        <p:nvSpPr>
          <p:cNvPr id="19" name="Text 12"/>
          <p:cNvSpPr txBox="1"/>
          <p:nvPr/>
        </p:nvSpPr>
        <p:spPr>
          <a:xfrm>
            <a:off x="7086600" y="1645920"/>
            <a:ext cx="1508760" cy="1325880"/>
          </a:xfrm>
          <a:prstGeom prst="rect">
            <a:avLst/>
          </a:prstGeom>
          <a:noFill/>
          <a:ln/>
        </p:spPr>
        <p:txBody>
          <a:bodyPr wrap="square" lIns="0" tIns="0" rIns="0" bIns="0" rtlCol="0" anchor="ctr"/>
          <a:lstStyle/>
          <a:p>
            <a:pPr marL="0" indent="0">
              <a:buNone/>
            </a:pPr>
            <a:r>
              <a:rPr lang="en-US" sz="1700" b="1" dirty="0">
                <a:solidFill>
                  <a:srgbClr val="2A7A3F"/>
                </a:solidFill>
                <a:latin typeface="Calibri" pitchFamily="34" charset="0"/>
                <a:ea typeface="Calibri" pitchFamily="34" charset="-122"/>
                <a:cs typeface="Calibri" pitchFamily="34" charset="-120"/>
              </a:rPr>
              <a:t>Pencil control</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Hold and move the pencil</a:t>
            </a:r>
            <a:endParaRPr lang="en-US" sz="1700" dirty="0"/>
          </a:p>
        </p:txBody>
      </p:sp>
      <p:sp>
        <p:nvSpPr>
          <p:cNvPr id="20" name="Shape 13"/>
          <p:cNvSpPr/>
          <p:nvPr/>
        </p:nvSpPr>
        <p:spPr>
          <a:xfrm>
            <a:off x="548640" y="315468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1" name="Shape 14"/>
          <p:cNvSpPr/>
          <p:nvPr/>
        </p:nvSpPr>
        <p:spPr>
          <a:xfrm>
            <a:off x="731520" y="3497580"/>
            <a:ext cx="640080" cy="640080"/>
          </a:xfrm>
          <a:prstGeom prst="ellipse">
            <a:avLst/>
          </a:prstGeom>
          <a:solidFill>
            <a:srgbClr val="FF6B54"/>
          </a:solidFill>
          <a:ln/>
        </p:spPr>
      </p:sp>
      <p:pic>
        <p:nvPicPr>
          <p:cNvPr id="22" name="Image 5" descr="preencoded.png"/>
          <p:cNvPicPr>
            <a:picLocks noChangeAspect="1"/>
          </p:cNvPicPr>
          <p:nvPr/>
        </p:nvPicPr>
        <p:blipFill>
          <a:blip r:embed="rId7"/>
          <a:stretch>
            <a:fillRect/>
          </a:stretch>
        </p:blipFill>
        <p:spPr>
          <a:xfrm>
            <a:off x="897941" y="3664001"/>
            <a:ext cx="307238" cy="307238"/>
          </a:xfrm>
          <a:prstGeom prst="rect">
            <a:avLst/>
          </a:prstGeom>
        </p:spPr>
      </p:pic>
      <p:sp>
        <p:nvSpPr>
          <p:cNvPr id="23" name="Text 15"/>
          <p:cNvSpPr txBox="1"/>
          <p:nvPr/>
        </p:nvSpPr>
        <p:spPr>
          <a:xfrm>
            <a:off x="1508760" y="3154680"/>
            <a:ext cx="1508760" cy="1325880"/>
          </a:xfrm>
          <a:prstGeom prst="rect">
            <a:avLst/>
          </a:prstGeom>
          <a:noFill/>
          <a:ln/>
        </p:spPr>
        <p:txBody>
          <a:bodyPr wrap="square" lIns="0" tIns="0" rIns="0" bIns="0" rtlCol="0" anchor="ctr"/>
          <a:lstStyle/>
          <a:p>
            <a:pPr marL="0" indent="0">
              <a:buNone/>
            </a:pPr>
            <a:r>
              <a:rPr lang="en-US" sz="1700" b="1" dirty="0">
                <a:solidFill>
                  <a:srgbClr val="C73A24"/>
                </a:solidFill>
                <a:latin typeface="Calibri" pitchFamily="34" charset="0"/>
                <a:ea typeface="Calibri" pitchFamily="34" charset="-122"/>
                <a:cs typeface="Calibri" pitchFamily="34" charset="-120"/>
              </a:rPr>
              <a:t>Letters</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Form each letter the right way</a:t>
            </a:r>
            <a:endParaRPr lang="en-US" sz="1700" dirty="0"/>
          </a:p>
        </p:txBody>
      </p:sp>
      <p:sp>
        <p:nvSpPr>
          <p:cNvPr id="24" name="Shape 16"/>
          <p:cNvSpPr/>
          <p:nvPr/>
        </p:nvSpPr>
        <p:spPr>
          <a:xfrm>
            <a:off x="3337560" y="315468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5" name="Shape 17"/>
          <p:cNvSpPr/>
          <p:nvPr/>
        </p:nvSpPr>
        <p:spPr>
          <a:xfrm>
            <a:off x="3520440" y="3497580"/>
            <a:ext cx="640080" cy="640080"/>
          </a:xfrm>
          <a:prstGeom prst="ellipse">
            <a:avLst/>
          </a:prstGeom>
          <a:solidFill>
            <a:srgbClr val="FBB817"/>
          </a:solidFill>
          <a:ln/>
        </p:spPr>
      </p:sp>
      <p:pic>
        <p:nvPicPr>
          <p:cNvPr id="26" name="Image 6" descr="preencoded.png"/>
          <p:cNvPicPr>
            <a:picLocks noChangeAspect="1"/>
          </p:cNvPicPr>
          <p:nvPr/>
        </p:nvPicPr>
        <p:blipFill>
          <a:blip r:embed="rId8"/>
          <a:stretch>
            <a:fillRect/>
          </a:stretch>
        </p:blipFill>
        <p:spPr>
          <a:xfrm>
            <a:off x="3686861" y="3664001"/>
            <a:ext cx="307238" cy="307238"/>
          </a:xfrm>
          <a:prstGeom prst="rect">
            <a:avLst/>
          </a:prstGeom>
        </p:spPr>
      </p:pic>
      <p:sp>
        <p:nvSpPr>
          <p:cNvPr id="27" name="Text 18"/>
          <p:cNvSpPr txBox="1"/>
          <p:nvPr/>
        </p:nvSpPr>
        <p:spPr>
          <a:xfrm>
            <a:off x="4297680" y="3154680"/>
            <a:ext cx="1508760" cy="1325880"/>
          </a:xfrm>
          <a:prstGeom prst="rect">
            <a:avLst/>
          </a:prstGeom>
          <a:noFill/>
          <a:ln/>
        </p:spPr>
        <p:txBody>
          <a:bodyPr wrap="square" lIns="0" tIns="0" rIns="0" bIns="0" rtlCol="0" anchor="ctr"/>
          <a:lstStyle/>
          <a:p>
            <a:pPr marL="0" indent="0">
              <a:buNone/>
            </a:pPr>
            <a:r>
              <a:rPr lang="en-US" sz="1700" b="1" dirty="0">
                <a:solidFill>
                  <a:srgbClr val="8A6100"/>
                </a:solidFill>
                <a:latin typeface="Calibri" pitchFamily="34" charset="0"/>
                <a:ea typeface="Calibri" pitchFamily="34" charset="-122"/>
                <a:cs typeface="Calibri" pitchFamily="34" charset="-120"/>
              </a:rPr>
              <a:t>Phonics</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Match sounds to letters</a:t>
            </a:r>
            <a:endParaRPr lang="en-US" sz="1700" dirty="0"/>
          </a:p>
        </p:txBody>
      </p:sp>
      <p:sp>
        <p:nvSpPr>
          <p:cNvPr id="28" name="Shape 19"/>
          <p:cNvSpPr/>
          <p:nvPr/>
        </p:nvSpPr>
        <p:spPr>
          <a:xfrm>
            <a:off x="6126480" y="315468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9" name="Shape 20"/>
          <p:cNvSpPr/>
          <p:nvPr/>
        </p:nvSpPr>
        <p:spPr>
          <a:xfrm>
            <a:off x="6309360" y="3497580"/>
            <a:ext cx="640080" cy="640080"/>
          </a:xfrm>
          <a:prstGeom prst="ellipse">
            <a:avLst/>
          </a:prstGeom>
          <a:solidFill>
            <a:srgbClr val="2AA8E0"/>
          </a:solidFill>
          <a:ln/>
        </p:spPr>
      </p:sp>
      <p:pic>
        <p:nvPicPr>
          <p:cNvPr id="30" name="Image 7" descr="preencoded.png"/>
          <p:cNvPicPr>
            <a:picLocks noChangeAspect="1"/>
          </p:cNvPicPr>
          <p:nvPr/>
        </p:nvPicPr>
        <p:blipFill>
          <a:blip r:embed="rId9"/>
          <a:stretch>
            <a:fillRect/>
          </a:stretch>
        </p:blipFill>
        <p:spPr>
          <a:xfrm>
            <a:off x="6475781" y="3664001"/>
            <a:ext cx="307238" cy="307238"/>
          </a:xfrm>
          <a:prstGeom prst="rect">
            <a:avLst/>
          </a:prstGeom>
        </p:spPr>
      </p:pic>
      <p:sp>
        <p:nvSpPr>
          <p:cNvPr id="31" name="Text 21"/>
          <p:cNvSpPr txBox="1"/>
          <p:nvPr/>
        </p:nvSpPr>
        <p:spPr>
          <a:xfrm>
            <a:off x="7086600" y="3154680"/>
            <a:ext cx="1508760" cy="1325880"/>
          </a:xfrm>
          <a:prstGeom prst="rect">
            <a:avLst/>
          </a:prstGeom>
          <a:noFill/>
          <a:ln/>
        </p:spPr>
        <p:txBody>
          <a:bodyPr wrap="square" lIns="0" tIns="0" rIns="0" bIns="0" rtlCol="0" anchor="ctr"/>
          <a:lstStyle/>
          <a:p>
            <a:pPr marL="0" indent="0">
              <a:buNone/>
            </a:pPr>
            <a:r>
              <a:rPr lang="en-US" sz="1700" b="1" dirty="0">
                <a:solidFill>
                  <a:srgbClr val="176E99"/>
                </a:solidFill>
                <a:latin typeface="Calibri" pitchFamily="34" charset="0"/>
                <a:ea typeface="Calibri" pitchFamily="34" charset="-122"/>
                <a:cs typeface="Calibri" pitchFamily="34" charset="-120"/>
              </a:rPr>
              <a:t>Spacing</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Leave a space between words</a:t>
            </a:r>
            <a:endParaRPr lang="en-US" sz="1700" dirty="0"/>
          </a:p>
        </p:txBody>
      </p:sp>
      <p:sp>
        <p:nvSpPr>
          <p:cNvPr id="32" name="Shape 22"/>
          <p:cNvSpPr/>
          <p:nvPr/>
        </p:nvSpPr>
        <p:spPr>
          <a:xfrm>
            <a:off x="548640" y="466344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33" name="Shape 23"/>
          <p:cNvSpPr/>
          <p:nvPr/>
        </p:nvSpPr>
        <p:spPr>
          <a:xfrm>
            <a:off x="731520" y="5006340"/>
            <a:ext cx="640080" cy="640080"/>
          </a:xfrm>
          <a:prstGeom prst="ellipse">
            <a:avLst/>
          </a:prstGeom>
          <a:solidFill>
            <a:srgbClr val="3E9B54"/>
          </a:solidFill>
          <a:ln/>
        </p:spPr>
      </p:sp>
      <p:pic>
        <p:nvPicPr>
          <p:cNvPr id="34" name="Image 8" descr="preencoded.png"/>
          <p:cNvPicPr>
            <a:picLocks noChangeAspect="1"/>
          </p:cNvPicPr>
          <p:nvPr/>
        </p:nvPicPr>
        <p:blipFill>
          <a:blip r:embed="rId10"/>
          <a:stretch>
            <a:fillRect/>
          </a:stretch>
        </p:blipFill>
        <p:spPr>
          <a:xfrm>
            <a:off x="897941" y="5172761"/>
            <a:ext cx="307238" cy="307238"/>
          </a:xfrm>
          <a:prstGeom prst="rect">
            <a:avLst/>
          </a:prstGeom>
        </p:spPr>
      </p:pic>
      <p:sp>
        <p:nvSpPr>
          <p:cNvPr id="35" name="Text 24"/>
          <p:cNvSpPr txBox="1"/>
          <p:nvPr/>
        </p:nvSpPr>
        <p:spPr>
          <a:xfrm>
            <a:off x="1508760" y="4663440"/>
            <a:ext cx="1508760" cy="1325880"/>
          </a:xfrm>
          <a:prstGeom prst="rect">
            <a:avLst/>
          </a:prstGeom>
          <a:noFill/>
          <a:ln/>
        </p:spPr>
        <p:txBody>
          <a:bodyPr wrap="square" lIns="0" tIns="0" rIns="0" bIns="0" rtlCol="0" anchor="ctr"/>
          <a:lstStyle/>
          <a:p>
            <a:pPr marL="0" indent="0">
              <a:buNone/>
            </a:pPr>
            <a:r>
              <a:rPr lang="en-US" sz="1700" b="1" dirty="0">
                <a:solidFill>
                  <a:srgbClr val="2A7A3F"/>
                </a:solidFill>
                <a:latin typeface="Calibri" pitchFamily="34" charset="0"/>
                <a:ea typeface="Calibri" pitchFamily="34" charset="-122"/>
                <a:cs typeface="Calibri" pitchFamily="34" charset="-120"/>
              </a:rPr>
              <a:t>Grammar</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Put words in the right order</a:t>
            </a:r>
            <a:endParaRPr lang="en-US" sz="1700" dirty="0"/>
          </a:p>
        </p:txBody>
      </p:sp>
      <p:sp>
        <p:nvSpPr>
          <p:cNvPr id="36" name="Shape 25"/>
          <p:cNvSpPr/>
          <p:nvPr/>
        </p:nvSpPr>
        <p:spPr>
          <a:xfrm>
            <a:off x="3337560" y="466344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37" name="Shape 26"/>
          <p:cNvSpPr/>
          <p:nvPr/>
        </p:nvSpPr>
        <p:spPr>
          <a:xfrm>
            <a:off x="3520440" y="5006340"/>
            <a:ext cx="640080" cy="640080"/>
          </a:xfrm>
          <a:prstGeom prst="ellipse">
            <a:avLst/>
          </a:prstGeom>
          <a:solidFill>
            <a:srgbClr val="8E4DA8"/>
          </a:solidFill>
          <a:ln/>
        </p:spPr>
      </p:sp>
      <p:pic>
        <p:nvPicPr>
          <p:cNvPr id="38" name="Image 9" descr="preencoded.png"/>
          <p:cNvPicPr>
            <a:picLocks noChangeAspect="1"/>
          </p:cNvPicPr>
          <p:nvPr/>
        </p:nvPicPr>
        <p:blipFill>
          <a:blip r:embed="rId11"/>
          <a:stretch>
            <a:fillRect/>
          </a:stretch>
        </p:blipFill>
        <p:spPr>
          <a:xfrm>
            <a:off x="3686861" y="5172761"/>
            <a:ext cx="307238" cy="307238"/>
          </a:xfrm>
          <a:prstGeom prst="rect">
            <a:avLst/>
          </a:prstGeom>
        </p:spPr>
      </p:pic>
      <p:sp>
        <p:nvSpPr>
          <p:cNvPr id="39" name="Text 27"/>
          <p:cNvSpPr txBox="1"/>
          <p:nvPr/>
        </p:nvSpPr>
        <p:spPr>
          <a:xfrm>
            <a:off x="4297680" y="4663440"/>
            <a:ext cx="1508760" cy="1325880"/>
          </a:xfrm>
          <a:prstGeom prst="rect">
            <a:avLst/>
          </a:prstGeom>
          <a:noFill/>
          <a:ln/>
        </p:spPr>
        <p:txBody>
          <a:bodyPr wrap="square" lIns="0" tIns="0" rIns="0" bIns="0" rtlCol="0" anchor="ctr"/>
          <a:lstStyle/>
          <a:p>
            <a:pPr marL="0" indent="0">
              <a:buNone/>
            </a:pPr>
            <a:r>
              <a:rPr lang="en-US" sz="1700" b="1" dirty="0">
                <a:solidFill>
                  <a:srgbClr val="743A8C"/>
                </a:solidFill>
                <a:latin typeface="Calibri" pitchFamily="34" charset="0"/>
                <a:ea typeface="Calibri" pitchFamily="34" charset="-122"/>
                <a:cs typeface="Calibri" pitchFamily="34" charset="-120"/>
              </a:rPr>
              <a:t>Punctuation</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Remember capital letters and full stops</a:t>
            </a:r>
            <a:endParaRPr lang="en-US" sz="1700" dirty="0"/>
          </a:p>
        </p:txBody>
      </p:sp>
      <p:sp>
        <p:nvSpPr>
          <p:cNvPr id="40" name="Shape 28"/>
          <p:cNvSpPr/>
          <p:nvPr/>
        </p:nvSpPr>
        <p:spPr>
          <a:xfrm>
            <a:off x="6126480" y="4663440"/>
            <a:ext cx="2606040" cy="1325880"/>
          </a:xfrm>
          <a:prstGeom prst="roundRect">
            <a:avLst>
              <a:gd name="adj" fmla="val 965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41" name="Shape 29"/>
          <p:cNvSpPr/>
          <p:nvPr/>
        </p:nvSpPr>
        <p:spPr>
          <a:xfrm>
            <a:off x="6309360" y="5006340"/>
            <a:ext cx="640080" cy="640080"/>
          </a:xfrm>
          <a:prstGeom prst="ellipse">
            <a:avLst/>
          </a:prstGeom>
          <a:solidFill>
            <a:srgbClr val="FF6B54"/>
          </a:solidFill>
          <a:ln/>
        </p:spPr>
      </p:sp>
      <p:pic>
        <p:nvPicPr>
          <p:cNvPr id="42" name="Image 10" descr="preencoded.png"/>
          <p:cNvPicPr>
            <a:picLocks noChangeAspect="1"/>
          </p:cNvPicPr>
          <p:nvPr/>
        </p:nvPicPr>
        <p:blipFill>
          <a:blip r:embed="rId12"/>
          <a:stretch>
            <a:fillRect/>
          </a:stretch>
        </p:blipFill>
        <p:spPr>
          <a:xfrm>
            <a:off x="6475781" y="5172761"/>
            <a:ext cx="307238" cy="307238"/>
          </a:xfrm>
          <a:prstGeom prst="rect">
            <a:avLst/>
          </a:prstGeom>
        </p:spPr>
      </p:pic>
      <p:sp>
        <p:nvSpPr>
          <p:cNvPr id="43" name="Text 30"/>
          <p:cNvSpPr txBox="1"/>
          <p:nvPr/>
        </p:nvSpPr>
        <p:spPr>
          <a:xfrm>
            <a:off x="7086600" y="4663440"/>
            <a:ext cx="1508760" cy="1325880"/>
          </a:xfrm>
          <a:prstGeom prst="rect">
            <a:avLst/>
          </a:prstGeom>
          <a:noFill/>
          <a:ln/>
        </p:spPr>
        <p:txBody>
          <a:bodyPr wrap="square" lIns="0" tIns="0" rIns="0" bIns="0" rtlCol="0" anchor="ctr"/>
          <a:lstStyle/>
          <a:p>
            <a:pPr marL="0" indent="0">
              <a:buNone/>
            </a:pPr>
            <a:r>
              <a:rPr lang="en-US" sz="1700" b="1" dirty="0">
                <a:solidFill>
                  <a:srgbClr val="C73A24"/>
                </a:solidFill>
                <a:latin typeface="Calibri" pitchFamily="34" charset="0"/>
                <a:ea typeface="Calibri" pitchFamily="34" charset="-122"/>
                <a:cs typeface="Calibri" pitchFamily="34" charset="-120"/>
              </a:rPr>
              <a:t>Vocabulary</a:t>
            </a:r>
            <a:endParaRPr lang="en-US" sz="1700" dirty="0"/>
          </a:p>
          <a:p>
            <a:pPr marL="0" indent="0">
              <a:buNone/>
            </a:pPr>
            <a:r>
              <a:rPr lang="en-US" sz="1400" dirty="0">
                <a:solidFill>
                  <a:srgbClr val="20302A"/>
                </a:solidFill>
                <a:latin typeface="Calibri" pitchFamily="34" charset="0"/>
                <a:ea typeface="Calibri" pitchFamily="34" charset="-122"/>
                <a:cs typeface="Calibri" pitchFamily="34" charset="-120"/>
              </a:rPr>
              <a:t>Choose the best word</a:t>
            </a:r>
            <a:endParaRPr lang="en-US" sz="1700" dirty="0"/>
          </a:p>
        </p:txBody>
      </p:sp>
      <p:sp>
        <p:nvSpPr>
          <p:cNvPr id="44" name="Shape 31"/>
          <p:cNvSpPr/>
          <p:nvPr/>
        </p:nvSpPr>
        <p:spPr>
          <a:xfrm>
            <a:off x="9006840" y="1645920"/>
            <a:ext cx="2651760" cy="4343400"/>
          </a:xfrm>
          <a:prstGeom prst="roundRect">
            <a:avLst>
              <a:gd name="adj" fmla="val 4828"/>
            </a:avLst>
          </a:prstGeom>
          <a:solidFill>
            <a:srgbClr val="FFF4D6"/>
          </a:solidFill>
          <a:ln/>
          <a:effectLst>
            <a:outerShdw blurRad="101600" dist="38100" dir="5400000" algn="bl" rotWithShape="0">
              <a:srgbClr val="8FA293">
                <a:alpha val="35000"/>
              </a:srgbClr>
            </a:outerShdw>
          </a:effectLst>
        </p:spPr>
      </p:sp>
      <p:sp>
        <p:nvSpPr>
          <p:cNvPr id="45" name="Shape 32"/>
          <p:cNvSpPr/>
          <p:nvPr/>
        </p:nvSpPr>
        <p:spPr>
          <a:xfrm>
            <a:off x="9235440" y="1874520"/>
            <a:ext cx="685800" cy="685800"/>
          </a:xfrm>
          <a:prstGeom prst="ellipse">
            <a:avLst/>
          </a:prstGeom>
          <a:solidFill>
            <a:srgbClr val="FF6B54"/>
          </a:solidFill>
          <a:ln/>
        </p:spPr>
      </p:sp>
      <p:pic>
        <p:nvPicPr>
          <p:cNvPr id="46" name="Image 11" descr="preencoded.png"/>
          <p:cNvPicPr>
            <a:picLocks noChangeAspect="1"/>
          </p:cNvPicPr>
          <p:nvPr/>
        </p:nvPicPr>
        <p:blipFill>
          <a:blip r:embed="rId13"/>
          <a:stretch>
            <a:fillRect/>
          </a:stretch>
        </p:blipFill>
        <p:spPr>
          <a:xfrm>
            <a:off x="9413748" y="2052828"/>
            <a:ext cx="329184" cy="329184"/>
          </a:xfrm>
          <a:prstGeom prst="rect">
            <a:avLst/>
          </a:prstGeom>
        </p:spPr>
      </p:pic>
      <p:sp>
        <p:nvSpPr>
          <p:cNvPr id="47" name="Text 33"/>
          <p:cNvSpPr txBox="1"/>
          <p:nvPr/>
        </p:nvSpPr>
        <p:spPr>
          <a:xfrm>
            <a:off x="9235440" y="2697480"/>
            <a:ext cx="2286000" cy="822960"/>
          </a:xfrm>
          <a:prstGeom prst="rect">
            <a:avLst/>
          </a:prstGeom>
          <a:noFill/>
          <a:ln/>
        </p:spPr>
        <p:txBody>
          <a:bodyPr wrap="square" lIns="0" tIns="0" rIns="0" bIns="0" rtlCol="0" anchor="t"/>
          <a:lstStyle/>
          <a:p>
            <a:pPr marL="0" indent="0">
              <a:buNone/>
            </a:pPr>
            <a:r>
              <a:rPr lang="en-US" sz="2000" b="1" dirty="0">
                <a:solidFill>
                  <a:srgbClr val="8A6100"/>
                </a:solidFill>
                <a:latin typeface="Calibri" pitchFamily="34" charset="0"/>
                <a:ea typeface="Calibri" pitchFamily="34" charset="-122"/>
                <a:cs typeface="Calibri" pitchFamily="34" charset="-120"/>
              </a:rPr>
              <a:t>And that is just the start!</a:t>
            </a:r>
            <a:endParaRPr lang="en-US" sz="2000" dirty="0"/>
          </a:p>
        </p:txBody>
      </p:sp>
      <p:sp>
        <p:nvSpPr>
          <p:cNvPr id="48" name="Text 34"/>
          <p:cNvSpPr txBox="1"/>
          <p:nvPr/>
        </p:nvSpPr>
        <p:spPr>
          <a:xfrm>
            <a:off x="9235440" y="3566160"/>
            <a:ext cx="2286000" cy="2331720"/>
          </a:xfrm>
          <a:prstGeom prst="rect">
            <a:avLst/>
          </a:prstGeom>
          <a:noFill/>
          <a:ln/>
        </p:spPr>
        <p:txBody>
          <a:bodyPr wrap="square" lIns="0" tIns="0" rIns="0" bIns="0" rtlCol="0" anchor="t"/>
          <a:lstStyle/>
          <a:p>
            <a:pPr marL="203200" indent="-203200">
              <a:spcAft>
                <a:spcPts val="1000"/>
              </a:spcAft>
              <a:buSzPct val="100000"/>
              <a:buChar char="•"/>
            </a:pPr>
            <a:r>
              <a:rPr lang="en-US" sz="1500" dirty="0">
                <a:solidFill>
                  <a:srgbClr val="20302A"/>
                </a:solidFill>
                <a:latin typeface="Calibri" pitchFamily="34" charset="0"/>
                <a:ea typeface="Calibri" pitchFamily="34" charset="-122"/>
                <a:cs typeface="Calibri" pitchFamily="34" charset="-120"/>
              </a:rPr>
              <a:t>One good sentence is a real achievement in Year 1.</a:t>
            </a:r>
            <a:endParaRPr lang="en-US" sz="1500" dirty="0"/>
          </a:p>
          <a:p>
            <a:pPr marL="203200" indent="-203200">
              <a:spcAft>
                <a:spcPts val="1000"/>
              </a:spcAft>
              <a:buSzPct val="100000"/>
              <a:buChar char="•"/>
            </a:pPr>
            <a:r>
              <a:rPr lang="en-US" sz="1500" dirty="0">
                <a:solidFill>
                  <a:srgbClr val="20302A"/>
                </a:solidFill>
                <a:latin typeface="Calibri" pitchFamily="34" charset="0"/>
                <a:ea typeface="Calibri" pitchFamily="34" charset="-122"/>
                <a:cs typeface="Calibri" pitchFamily="34" charset="-120"/>
              </a:rPr>
              <a:t>Short, happy bursts of writing work best.</a:t>
            </a:r>
            <a:endParaRPr lang="en-US" sz="1500" dirty="0"/>
          </a:p>
          <a:p>
            <a:pPr marL="203200" indent="-203200">
              <a:spcAft>
                <a:spcPts val="600"/>
              </a:spcAft>
              <a:buSzPct val="100000"/>
              <a:buChar char="•"/>
            </a:pPr>
            <a:r>
              <a:rPr lang="en-US" sz="1500" dirty="0">
                <a:solidFill>
                  <a:srgbClr val="20302A"/>
                </a:solidFill>
                <a:latin typeface="Calibri" pitchFamily="34" charset="0"/>
                <a:ea typeface="Calibri" pitchFamily="34" charset="-122"/>
                <a:cs typeface="Calibri" pitchFamily="34" charset="-120"/>
              </a:rPr>
              <a:t>Praise the ideas and the effort, not just neat handwriting.</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3E9B54"/>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What your child will write in Year 1</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Year 1 writing is short and often based on stories your child already knows well.</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583394" y="1600200"/>
            <a:ext cx="1323228" cy="1325880"/>
          </a:xfrm>
          <a:prstGeom prst="rect">
            <a:avLst/>
          </a:prstGeom>
          <a:solidFill>
            <a:srgbClr val="FFFFFF"/>
          </a:solidFill>
          <a:ln/>
          <a:effectLst>
            <a:outerShdw blurRad="101600" dist="38100" dir="5400000" algn="bl" rotWithShape="0">
              <a:srgbClr val="8FA293">
                <a:alpha val="35000"/>
              </a:srgbClr>
            </a:outerShdw>
          </a:effectLst>
        </p:spPr>
      </p:sp>
      <p:pic>
        <p:nvPicPr>
          <p:cNvPr id="9" name="Image 2" descr="Book cover: The Little Red Hen"/>
          <p:cNvPicPr>
            <a:picLocks noChangeAspect="1"/>
          </p:cNvPicPr>
          <p:nvPr/>
        </p:nvPicPr>
        <p:blipFill>
          <a:blip r:embed="rId5"/>
          <a:stretch>
            <a:fillRect/>
          </a:stretch>
        </p:blipFill>
        <p:spPr>
          <a:xfrm>
            <a:off x="583394" y="1600200"/>
            <a:ext cx="1323228" cy="1325880"/>
          </a:xfrm>
          <a:prstGeom prst="rect">
            <a:avLst/>
          </a:prstGeom>
        </p:spPr>
      </p:pic>
      <p:sp>
        <p:nvSpPr>
          <p:cNvPr id="10" name="Shape 5"/>
          <p:cNvSpPr/>
          <p:nvPr/>
        </p:nvSpPr>
        <p:spPr>
          <a:xfrm>
            <a:off x="2089502" y="1600200"/>
            <a:ext cx="1018276" cy="1325880"/>
          </a:xfrm>
          <a:prstGeom prst="rect">
            <a:avLst/>
          </a:prstGeom>
          <a:solidFill>
            <a:srgbClr val="FFFFFF"/>
          </a:solidFill>
          <a:ln/>
          <a:effectLst>
            <a:outerShdw blurRad="101600" dist="38100" dir="5400000" algn="bl" rotWithShape="0">
              <a:srgbClr val="8FA293">
                <a:alpha val="35000"/>
              </a:srgbClr>
            </a:outerShdw>
          </a:effectLst>
        </p:spPr>
      </p:sp>
      <p:pic>
        <p:nvPicPr>
          <p:cNvPr id="11" name="Image 3" descr="Book cover: Jack and the Beanstalk"/>
          <p:cNvPicPr>
            <a:picLocks noChangeAspect="1"/>
          </p:cNvPicPr>
          <p:nvPr/>
        </p:nvPicPr>
        <p:blipFill>
          <a:blip r:embed="rId6"/>
          <a:stretch>
            <a:fillRect/>
          </a:stretch>
        </p:blipFill>
        <p:spPr>
          <a:xfrm>
            <a:off x="2089502" y="1600200"/>
            <a:ext cx="1018276" cy="1325880"/>
          </a:xfrm>
          <a:prstGeom prst="rect">
            <a:avLst/>
          </a:prstGeom>
        </p:spPr>
      </p:pic>
      <p:sp>
        <p:nvSpPr>
          <p:cNvPr id="12" name="Shape 6"/>
          <p:cNvSpPr/>
          <p:nvPr/>
        </p:nvSpPr>
        <p:spPr>
          <a:xfrm>
            <a:off x="3290658" y="1600200"/>
            <a:ext cx="1158728" cy="1325880"/>
          </a:xfrm>
          <a:prstGeom prst="rect">
            <a:avLst/>
          </a:prstGeom>
          <a:solidFill>
            <a:srgbClr val="FFFFFF"/>
          </a:solidFill>
          <a:ln/>
          <a:effectLst>
            <a:outerShdw blurRad="101600" dist="38100" dir="5400000" algn="bl" rotWithShape="0">
              <a:srgbClr val="8FA293">
                <a:alpha val="35000"/>
              </a:srgbClr>
            </a:outerShdw>
          </a:effectLst>
        </p:spPr>
      </p:sp>
      <p:pic>
        <p:nvPicPr>
          <p:cNvPr id="13" name="Image 4" descr="Book cover: Hansel and Gretel"/>
          <p:cNvPicPr>
            <a:picLocks noChangeAspect="1"/>
          </p:cNvPicPr>
          <p:nvPr/>
        </p:nvPicPr>
        <p:blipFill>
          <a:blip r:embed="rId7"/>
          <a:stretch>
            <a:fillRect/>
          </a:stretch>
        </p:blipFill>
        <p:spPr>
          <a:xfrm>
            <a:off x="3290658" y="1600200"/>
            <a:ext cx="1158728" cy="1325880"/>
          </a:xfrm>
          <a:prstGeom prst="rect">
            <a:avLst/>
          </a:prstGeom>
        </p:spPr>
      </p:pic>
      <p:sp>
        <p:nvSpPr>
          <p:cNvPr id="14" name="Shape 7"/>
          <p:cNvSpPr/>
          <p:nvPr/>
        </p:nvSpPr>
        <p:spPr>
          <a:xfrm>
            <a:off x="4632267" y="1600200"/>
            <a:ext cx="1070648" cy="1325880"/>
          </a:xfrm>
          <a:prstGeom prst="rect">
            <a:avLst/>
          </a:prstGeom>
          <a:solidFill>
            <a:srgbClr val="FFFFFF"/>
          </a:solidFill>
          <a:ln/>
          <a:effectLst>
            <a:outerShdw blurRad="101600" dist="38100" dir="5400000" algn="bl" rotWithShape="0">
              <a:srgbClr val="8FA293">
                <a:alpha val="35000"/>
              </a:srgbClr>
            </a:outerShdw>
          </a:effectLst>
        </p:spPr>
      </p:sp>
      <p:pic>
        <p:nvPicPr>
          <p:cNvPr id="15" name="Image 5" descr="Book cover: Man on the Moon"/>
          <p:cNvPicPr>
            <a:picLocks noChangeAspect="1"/>
          </p:cNvPicPr>
          <p:nvPr/>
        </p:nvPicPr>
        <p:blipFill>
          <a:blip r:embed="rId8"/>
          <a:stretch>
            <a:fillRect/>
          </a:stretch>
        </p:blipFill>
        <p:spPr>
          <a:xfrm>
            <a:off x="4632267" y="1600200"/>
            <a:ext cx="1070648" cy="1325880"/>
          </a:xfrm>
          <a:prstGeom prst="rect">
            <a:avLst/>
          </a:prstGeom>
        </p:spPr>
      </p:pic>
      <p:sp>
        <p:nvSpPr>
          <p:cNvPr id="16" name="Shape 8"/>
          <p:cNvSpPr/>
          <p:nvPr/>
        </p:nvSpPr>
        <p:spPr>
          <a:xfrm>
            <a:off x="5885795" y="1600200"/>
            <a:ext cx="1117611" cy="1325880"/>
          </a:xfrm>
          <a:prstGeom prst="rect">
            <a:avLst/>
          </a:prstGeom>
          <a:solidFill>
            <a:srgbClr val="FFFFFF"/>
          </a:solidFill>
          <a:ln/>
          <a:effectLst>
            <a:outerShdw blurRad="101600" dist="38100" dir="5400000" algn="bl" rotWithShape="0">
              <a:srgbClr val="8FA293">
                <a:alpha val="35000"/>
              </a:srgbClr>
            </a:outerShdw>
          </a:effectLst>
        </p:spPr>
      </p:sp>
      <p:pic>
        <p:nvPicPr>
          <p:cNvPr id="17" name="Image 6" descr="Book cover: How to Be a Superhero"/>
          <p:cNvPicPr>
            <a:picLocks noChangeAspect="1"/>
          </p:cNvPicPr>
          <p:nvPr/>
        </p:nvPicPr>
        <p:blipFill>
          <a:blip r:embed="rId9"/>
          <a:stretch>
            <a:fillRect/>
          </a:stretch>
        </p:blipFill>
        <p:spPr>
          <a:xfrm>
            <a:off x="5885795" y="1600200"/>
            <a:ext cx="1117611" cy="1325880"/>
          </a:xfrm>
          <a:prstGeom prst="rect">
            <a:avLst/>
          </a:prstGeom>
        </p:spPr>
      </p:pic>
      <p:sp>
        <p:nvSpPr>
          <p:cNvPr id="18" name="Shape 9"/>
          <p:cNvSpPr/>
          <p:nvPr/>
        </p:nvSpPr>
        <p:spPr>
          <a:xfrm>
            <a:off x="7186286" y="1600200"/>
            <a:ext cx="1059571" cy="1325880"/>
          </a:xfrm>
          <a:prstGeom prst="rect">
            <a:avLst/>
          </a:prstGeom>
          <a:solidFill>
            <a:srgbClr val="FFFFFF"/>
          </a:solidFill>
          <a:ln/>
          <a:effectLst>
            <a:outerShdw blurRad="101600" dist="38100" dir="5400000" algn="bl" rotWithShape="0">
              <a:srgbClr val="8FA293">
                <a:alpha val="35000"/>
              </a:srgbClr>
            </a:outerShdw>
          </a:effectLst>
        </p:spPr>
      </p:sp>
      <p:pic>
        <p:nvPicPr>
          <p:cNvPr id="19" name="Image 7" descr="Book cover: Ruby’s Worry"/>
          <p:cNvPicPr>
            <a:picLocks noChangeAspect="1"/>
          </p:cNvPicPr>
          <p:nvPr/>
        </p:nvPicPr>
        <p:blipFill>
          <a:blip r:embed="rId10"/>
          <a:stretch>
            <a:fillRect/>
          </a:stretch>
        </p:blipFill>
        <p:spPr>
          <a:xfrm>
            <a:off x="7186286" y="1600200"/>
            <a:ext cx="1059571" cy="1325880"/>
          </a:xfrm>
          <a:prstGeom prst="rect">
            <a:avLst/>
          </a:prstGeom>
        </p:spPr>
      </p:pic>
      <p:sp>
        <p:nvSpPr>
          <p:cNvPr id="20" name="Shape 10"/>
          <p:cNvSpPr/>
          <p:nvPr/>
        </p:nvSpPr>
        <p:spPr>
          <a:xfrm>
            <a:off x="8428737" y="1600200"/>
            <a:ext cx="1267541" cy="1325880"/>
          </a:xfrm>
          <a:prstGeom prst="rect">
            <a:avLst/>
          </a:prstGeom>
          <a:solidFill>
            <a:srgbClr val="FFFFFF"/>
          </a:solidFill>
          <a:ln/>
          <a:effectLst>
            <a:outerShdw blurRad="101600" dist="38100" dir="5400000" algn="bl" rotWithShape="0">
              <a:srgbClr val="8FA293">
                <a:alpha val="35000"/>
              </a:srgbClr>
            </a:outerShdw>
          </a:effectLst>
        </p:spPr>
      </p:sp>
      <p:pic>
        <p:nvPicPr>
          <p:cNvPr id="21" name="Image 8" descr="Book cover: Dear Fairy Godmother"/>
          <p:cNvPicPr>
            <a:picLocks noChangeAspect="1"/>
          </p:cNvPicPr>
          <p:nvPr/>
        </p:nvPicPr>
        <p:blipFill>
          <a:blip r:embed="rId11"/>
          <a:stretch>
            <a:fillRect/>
          </a:stretch>
        </p:blipFill>
        <p:spPr>
          <a:xfrm>
            <a:off x="8428737" y="1600200"/>
            <a:ext cx="1267541" cy="1325880"/>
          </a:xfrm>
          <a:prstGeom prst="rect">
            <a:avLst/>
          </a:prstGeom>
        </p:spPr>
      </p:pic>
      <p:sp>
        <p:nvSpPr>
          <p:cNvPr id="22" name="Shape 11"/>
          <p:cNvSpPr/>
          <p:nvPr/>
        </p:nvSpPr>
        <p:spPr>
          <a:xfrm>
            <a:off x="9879158" y="1600200"/>
            <a:ext cx="1729143" cy="1325880"/>
          </a:xfrm>
          <a:prstGeom prst="rect">
            <a:avLst/>
          </a:prstGeom>
          <a:solidFill>
            <a:srgbClr val="FFFFFF"/>
          </a:solidFill>
          <a:ln/>
          <a:effectLst>
            <a:outerShdw blurRad="101600" dist="38100" dir="5400000" algn="bl" rotWithShape="0">
              <a:srgbClr val="8FA293">
                <a:alpha val="35000"/>
              </a:srgbClr>
            </a:outerShdw>
          </a:effectLst>
        </p:spPr>
      </p:sp>
      <p:pic>
        <p:nvPicPr>
          <p:cNvPr id="23" name="Image 9" descr="Book cover: Flip Flap Jungle"/>
          <p:cNvPicPr>
            <a:picLocks noChangeAspect="1"/>
          </p:cNvPicPr>
          <p:nvPr/>
        </p:nvPicPr>
        <p:blipFill>
          <a:blip r:embed="rId12"/>
          <a:stretch>
            <a:fillRect/>
          </a:stretch>
        </p:blipFill>
        <p:spPr>
          <a:xfrm>
            <a:off x="9879158" y="1600200"/>
            <a:ext cx="1729143" cy="1325880"/>
          </a:xfrm>
          <a:prstGeom prst="rect">
            <a:avLst/>
          </a:prstGeom>
        </p:spPr>
      </p:pic>
      <p:sp>
        <p:nvSpPr>
          <p:cNvPr id="24" name="Shape 12"/>
          <p:cNvSpPr/>
          <p:nvPr/>
        </p:nvSpPr>
        <p:spPr>
          <a:xfrm>
            <a:off x="518008" y="3246120"/>
            <a:ext cx="5440680" cy="2880360"/>
          </a:xfrm>
          <a:prstGeom prst="roundRect">
            <a:avLst>
              <a:gd name="adj" fmla="val 4444"/>
            </a:avLst>
          </a:prstGeom>
          <a:solidFill>
            <a:srgbClr val="F3EAF7"/>
          </a:solidFill>
          <a:ln/>
          <a:effectLst>
            <a:outerShdw blurRad="101600" dist="38100" dir="5400000" algn="bl" rotWithShape="0">
              <a:srgbClr val="8FA293">
                <a:alpha val="35000"/>
              </a:srgbClr>
            </a:outerShdw>
          </a:effectLst>
        </p:spPr>
      </p:sp>
      <p:sp>
        <p:nvSpPr>
          <p:cNvPr id="25" name="Shape 13"/>
          <p:cNvSpPr/>
          <p:nvPr/>
        </p:nvSpPr>
        <p:spPr>
          <a:xfrm>
            <a:off x="746608" y="3474720"/>
            <a:ext cx="685800" cy="685800"/>
          </a:xfrm>
          <a:prstGeom prst="ellipse">
            <a:avLst/>
          </a:prstGeom>
          <a:solidFill>
            <a:srgbClr val="8E4DA8"/>
          </a:solidFill>
          <a:ln/>
        </p:spPr>
      </p:sp>
      <p:pic>
        <p:nvPicPr>
          <p:cNvPr id="26" name="Image 10" descr="preencoded.png"/>
          <p:cNvPicPr>
            <a:picLocks noChangeAspect="1"/>
          </p:cNvPicPr>
          <p:nvPr/>
        </p:nvPicPr>
        <p:blipFill>
          <a:blip r:embed="rId13"/>
          <a:stretch>
            <a:fillRect/>
          </a:stretch>
        </p:blipFill>
        <p:spPr>
          <a:xfrm>
            <a:off x="924916" y="3653028"/>
            <a:ext cx="329184" cy="329184"/>
          </a:xfrm>
          <a:prstGeom prst="rect">
            <a:avLst/>
          </a:prstGeom>
        </p:spPr>
      </p:pic>
      <p:sp>
        <p:nvSpPr>
          <p:cNvPr id="27" name="Text 14"/>
          <p:cNvSpPr txBox="1"/>
          <p:nvPr/>
        </p:nvSpPr>
        <p:spPr>
          <a:xfrm>
            <a:off x="1615288" y="3429000"/>
            <a:ext cx="4160520" cy="777240"/>
          </a:xfrm>
          <a:prstGeom prst="rect">
            <a:avLst/>
          </a:prstGeom>
          <a:noFill/>
          <a:ln/>
        </p:spPr>
        <p:txBody>
          <a:bodyPr wrap="square" lIns="0" tIns="0" rIns="0" bIns="0" rtlCol="0" anchor="ctr"/>
          <a:lstStyle/>
          <a:p>
            <a:pPr marL="0" indent="0">
              <a:buNone/>
            </a:pPr>
            <a:r>
              <a:rPr lang="en-US" sz="2100" b="1" dirty="0">
                <a:solidFill>
                  <a:srgbClr val="743A8C"/>
                </a:solidFill>
                <a:latin typeface="Calibri" pitchFamily="34" charset="0"/>
                <a:ea typeface="Calibri" pitchFamily="34" charset="-122"/>
                <a:cs typeface="Calibri" pitchFamily="34" charset="-120"/>
              </a:rPr>
              <a:t>Fiction</a:t>
            </a:r>
            <a:endParaRPr lang="en-US" sz="2100" dirty="0"/>
          </a:p>
          <a:p>
            <a:pPr marL="0" indent="0">
              <a:buNone/>
            </a:pPr>
            <a:r>
              <a:rPr lang="en-US" sz="1400" i="1" dirty="0">
                <a:solidFill>
                  <a:srgbClr val="4F5E54"/>
                </a:solidFill>
                <a:latin typeface="Calibri" pitchFamily="34" charset="0"/>
                <a:ea typeface="Calibri" pitchFamily="34" charset="-122"/>
                <a:cs typeface="Calibri" pitchFamily="34" charset="-120"/>
              </a:rPr>
              <a:t>Made-up stories</a:t>
            </a:r>
            <a:endParaRPr lang="en-US" sz="2100" dirty="0"/>
          </a:p>
        </p:txBody>
      </p:sp>
      <p:sp>
        <p:nvSpPr>
          <p:cNvPr id="28" name="Shape 15"/>
          <p:cNvSpPr/>
          <p:nvPr/>
        </p:nvSpPr>
        <p:spPr>
          <a:xfrm>
            <a:off x="746608" y="4434840"/>
            <a:ext cx="2044598" cy="438912"/>
          </a:xfrm>
          <a:prstGeom prst="roundRect">
            <a:avLst>
              <a:gd name="adj" fmla="val 50000"/>
            </a:avLst>
          </a:prstGeom>
          <a:solidFill>
            <a:srgbClr val="FFFFFF"/>
          </a:solidFill>
          <a:ln w="15875">
            <a:solidFill>
              <a:srgbClr val="8E4DA8"/>
            </a:solidFill>
            <a:prstDash val="solid"/>
          </a:ln>
        </p:spPr>
      </p:sp>
      <p:sp>
        <p:nvSpPr>
          <p:cNvPr id="29" name="Text 16"/>
          <p:cNvSpPr txBox="1"/>
          <p:nvPr/>
        </p:nvSpPr>
        <p:spPr>
          <a:xfrm>
            <a:off x="746608" y="4434840"/>
            <a:ext cx="2044598" cy="438912"/>
          </a:xfrm>
          <a:prstGeom prst="rect">
            <a:avLst/>
          </a:prstGeom>
          <a:noFill/>
          <a:ln/>
        </p:spPr>
        <p:txBody>
          <a:bodyPr wrap="square" lIns="0" tIns="0" rIns="0" bIns="0" rtlCol="0" anchor="ctr"/>
          <a:lstStyle/>
          <a:p>
            <a:pPr marL="0" indent="0" algn="ctr">
              <a:buNone/>
            </a:pPr>
            <a:r>
              <a:rPr lang="en-US" sz="1500" b="1" dirty="0">
                <a:solidFill>
                  <a:srgbClr val="743A8C"/>
                </a:solidFill>
                <a:latin typeface="Calibri" pitchFamily="34" charset="0"/>
                <a:ea typeface="Calibri" pitchFamily="34" charset="-122"/>
                <a:cs typeface="Calibri" pitchFamily="34" charset="-120"/>
              </a:rPr>
              <a:t>Retelling stories</a:t>
            </a:r>
            <a:endParaRPr lang="en-US" sz="1500" dirty="0"/>
          </a:p>
        </p:txBody>
      </p:sp>
      <p:sp>
        <p:nvSpPr>
          <p:cNvPr id="30" name="Shape 17"/>
          <p:cNvSpPr/>
          <p:nvPr/>
        </p:nvSpPr>
        <p:spPr>
          <a:xfrm>
            <a:off x="2900934" y="4434840"/>
            <a:ext cx="1945843" cy="438912"/>
          </a:xfrm>
          <a:prstGeom prst="roundRect">
            <a:avLst>
              <a:gd name="adj" fmla="val 50000"/>
            </a:avLst>
          </a:prstGeom>
          <a:solidFill>
            <a:srgbClr val="FFFFFF"/>
          </a:solidFill>
          <a:ln w="15875">
            <a:solidFill>
              <a:srgbClr val="8E4DA8"/>
            </a:solidFill>
            <a:prstDash val="solid"/>
          </a:ln>
        </p:spPr>
      </p:sp>
      <p:sp>
        <p:nvSpPr>
          <p:cNvPr id="31" name="Text 18"/>
          <p:cNvSpPr txBox="1"/>
          <p:nvPr/>
        </p:nvSpPr>
        <p:spPr>
          <a:xfrm>
            <a:off x="2900934" y="4434840"/>
            <a:ext cx="1945843" cy="438912"/>
          </a:xfrm>
          <a:prstGeom prst="rect">
            <a:avLst/>
          </a:prstGeom>
          <a:noFill/>
          <a:ln/>
        </p:spPr>
        <p:txBody>
          <a:bodyPr wrap="square" lIns="0" tIns="0" rIns="0" bIns="0" rtlCol="0" anchor="ctr"/>
          <a:lstStyle/>
          <a:p>
            <a:pPr marL="0" indent="0" algn="ctr">
              <a:buNone/>
            </a:pPr>
            <a:r>
              <a:rPr lang="en-US" sz="1500" b="1" dirty="0">
                <a:solidFill>
                  <a:srgbClr val="743A8C"/>
                </a:solidFill>
                <a:latin typeface="Calibri" pitchFamily="34" charset="0"/>
                <a:ea typeface="Calibri" pitchFamily="34" charset="-122"/>
                <a:cs typeface="Calibri" pitchFamily="34" charset="-120"/>
              </a:rPr>
              <a:t>Changing a story</a:t>
            </a:r>
            <a:endParaRPr lang="en-US" sz="1500" dirty="0"/>
          </a:p>
        </p:txBody>
      </p:sp>
      <p:sp>
        <p:nvSpPr>
          <p:cNvPr id="32" name="Shape 19"/>
          <p:cNvSpPr/>
          <p:nvPr/>
        </p:nvSpPr>
        <p:spPr>
          <a:xfrm>
            <a:off x="746608" y="4983480"/>
            <a:ext cx="1057046" cy="438912"/>
          </a:xfrm>
          <a:prstGeom prst="roundRect">
            <a:avLst>
              <a:gd name="adj" fmla="val 50000"/>
            </a:avLst>
          </a:prstGeom>
          <a:solidFill>
            <a:srgbClr val="FFFFFF"/>
          </a:solidFill>
          <a:ln w="15875">
            <a:solidFill>
              <a:srgbClr val="8E4DA8"/>
            </a:solidFill>
            <a:prstDash val="solid"/>
          </a:ln>
        </p:spPr>
      </p:sp>
      <p:sp>
        <p:nvSpPr>
          <p:cNvPr id="33" name="Text 20"/>
          <p:cNvSpPr txBox="1"/>
          <p:nvPr/>
        </p:nvSpPr>
        <p:spPr>
          <a:xfrm>
            <a:off x="746608" y="4983480"/>
            <a:ext cx="1057046" cy="438912"/>
          </a:xfrm>
          <a:prstGeom prst="rect">
            <a:avLst/>
          </a:prstGeom>
          <a:noFill/>
          <a:ln/>
        </p:spPr>
        <p:txBody>
          <a:bodyPr wrap="square" lIns="0" tIns="0" rIns="0" bIns="0" rtlCol="0" anchor="ctr"/>
          <a:lstStyle/>
          <a:p>
            <a:pPr marL="0" indent="0" algn="ctr">
              <a:buNone/>
            </a:pPr>
            <a:r>
              <a:rPr lang="en-US" sz="1500" b="1" dirty="0">
                <a:solidFill>
                  <a:srgbClr val="743A8C"/>
                </a:solidFill>
                <a:latin typeface="Calibri" pitchFamily="34" charset="0"/>
                <a:ea typeface="Calibri" pitchFamily="34" charset="-122"/>
                <a:cs typeface="Calibri" pitchFamily="34" charset="-120"/>
              </a:rPr>
              <a:t>Diaries</a:t>
            </a:r>
            <a:endParaRPr lang="en-US" sz="1500" dirty="0"/>
          </a:p>
        </p:txBody>
      </p:sp>
      <p:sp>
        <p:nvSpPr>
          <p:cNvPr id="34" name="Shape 21"/>
          <p:cNvSpPr/>
          <p:nvPr/>
        </p:nvSpPr>
        <p:spPr>
          <a:xfrm>
            <a:off x="1913382" y="4983480"/>
            <a:ext cx="2538374" cy="438912"/>
          </a:xfrm>
          <a:prstGeom prst="roundRect">
            <a:avLst>
              <a:gd name="adj" fmla="val 50000"/>
            </a:avLst>
          </a:prstGeom>
          <a:solidFill>
            <a:srgbClr val="FFFFFF"/>
          </a:solidFill>
          <a:ln w="15875">
            <a:solidFill>
              <a:srgbClr val="8E4DA8"/>
            </a:solidFill>
            <a:prstDash val="solid"/>
          </a:ln>
        </p:spPr>
      </p:sp>
      <p:sp>
        <p:nvSpPr>
          <p:cNvPr id="35" name="Text 22"/>
          <p:cNvSpPr txBox="1"/>
          <p:nvPr/>
        </p:nvSpPr>
        <p:spPr>
          <a:xfrm>
            <a:off x="1913382" y="4983480"/>
            <a:ext cx="2538374" cy="438912"/>
          </a:xfrm>
          <a:prstGeom prst="rect">
            <a:avLst/>
          </a:prstGeom>
          <a:noFill/>
          <a:ln/>
        </p:spPr>
        <p:txBody>
          <a:bodyPr wrap="square" lIns="0" tIns="0" rIns="0" bIns="0" rtlCol="0" anchor="ctr"/>
          <a:lstStyle/>
          <a:p>
            <a:pPr marL="0" indent="0" algn="ctr">
              <a:buNone/>
            </a:pPr>
            <a:r>
              <a:rPr lang="en-US" sz="1500" b="1" dirty="0">
                <a:solidFill>
                  <a:srgbClr val="743A8C"/>
                </a:solidFill>
                <a:latin typeface="Calibri" pitchFamily="34" charset="0"/>
                <a:ea typeface="Calibri" pitchFamily="34" charset="-122"/>
                <a:cs typeface="Calibri" pitchFamily="34" charset="-120"/>
              </a:rPr>
              <a:t>Character descriptions</a:t>
            </a:r>
            <a:endParaRPr lang="en-US" sz="1500" dirty="0"/>
          </a:p>
        </p:txBody>
      </p:sp>
      <p:sp>
        <p:nvSpPr>
          <p:cNvPr id="36" name="Shape 23"/>
          <p:cNvSpPr/>
          <p:nvPr/>
        </p:nvSpPr>
        <p:spPr>
          <a:xfrm>
            <a:off x="746608" y="5532120"/>
            <a:ext cx="1945843" cy="438912"/>
          </a:xfrm>
          <a:prstGeom prst="roundRect">
            <a:avLst>
              <a:gd name="adj" fmla="val 50000"/>
            </a:avLst>
          </a:prstGeom>
          <a:solidFill>
            <a:srgbClr val="FFFFFF"/>
          </a:solidFill>
          <a:ln w="15875">
            <a:solidFill>
              <a:srgbClr val="8E4DA8"/>
            </a:solidFill>
            <a:prstDash val="solid"/>
          </a:ln>
        </p:spPr>
      </p:sp>
      <p:sp>
        <p:nvSpPr>
          <p:cNvPr id="37" name="Text 24"/>
          <p:cNvSpPr txBox="1"/>
          <p:nvPr/>
        </p:nvSpPr>
        <p:spPr>
          <a:xfrm>
            <a:off x="746608" y="5532120"/>
            <a:ext cx="1945843" cy="438912"/>
          </a:xfrm>
          <a:prstGeom prst="rect">
            <a:avLst/>
          </a:prstGeom>
          <a:noFill/>
          <a:ln/>
        </p:spPr>
        <p:txBody>
          <a:bodyPr wrap="square" lIns="0" tIns="0" rIns="0" bIns="0" rtlCol="0" anchor="ctr"/>
          <a:lstStyle/>
          <a:p>
            <a:pPr marL="0" indent="0" algn="ctr">
              <a:buNone/>
            </a:pPr>
            <a:r>
              <a:rPr lang="en-US" sz="1500" b="1" dirty="0">
                <a:solidFill>
                  <a:srgbClr val="743A8C"/>
                </a:solidFill>
                <a:latin typeface="Calibri" pitchFamily="34" charset="0"/>
                <a:ea typeface="Calibri" pitchFamily="34" charset="-122"/>
                <a:cs typeface="Calibri" pitchFamily="34" charset="-120"/>
              </a:rPr>
              <a:t>Poems and rhymes</a:t>
            </a:r>
            <a:endParaRPr lang="en-US" sz="1500" dirty="0"/>
          </a:p>
        </p:txBody>
      </p:sp>
      <p:sp>
        <p:nvSpPr>
          <p:cNvPr id="38" name="Shape 25"/>
          <p:cNvSpPr/>
          <p:nvPr/>
        </p:nvSpPr>
        <p:spPr>
          <a:xfrm>
            <a:off x="6233008" y="3246120"/>
            <a:ext cx="5440680" cy="2880360"/>
          </a:xfrm>
          <a:prstGeom prst="roundRect">
            <a:avLst>
              <a:gd name="adj" fmla="val 4444"/>
            </a:avLst>
          </a:prstGeom>
          <a:solidFill>
            <a:srgbClr val="E4F4FB"/>
          </a:solidFill>
          <a:ln/>
          <a:effectLst>
            <a:outerShdw blurRad="101600" dist="38100" dir="5400000" algn="bl" rotWithShape="0">
              <a:srgbClr val="8FA293">
                <a:alpha val="35000"/>
              </a:srgbClr>
            </a:outerShdw>
          </a:effectLst>
        </p:spPr>
      </p:sp>
      <p:sp>
        <p:nvSpPr>
          <p:cNvPr id="39" name="Shape 26"/>
          <p:cNvSpPr/>
          <p:nvPr/>
        </p:nvSpPr>
        <p:spPr>
          <a:xfrm>
            <a:off x="6461608" y="3474720"/>
            <a:ext cx="685800" cy="685800"/>
          </a:xfrm>
          <a:prstGeom prst="ellipse">
            <a:avLst/>
          </a:prstGeom>
          <a:solidFill>
            <a:srgbClr val="2AA8E0"/>
          </a:solidFill>
          <a:ln/>
        </p:spPr>
      </p:sp>
      <p:pic>
        <p:nvPicPr>
          <p:cNvPr id="40" name="Image 11" descr="preencoded.png"/>
          <p:cNvPicPr>
            <a:picLocks noChangeAspect="1"/>
          </p:cNvPicPr>
          <p:nvPr/>
        </p:nvPicPr>
        <p:blipFill>
          <a:blip r:embed="rId14"/>
          <a:stretch>
            <a:fillRect/>
          </a:stretch>
        </p:blipFill>
        <p:spPr>
          <a:xfrm>
            <a:off x="6639916" y="3653028"/>
            <a:ext cx="329184" cy="329184"/>
          </a:xfrm>
          <a:prstGeom prst="rect">
            <a:avLst/>
          </a:prstGeom>
        </p:spPr>
      </p:pic>
      <p:sp>
        <p:nvSpPr>
          <p:cNvPr id="41" name="Text 27"/>
          <p:cNvSpPr txBox="1"/>
          <p:nvPr/>
        </p:nvSpPr>
        <p:spPr>
          <a:xfrm>
            <a:off x="7330288" y="3429000"/>
            <a:ext cx="4160520" cy="777240"/>
          </a:xfrm>
          <a:prstGeom prst="rect">
            <a:avLst/>
          </a:prstGeom>
          <a:noFill/>
          <a:ln/>
        </p:spPr>
        <p:txBody>
          <a:bodyPr wrap="square" lIns="0" tIns="0" rIns="0" bIns="0" rtlCol="0" anchor="ctr"/>
          <a:lstStyle/>
          <a:p>
            <a:pPr marL="0" indent="0">
              <a:buNone/>
            </a:pPr>
            <a:r>
              <a:rPr lang="en-US" sz="2100" b="1" dirty="0">
                <a:solidFill>
                  <a:srgbClr val="176E99"/>
                </a:solidFill>
                <a:latin typeface="Calibri" pitchFamily="34" charset="0"/>
                <a:ea typeface="Calibri" pitchFamily="34" charset="-122"/>
                <a:cs typeface="Calibri" pitchFamily="34" charset="-120"/>
              </a:rPr>
              <a:t>Non-fiction</a:t>
            </a:r>
            <a:endParaRPr lang="en-US" sz="2100" dirty="0"/>
          </a:p>
          <a:p>
            <a:pPr marL="0" indent="0">
              <a:buNone/>
            </a:pPr>
            <a:r>
              <a:rPr lang="en-US" sz="1400" i="1" dirty="0">
                <a:solidFill>
                  <a:srgbClr val="4F5E54"/>
                </a:solidFill>
                <a:latin typeface="Calibri" pitchFamily="34" charset="0"/>
                <a:ea typeface="Calibri" pitchFamily="34" charset="-122"/>
                <a:cs typeface="Calibri" pitchFamily="34" charset="-120"/>
              </a:rPr>
              <a:t>Real information</a:t>
            </a:r>
            <a:endParaRPr lang="en-US" sz="2100" dirty="0"/>
          </a:p>
        </p:txBody>
      </p:sp>
      <p:sp>
        <p:nvSpPr>
          <p:cNvPr id="42" name="Shape 28"/>
          <p:cNvSpPr/>
          <p:nvPr/>
        </p:nvSpPr>
        <p:spPr>
          <a:xfrm>
            <a:off x="6461608" y="4434840"/>
            <a:ext cx="2242109" cy="438912"/>
          </a:xfrm>
          <a:prstGeom prst="roundRect">
            <a:avLst>
              <a:gd name="adj" fmla="val 50000"/>
            </a:avLst>
          </a:prstGeom>
          <a:solidFill>
            <a:srgbClr val="FFFFFF"/>
          </a:solidFill>
          <a:ln w="15875">
            <a:solidFill>
              <a:srgbClr val="2AA8E0"/>
            </a:solidFill>
            <a:prstDash val="solid"/>
          </a:ln>
        </p:spPr>
      </p:sp>
      <p:sp>
        <p:nvSpPr>
          <p:cNvPr id="43" name="Text 29"/>
          <p:cNvSpPr txBox="1"/>
          <p:nvPr/>
        </p:nvSpPr>
        <p:spPr>
          <a:xfrm>
            <a:off x="6461608" y="4434840"/>
            <a:ext cx="2242109"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Labels and captions</a:t>
            </a:r>
            <a:endParaRPr lang="en-US" sz="1500" dirty="0"/>
          </a:p>
        </p:txBody>
      </p:sp>
      <p:sp>
        <p:nvSpPr>
          <p:cNvPr id="44" name="Shape 30"/>
          <p:cNvSpPr/>
          <p:nvPr/>
        </p:nvSpPr>
        <p:spPr>
          <a:xfrm>
            <a:off x="8813444" y="4434840"/>
            <a:ext cx="859536" cy="438912"/>
          </a:xfrm>
          <a:prstGeom prst="roundRect">
            <a:avLst>
              <a:gd name="adj" fmla="val 50000"/>
            </a:avLst>
          </a:prstGeom>
          <a:solidFill>
            <a:srgbClr val="FFFFFF"/>
          </a:solidFill>
          <a:ln w="15875">
            <a:solidFill>
              <a:srgbClr val="2AA8E0"/>
            </a:solidFill>
            <a:prstDash val="solid"/>
          </a:ln>
        </p:spPr>
      </p:sp>
      <p:sp>
        <p:nvSpPr>
          <p:cNvPr id="45" name="Text 31"/>
          <p:cNvSpPr txBox="1"/>
          <p:nvPr/>
        </p:nvSpPr>
        <p:spPr>
          <a:xfrm>
            <a:off x="8813444" y="4434840"/>
            <a:ext cx="859536"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Lists</a:t>
            </a:r>
            <a:endParaRPr lang="en-US" sz="1500" dirty="0"/>
          </a:p>
        </p:txBody>
      </p:sp>
      <p:sp>
        <p:nvSpPr>
          <p:cNvPr id="46" name="Shape 32"/>
          <p:cNvSpPr/>
          <p:nvPr/>
        </p:nvSpPr>
        <p:spPr>
          <a:xfrm>
            <a:off x="6461608" y="4983480"/>
            <a:ext cx="2044598" cy="438912"/>
          </a:xfrm>
          <a:prstGeom prst="roundRect">
            <a:avLst>
              <a:gd name="adj" fmla="val 50000"/>
            </a:avLst>
          </a:prstGeom>
          <a:solidFill>
            <a:srgbClr val="FFFFFF"/>
          </a:solidFill>
          <a:ln w="15875">
            <a:solidFill>
              <a:srgbClr val="2AA8E0"/>
            </a:solidFill>
            <a:prstDash val="solid"/>
          </a:ln>
        </p:spPr>
      </p:sp>
      <p:sp>
        <p:nvSpPr>
          <p:cNvPr id="47" name="Text 33"/>
          <p:cNvSpPr txBox="1"/>
          <p:nvPr/>
        </p:nvSpPr>
        <p:spPr>
          <a:xfrm>
            <a:off x="6461608" y="4983480"/>
            <a:ext cx="2044598"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Recounts of trips</a:t>
            </a:r>
            <a:endParaRPr lang="en-US" sz="1500" dirty="0"/>
          </a:p>
        </p:txBody>
      </p:sp>
      <p:sp>
        <p:nvSpPr>
          <p:cNvPr id="48" name="Shape 34"/>
          <p:cNvSpPr/>
          <p:nvPr/>
        </p:nvSpPr>
        <p:spPr>
          <a:xfrm>
            <a:off x="8615934" y="4983480"/>
            <a:ext cx="2735885" cy="438912"/>
          </a:xfrm>
          <a:prstGeom prst="roundRect">
            <a:avLst>
              <a:gd name="adj" fmla="val 50000"/>
            </a:avLst>
          </a:prstGeom>
          <a:solidFill>
            <a:srgbClr val="FFFFFF"/>
          </a:solidFill>
          <a:ln w="15875">
            <a:solidFill>
              <a:srgbClr val="2AA8E0"/>
            </a:solidFill>
            <a:prstDash val="solid"/>
          </a:ln>
        </p:spPr>
      </p:sp>
      <p:sp>
        <p:nvSpPr>
          <p:cNvPr id="49" name="Text 35"/>
          <p:cNvSpPr txBox="1"/>
          <p:nvPr/>
        </p:nvSpPr>
        <p:spPr>
          <a:xfrm>
            <a:off x="8615934" y="4983480"/>
            <a:ext cx="2735885"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Instructions and recipes</a:t>
            </a:r>
            <a:endParaRPr lang="en-US" sz="1500" dirty="0"/>
          </a:p>
        </p:txBody>
      </p:sp>
      <p:sp>
        <p:nvSpPr>
          <p:cNvPr id="50" name="Shape 36"/>
          <p:cNvSpPr/>
          <p:nvPr/>
        </p:nvSpPr>
        <p:spPr>
          <a:xfrm>
            <a:off x="6461608" y="5532120"/>
            <a:ext cx="1452067" cy="438912"/>
          </a:xfrm>
          <a:prstGeom prst="roundRect">
            <a:avLst>
              <a:gd name="adj" fmla="val 50000"/>
            </a:avLst>
          </a:prstGeom>
          <a:solidFill>
            <a:srgbClr val="FFFFFF"/>
          </a:solidFill>
          <a:ln w="15875">
            <a:solidFill>
              <a:srgbClr val="2AA8E0"/>
            </a:solidFill>
            <a:prstDash val="solid"/>
          </a:ln>
        </p:spPr>
      </p:sp>
      <p:sp>
        <p:nvSpPr>
          <p:cNvPr id="51" name="Text 37"/>
          <p:cNvSpPr txBox="1"/>
          <p:nvPr/>
        </p:nvSpPr>
        <p:spPr>
          <a:xfrm>
            <a:off x="6461608" y="5532120"/>
            <a:ext cx="1452067"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Information</a:t>
            </a:r>
            <a:endParaRPr lang="en-US" sz="1500" dirty="0"/>
          </a:p>
        </p:txBody>
      </p:sp>
      <p:sp>
        <p:nvSpPr>
          <p:cNvPr id="52" name="Shape 38"/>
          <p:cNvSpPr/>
          <p:nvPr/>
        </p:nvSpPr>
        <p:spPr>
          <a:xfrm>
            <a:off x="8023403" y="5532120"/>
            <a:ext cx="2439619" cy="438912"/>
          </a:xfrm>
          <a:prstGeom prst="roundRect">
            <a:avLst>
              <a:gd name="adj" fmla="val 50000"/>
            </a:avLst>
          </a:prstGeom>
          <a:solidFill>
            <a:srgbClr val="FFFFFF"/>
          </a:solidFill>
          <a:ln w="15875">
            <a:solidFill>
              <a:srgbClr val="2AA8E0"/>
            </a:solidFill>
            <a:prstDash val="solid"/>
          </a:ln>
        </p:spPr>
      </p:sp>
      <p:sp>
        <p:nvSpPr>
          <p:cNvPr id="53" name="Text 39"/>
          <p:cNvSpPr txBox="1"/>
          <p:nvPr/>
        </p:nvSpPr>
        <p:spPr>
          <a:xfrm>
            <a:off x="8023403" y="5532120"/>
            <a:ext cx="2439619" cy="438912"/>
          </a:xfrm>
          <a:prstGeom prst="rect">
            <a:avLst/>
          </a:prstGeom>
          <a:noFill/>
          <a:ln/>
        </p:spPr>
        <p:txBody>
          <a:bodyPr wrap="square" lIns="0" tIns="0" rIns="0" bIns="0" rtlCol="0" anchor="ctr"/>
          <a:lstStyle/>
          <a:p>
            <a:pPr marL="0" indent="0" algn="ctr">
              <a:buNone/>
            </a:pPr>
            <a:r>
              <a:rPr lang="en-US" sz="1500" b="1" dirty="0">
                <a:solidFill>
                  <a:srgbClr val="176E99"/>
                </a:solidFill>
                <a:latin typeface="Calibri" pitchFamily="34" charset="0"/>
                <a:ea typeface="Calibri" pitchFamily="34" charset="-122"/>
                <a:cs typeface="Calibri" pitchFamily="34" charset="-120"/>
              </a:rPr>
              <a:t>Letters and postcards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3E9B54"/>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Say it, count it, write it, check it</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A simple routine for every sentence your child writes. "If you can say it, you can write it."</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513436" y="1645920"/>
            <a:ext cx="2606040" cy="3611880"/>
          </a:xfrm>
          <a:prstGeom prst="roundRect">
            <a:avLst>
              <a:gd name="adj" fmla="val 4912"/>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0" name="Shape 6"/>
          <p:cNvSpPr/>
          <p:nvPr/>
        </p:nvSpPr>
        <p:spPr>
          <a:xfrm>
            <a:off x="513436" y="1645920"/>
            <a:ext cx="2606040" cy="914400"/>
          </a:xfrm>
          <a:prstGeom prst="roundRect">
            <a:avLst>
              <a:gd name="adj" fmla="val 14000"/>
            </a:avLst>
          </a:prstGeom>
          <a:solidFill>
            <a:srgbClr val="2AA8E0"/>
          </a:solidFill>
          <a:ln/>
        </p:spPr>
      </p:sp>
      <p:sp>
        <p:nvSpPr>
          <p:cNvPr id="11" name="Shape 7"/>
          <p:cNvSpPr/>
          <p:nvPr/>
        </p:nvSpPr>
        <p:spPr>
          <a:xfrm>
            <a:off x="513436" y="2286000"/>
            <a:ext cx="2606040" cy="274320"/>
          </a:xfrm>
          <a:prstGeom prst="rect">
            <a:avLst/>
          </a:prstGeom>
          <a:solidFill>
            <a:srgbClr val="2AA8E0"/>
          </a:solidFill>
          <a:ln/>
        </p:spPr>
      </p:sp>
      <p:sp>
        <p:nvSpPr>
          <p:cNvPr id="12" name="Shape 8"/>
          <p:cNvSpPr/>
          <p:nvPr/>
        </p:nvSpPr>
        <p:spPr>
          <a:xfrm>
            <a:off x="696316" y="1847088"/>
            <a:ext cx="512064" cy="512064"/>
          </a:xfrm>
          <a:prstGeom prst="ellipse">
            <a:avLst/>
          </a:prstGeom>
          <a:solidFill>
            <a:srgbClr val="1C3D24"/>
          </a:solidFill>
          <a:ln/>
        </p:spPr>
      </p:sp>
      <p:sp>
        <p:nvSpPr>
          <p:cNvPr id="13" name="Text 9"/>
          <p:cNvSpPr txBox="1"/>
          <p:nvPr/>
        </p:nvSpPr>
        <p:spPr>
          <a:xfrm>
            <a:off x="696316" y="1847088"/>
            <a:ext cx="512064" cy="512064"/>
          </a:xfrm>
          <a:prstGeom prst="rect">
            <a:avLst/>
          </a:prstGeom>
          <a:noFill/>
          <a:ln/>
        </p:spPr>
        <p:txBody>
          <a:bodyPr wrap="square" lIns="0" tIns="0" rIns="0" bIns="0" rtlCol="0" anchor="ctr"/>
          <a:lstStyle/>
          <a:p>
            <a:pPr marL="0" indent="0" algn="ctr">
              <a:buNone/>
            </a:pPr>
            <a:r>
              <a:rPr lang="en-US" sz="1456" b="1" dirty="0">
                <a:solidFill>
                  <a:srgbClr val="FFFFFF"/>
                </a:solidFill>
                <a:latin typeface="Calibri" pitchFamily="34" charset="0"/>
                <a:ea typeface="Calibri" pitchFamily="34" charset="-122"/>
                <a:cs typeface="Calibri" pitchFamily="34" charset="-120"/>
              </a:rPr>
              <a:t>1</a:t>
            </a:r>
            <a:endParaRPr lang="en-US" sz="1456" dirty="0"/>
          </a:p>
        </p:txBody>
      </p:sp>
      <p:sp>
        <p:nvSpPr>
          <p:cNvPr id="14" name="Text 10"/>
          <p:cNvSpPr txBox="1"/>
          <p:nvPr/>
        </p:nvSpPr>
        <p:spPr>
          <a:xfrm>
            <a:off x="1336396" y="1645920"/>
            <a:ext cx="1691640" cy="91440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SAY IT</a:t>
            </a:r>
            <a:endParaRPr lang="en-US" sz="2200" dirty="0"/>
          </a:p>
        </p:txBody>
      </p:sp>
      <p:sp>
        <p:nvSpPr>
          <p:cNvPr id="15" name="Text 11"/>
          <p:cNvSpPr txBox="1"/>
          <p:nvPr/>
        </p:nvSpPr>
        <p:spPr>
          <a:xfrm>
            <a:off x="696316" y="2697480"/>
            <a:ext cx="2240280" cy="114300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Your child says the whole sentence out loud, then says it again.</a:t>
            </a:r>
            <a:endParaRPr lang="en-US" sz="1500" dirty="0"/>
          </a:p>
        </p:txBody>
      </p:sp>
      <p:sp>
        <p:nvSpPr>
          <p:cNvPr id="16" name="Shape 12"/>
          <p:cNvSpPr/>
          <p:nvPr/>
        </p:nvSpPr>
        <p:spPr>
          <a:xfrm>
            <a:off x="650596" y="3931920"/>
            <a:ext cx="2331720" cy="1188720"/>
          </a:xfrm>
          <a:prstGeom prst="roundRect">
            <a:avLst>
              <a:gd name="adj" fmla="val 9231"/>
            </a:avLst>
          </a:prstGeom>
          <a:solidFill>
            <a:srgbClr val="E4F4FB"/>
          </a:solidFill>
          <a:ln/>
        </p:spPr>
      </p:sp>
      <p:sp>
        <p:nvSpPr>
          <p:cNvPr id="17" name="Text 13"/>
          <p:cNvSpPr txBox="1"/>
          <p:nvPr/>
        </p:nvSpPr>
        <p:spPr>
          <a:xfrm>
            <a:off x="769468" y="3931920"/>
            <a:ext cx="2093976" cy="1188720"/>
          </a:xfrm>
          <a:prstGeom prst="rect">
            <a:avLst/>
          </a:prstGeom>
          <a:noFill/>
          <a:ln/>
        </p:spPr>
        <p:txBody>
          <a:bodyPr wrap="square" lIns="0" tIns="0" rIns="0" bIns="0" rtlCol="0" anchor="ctr"/>
          <a:lstStyle/>
          <a:p>
            <a:pPr marL="0" indent="0">
              <a:buNone/>
            </a:pPr>
            <a:r>
              <a:rPr lang="en-US" sz="1300" b="1" dirty="0">
                <a:solidFill>
                  <a:srgbClr val="176E99"/>
                </a:solidFill>
                <a:latin typeface="Calibri" pitchFamily="34" charset="0"/>
                <a:ea typeface="Calibri" pitchFamily="34" charset="-122"/>
                <a:cs typeface="Calibri" pitchFamily="34" charset="-120"/>
              </a:rPr>
              <a:t>You say:</a:t>
            </a:r>
            <a:endParaRPr lang="en-US" sz="1500" dirty="0"/>
          </a:p>
          <a:p>
            <a:pPr marL="0" indent="0">
              <a:buNone/>
            </a:pPr>
            <a:r>
              <a:rPr lang="en-US" sz="1500" i="1" dirty="0">
                <a:solidFill>
                  <a:srgbClr val="20302A"/>
                </a:solidFill>
                <a:latin typeface="Calibri" pitchFamily="34" charset="0"/>
                <a:ea typeface="Calibri" pitchFamily="34" charset="-122"/>
                <a:cs typeface="Calibri" pitchFamily="34" charset="-120"/>
              </a:rPr>
              <a:t>"Tell me your sentence."</a:t>
            </a:r>
            <a:endParaRPr lang="en-US" sz="1500" dirty="0"/>
          </a:p>
        </p:txBody>
      </p:sp>
      <p:sp>
        <p:nvSpPr>
          <p:cNvPr id="18" name="Shape 14"/>
          <p:cNvSpPr/>
          <p:nvPr/>
        </p:nvSpPr>
        <p:spPr>
          <a:xfrm>
            <a:off x="3366364" y="1645920"/>
            <a:ext cx="2606040" cy="3611880"/>
          </a:xfrm>
          <a:prstGeom prst="roundRect">
            <a:avLst>
              <a:gd name="adj" fmla="val 4912"/>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9" name="Shape 15"/>
          <p:cNvSpPr/>
          <p:nvPr/>
        </p:nvSpPr>
        <p:spPr>
          <a:xfrm>
            <a:off x="3366364" y="1645920"/>
            <a:ext cx="2606040" cy="914400"/>
          </a:xfrm>
          <a:prstGeom prst="roundRect">
            <a:avLst>
              <a:gd name="adj" fmla="val 14000"/>
            </a:avLst>
          </a:prstGeom>
          <a:solidFill>
            <a:srgbClr val="8E4DA8"/>
          </a:solidFill>
          <a:ln/>
        </p:spPr>
      </p:sp>
      <p:sp>
        <p:nvSpPr>
          <p:cNvPr id="20" name="Shape 16"/>
          <p:cNvSpPr/>
          <p:nvPr/>
        </p:nvSpPr>
        <p:spPr>
          <a:xfrm>
            <a:off x="3366364" y="2286000"/>
            <a:ext cx="2606040" cy="274320"/>
          </a:xfrm>
          <a:prstGeom prst="rect">
            <a:avLst/>
          </a:prstGeom>
          <a:solidFill>
            <a:srgbClr val="8E4DA8"/>
          </a:solidFill>
          <a:ln/>
        </p:spPr>
      </p:sp>
      <p:sp>
        <p:nvSpPr>
          <p:cNvPr id="21" name="Shape 17"/>
          <p:cNvSpPr/>
          <p:nvPr/>
        </p:nvSpPr>
        <p:spPr>
          <a:xfrm>
            <a:off x="3549244" y="1847088"/>
            <a:ext cx="512064" cy="512064"/>
          </a:xfrm>
          <a:prstGeom prst="ellipse">
            <a:avLst/>
          </a:prstGeom>
          <a:solidFill>
            <a:srgbClr val="1C3D24"/>
          </a:solidFill>
          <a:ln/>
        </p:spPr>
      </p:sp>
      <p:sp>
        <p:nvSpPr>
          <p:cNvPr id="22" name="Text 18"/>
          <p:cNvSpPr txBox="1"/>
          <p:nvPr/>
        </p:nvSpPr>
        <p:spPr>
          <a:xfrm>
            <a:off x="3549244" y="1847088"/>
            <a:ext cx="512064" cy="512064"/>
          </a:xfrm>
          <a:prstGeom prst="rect">
            <a:avLst/>
          </a:prstGeom>
          <a:noFill/>
          <a:ln/>
        </p:spPr>
        <p:txBody>
          <a:bodyPr wrap="square" lIns="0" tIns="0" rIns="0" bIns="0" rtlCol="0" anchor="ctr"/>
          <a:lstStyle/>
          <a:p>
            <a:pPr marL="0" indent="0" algn="ctr">
              <a:buNone/>
            </a:pPr>
            <a:r>
              <a:rPr lang="en-US" sz="1456" b="1" dirty="0">
                <a:solidFill>
                  <a:srgbClr val="FFFFFF"/>
                </a:solidFill>
                <a:latin typeface="Calibri" pitchFamily="34" charset="0"/>
                <a:ea typeface="Calibri" pitchFamily="34" charset="-122"/>
                <a:cs typeface="Calibri" pitchFamily="34" charset="-120"/>
              </a:rPr>
              <a:t>2</a:t>
            </a:r>
            <a:endParaRPr lang="en-US" sz="1456" dirty="0"/>
          </a:p>
        </p:txBody>
      </p:sp>
      <p:sp>
        <p:nvSpPr>
          <p:cNvPr id="23" name="Text 19"/>
          <p:cNvSpPr txBox="1"/>
          <p:nvPr/>
        </p:nvSpPr>
        <p:spPr>
          <a:xfrm>
            <a:off x="4189324" y="1645920"/>
            <a:ext cx="1691640" cy="91440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COUNT IT</a:t>
            </a:r>
            <a:endParaRPr lang="en-US" sz="2200" dirty="0"/>
          </a:p>
        </p:txBody>
      </p:sp>
      <p:sp>
        <p:nvSpPr>
          <p:cNvPr id="24" name="Text 20"/>
          <p:cNvSpPr txBox="1"/>
          <p:nvPr/>
        </p:nvSpPr>
        <p:spPr>
          <a:xfrm>
            <a:off x="3549244" y="2697480"/>
            <a:ext cx="2240280" cy="114300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Count the words on your fingers: one finger for each word.</a:t>
            </a:r>
            <a:endParaRPr lang="en-US" sz="1500" dirty="0"/>
          </a:p>
        </p:txBody>
      </p:sp>
      <p:sp>
        <p:nvSpPr>
          <p:cNvPr id="25" name="Shape 21"/>
          <p:cNvSpPr/>
          <p:nvPr/>
        </p:nvSpPr>
        <p:spPr>
          <a:xfrm>
            <a:off x="3503524" y="3931920"/>
            <a:ext cx="2331720" cy="1188720"/>
          </a:xfrm>
          <a:prstGeom prst="roundRect">
            <a:avLst>
              <a:gd name="adj" fmla="val 9231"/>
            </a:avLst>
          </a:prstGeom>
          <a:solidFill>
            <a:srgbClr val="F3EAF7"/>
          </a:solidFill>
          <a:ln/>
        </p:spPr>
      </p:sp>
      <p:sp>
        <p:nvSpPr>
          <p:cNvPr id="26" name="Text 22"/>
          <p:cNvSpPr txBox="1"/>
          <p:nvPr/>
        </p:nvSpPr>
        <p:spPr>
          <a:xfrm>
            <a:off x="3622396" y="3931920"/>
            <a:ext cx="2093976" cy="1188720"/>
          </a:xfrm>
          <a:prstGeom prst="rect">
            <a:avLst/>
          </a:prstGeom>
          <a:noFill/>
          <a:ln/>
        </p:spPr>
        <p:txBody>
          <a:bodyPr wrap="square" lIns="0" tIns="0" rIns="0" bIns="0" rtlCol="0" anchor="ctr"/>
          <a:lstStyle/>
          <a:p>
            <a:pPr marL="0" indent="0">
              <a:buNone/>
            </a:pPr>
            <a:r>
              <a:rPr lang="en-US" sz="1300" b="1" dirty="0">
                <a:solidFill>
                  <a:srgbClr val="743A8C"/>
                </a:solidFill>
                <a:latin typeface="Calibri" pitchFamily="34" charset="0"/>
                <a:ea typeface="Calibri" pitchFamily="34" charset="-122"/>
                <a:cs typeface="Calibri" pitchFamily="34" charset="-120"/>
              </a:rPr>
              <a:t>You say:</a:t>
            </a:r>
            <a:endParaRPr lang="en-US" sz="1500" dirty="0"/>
          </a:p>
          <a:p>
            <a:pPr marL="0" indent="0">
              <a:buNone/>
            </a:pPr>
            <a:r>
              <a:rPr lang="en-US" sz="1500" i="1" dirty="0">
                <a:solidFill>
                  <a:srgbClr val="20302A"/>
                </a:solidFill>
                <a:latin typeface="Calibri" pitchFamily="34" charset="0"/>
                <a:ea typeface="Calibri" pitchFamily="34" charset="-122"/>
                <a:cs typeface="Calibri" pitchFamily="34" charset="-120"/>
              </a:rPr>
              <a:t>"How many words are in your sentence?"</a:t>
            </a:r>
            <a:endParaRPr lang="en-US" sz="1500" dirty="0"/>
          </a:p>
        </p:txBody>
      </p:sp>
      <p:sp>
        <p:nvSpPr>
          <p:cNvPr id="27" name="Shape 23"/>
          <p:cNvSpPr/>
          <p:nvPr/>
        </p:nvSpPr>
        <p:spPr>
          <a:xfrm>
            <a:off x="6219292" y="1645920"/>
            <a:ext cx="2606040" cy="3611880"/>
          </a:xfrm>
          <a:prstGeom prst="roundRect">
            <a:avLst>
              <a:gd name="adj" fmla="val 4912"/>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8" name="Shape 24"/>
          <p:cNvSpPr/>
          <p:nvPr/>
        </p:nvSpPr>
        <p:spPr>
          <a:xfrm>
            <a:off x="6219292" y="1645920"/>
            <a:ext cx="2606040" cy="914400"/>
          </a:xfrm>
          <a:prstGeom prst="roundRect">
            <a:avLst>
              <a:gd name="adj" fmla="val 14000"/>
            </a:avLst>
          </a:prstGeom>
          <a:solidFill>
            <a:srgbClr val="3E9B54"/>
          </a:solidFill>
          <a:ln/>
        </p:spPr>
      </p:sp>
      <p:sp>
        <p:nvSpPr>
          <p:cNvPr id="29" name="Shape 25"/>
          <p:cNvSpPr/>
          <p:nvPr/>
        </p:nvSpPr>
        <p:spPr>
          <a:xfrm>
            <a:off x="6219292" y="2286000"/>
            <a:ext cx="2606040" cy="274320"/>
          </a:xfrm>
          <a:prstGeom prst="rect">
            <a:avLst/>
          </a:prstGeom>
          <a:solidFill>
            <a:srgbClr val="3E9B54"/>
          </a:solidFill>
          <a:ln/>
        </p:spPr>
      </p:sp>
      <p:sp>
        <p:nvSpPr>
          <p:cNvPr id="30" name="Shape 26"/>
          <p:cNvSpPr/>
          <p:nvPr/>
        </p:nvSpPr>
        <p:spPr>
          <a:xfrm>
            <a:off x="6402172" y="1847088"/>
            <a:ext cx="512064" cy="512064"/>
          </a:xfrm>
          <a:prstGeom prst="ellipse">
            <a:avLst/>
          </a:prstGeom>
          <a:solidFill>
            <a:srgbClr val="1C3D24"/>
          </a:solidFill>
          <a:ln/>
        </p:spPr>
      </p:sp>
      <p:sp>
        <p:nvSpPr>
          <p:cNvPr id="31" name="Text 27"/>
          <p:cNvSpPr txBox="1"/>
          <p:nvPr/>
        </p:nvSpPr>
        <p:spPr>
          <a:xfrm>
            <a:off x="6402172" y="1847088"/>
            <a:ext cx="512064" cy="512064"/>
          </a:xfrm>
          <a:prstGeom prst="rect">
            <a:avLst/>
          </a:prstGeom>
          <a:noFill/>
          <a:ln/>
        </p:spPr>
        <p:txBody>
          <a:bodyPr wrap="square" lIns="0" tIns="0" rIns="0" bIns="0" rtlCol="0" anchor="ctr"/>
          <a:lstStyle/>
          <a:p>
            <a:pPr marL="0" indent="0" algn="ctr">
              <a:buNone/>
            </a:pPr>
            <a:r>
              <a:rPr lang="en-US" sz="1456" b="1" dirty="0">
                <a:solidFill>
                  <a:srgbClr val="FFFFFF"/>
                </a:solidFill>
                <a:latin typeface="Calibri" pitchFamily="34" charset="0"/>
                <a:ea typeface="Calibri" pitchFamily="34" charset="-122"/>
                <a:cs typeface="Calibri" pitchFamily="34" charset="-120"/>
              </a:rPr>
              <a:t>3</a:t>
            </a:r>
            <a:endParaRPr lang="en-US" sz="1456" dirty="0"/>
          </a:p>
        </p:txBody>
      </p:sp>
      <p:sp>
        <p:nvSpPr>
          <p:cNvPr id="32" name="Text 28"/>
          <p:cNvSpPr txBox="1"/>
          <p:nvPr/>
        </p:nvSpPr>
        <p:spPr>
          <a:xfrm>
            <a:off x="7042252" y="1645920"/>
            <a:ext cx="1691640" cy="914400"/>
          </a:xfrm>
          <a:prstGeom prst="rect">
            <a:avLst/>
          </a:prstGeom>
          <a:noFill/>
          <a:ln/>
        </p:spPr>
        <p:txBody>
          <a:bodyPr wrap="square" lIns="0" tIns="0" rIns="0" bIns="0" rtlCol="0" anchor="ctr"/>
          <a:lstStyle/>
          <a:p>
            <a:pPr marL="0" indent="0">
              <a:buNone/>
            </a:pPr>
            <a:r>
              <a:rPr lang="en-US" sz="2200" b="1" dirty="0">
                <a:solidFill>
                  <a:srgbClr val="FFFFFF"/>
                </a:solidFill>
                <a:latin typeface="Calibri" pitchFamily="34" charset="0"/>
                <a:ea typeface="Calibri" pitchFamily="34" charset="-122"/>
                <a:cs typeface="Calibri" pitchFamily="34" charset="-120"/>
              </a:rPr>
              <a:t>WRITE IT</a:t>
            </a:r>
            <a:endParaRPr lang="en-US" sz="2200" dirty="0"/>
          </a:p>
        </p:txBody>
      </p:sp>
      <p:sp>
        <p:nvSpPr>
          <p:cNvPr id="33" name="Text 29"/>
          <p:cNvSpPr txBox="1"/>
          <p:nvPr/>
        </p:nvSpPr>
        <p:spPr>
          <a:xfrm>
            <a:off x="6402172" y="2697480"/>
            <a:ext cx="2240280" cy="114300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Write one word at a time, using phonics. Leave a finger space after each word.</a:t>
            </a:r>
            <a:endParaRPr lang="en-US" sz="1500" dirty="0"/>
          </a:p>
        </p:txBody>
      </p:sp>
      <p:sp>
        <p:nvSpPr>
          <p:cNvPr id="34" name="Shape 30"/>
          <p:cNvSpPr/>
          <p:nvPr/>
        </p:nvSpPr>
        <p:spPr>
          <a:xfrm>
            <a:off x="6356452" y="3931920"/>
            <a:ext cx="2331720" cy="1188720"/>
          </a:xfrm>
          <a:prstGeom prst="roundRect">
            <a:avLst>
              <a:gd name="adj" fmla="val 9231"/>
            </a:avLst>
          </a:prstGeom>
          <a:solidFill>
            <a:srgbClr val="E6F4E9"/>
          </a:solidFill>
          <a:ln/>
        </p:spPr>
      </p:sp>
      <p:sp>
        <p:nvSpPr>
          <p:cNvPr id="35" name="Text 31"/>
          <p:cNvSpPr txBox="1"/>
          <p:nvPr/>
        </p:nvSpPr>
        <p:spPr>
          <a:xfrm>
            <a:off x="6475324" y="3931920"/>
            <a:ext cx="2093976" cy="1188720"/>
          </a:xfrm>
          <a:prstGeom prst="rect">
            <a:avLst/>
          </a:prstGeom>
          <a:noFill/>
          <a:ln/>
        </p:spPr>
        <p:txBody>
          <a:bodyPr wrap="square" lIns="0" tIns="0" rIns="0" bIns="0" rtlCol="0" anchor="ctr"/>
          <a:lstStyle/>
          <a:p>
            <a:pPr marL="0" indent="0">
              <a:buNone/>
            </a:pPr>
            <a:r>
              <a:rPr lang="en-US" sz="1300" b="1" dirty="0">
                <a:solidFill>
                  <a:srgbClr val="2A7A3F"/>
                </a:solidFill>
                <a:latin typeface="Calibri" pitchFamily="34" charset="0"/>
                <a:ea typeface="Calibri" pitchFamily="34" charset="-122"/>
                <a:cs typeface="Calibri" pitchFamily="34" charset="-120"/>
              </a:rPr>
              <a:t>You say:</a:t>
            </a:r>
            <a:endParaRPr lang="en-US" sz="1500" dirty="0"/>
          </a:p>
          <a:p>
            <a:pPr marL="0" indent="0">
              <a:buNone/>
            </a:pPr>
            <a:r>
              <a:rPr lang="en-US" sz="1500" i="1" dirty="0">
                <a:solidFill>
                  <a:srgbClr val="20302A"/>
                </a:solidFill>
                <a:latin typeface="Calibri" pitchFamily="34" charset="0"/>
                <a:ea typeface="Calibri" pitchFamily="34" charset="-122"/>
                <a:cs typeface="Calibri" pitchFamily="34" charset="-120"/>
              </a:rPr>
              <a:t>"What is the next word? Use your sounds."</a:t>
            </a:r>
            <a:endParaRPr lang="en-US" sz="1500" dirty="0"/>
          </a:p>
        </p:txBody>
      </p:sp>
      <p:sp>
        <p:nvSpPr>
          <p:cNvPr id="36" name="Shape 32"/>
          <p:cNvSpPr/>
          <p:nvPr/>
        </p:nvSpPr>
        <p:spPr>
          <a:xfrm>
            <a:off x="9072220" y="1645920"/>
            <a:ext cx="2606040" cy="3611880"/>
          </a:xfrm>
          <a:prstGeom prst="roundRect">
            <a:avLst>
              <a:gd name="adj" fmla="val 4912"/>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37" name="Shape 33"/>
          <p:cNvSpPr/>
          <p:nvPr/>
        </p:nvSpPr>
        <p:spPr>
          <a:xfrm>
            <a:off x="9072220" y="1645920"/>
            <a:ext cx="2606040" cy="914400"/>
          </a:xfrm>
          <a:prstGeom prst="roundRect">
            <a:avLst>
              <a:gd name="adj" fmla="val 14000"/>
            </a:avLst>
          </a:prstGeom>
          <a:solidFill>
            <a:srgbClr val="FBB817"/>
          </a:solidFill>
          <a:ln/>
        </p:spPr>
      </p:sp>
      <p:sp>
        <p:nvSpPr>
          <p:cNvPr id="38" name="Shape 34"/>
          <p:cNvSpPr/>
          <p:nvPr/>
        </p:nvSpPr>
        <p:spPr>
          <a:xfrm>
            <a:off x="9072220" y="2286000"/>
            <a:ext cx="2606040" cy="274320"/>
          </a:xfrm>
          <a:prstGeom prst="rect">
            <a:avLst/>
          </a:prstGeom>
          <a:solidFill>
            <a:srgbClr val="FBB817"/>
          </a:solidFill>
          <a:ln/>
        </p:spPr>
      </p:sp>
      <p:sp>
        <p:nvSpPr>
          <p:cNvPr id="39" name="Shape 35"/>
          <p:cNvSpPr/>
          <p:nvPr/>
        </p:nvSpPr>
        <p:spPr>
          <a:xfrm>
            <a:off x="9255100" y="1847088"/>
            <a:ext cx="512064" cy="512064"/>
          </a:xfrm>
          <a:prstGeom prst="ellipse">
            <a:avLst/>
          </a:prstGeom>
          <a:solidFill>
            <a:srgbClr val="1C3D24"/>
          </a:solidFill>
          <a:ln/>
        </p:spPr>
      </p:sp>
      <p:sp>
        <p:nvSpPr>
          <p:cNvPr id="40" name="Text 36"/>
          <p:cNvSpPr txBox="1"/>
          <p:nvPr/>
        </p:nvSpPr>
        <p:spPr>
          <a:xfrm>
            <a:off x="9255100" y="1847088"/>
            <a:ext cx="512064" cy="512064"/>
          </a:xfrm>
          <a:prstGeom prst="rect">
            <a:avLst/>
          </a:prstGeom>
          <a:noFill/>
          <a:ln/>
        </p:spPr>
        <p:txBody>
          <a:bodyPr wrap="square" lIns="0" tIns="0" rIns="0" bIns="0" rtlCol="0" anchor="ctr"/>
          <a:lstStyle/>
          <a:p>
            <a:pPr marL="0" indent="0" algn="ctr">
              <a:buNone/>
            </a:pPr>
            <a:r>
              <a:rPr lang="en-US" sz="1456" b="1" dirty="0">
                <a:solidFill>
                  <a:srgbClr val="FFFFFF"/>
                </a:solidFill>
                <a:latin typeface="Calibri" pitchFamily="34" charset="0"/>
                <a:ea typeface="Calibri" pitchFamily="34" charset="-122"/>
                <a:cs typeface="Calibri" pitchFamily="34" charset="-120"/>
              </a:rPr>
              <a:t>4</a:t>
            </a:r>
            <a:endParaRPr lang="en-US" sz="1456" dirty="0"/>
          </a:p>
        </p:txBody>
      </p:sp>
      <p:sp>
        <p:nvSpPr>
          <p:cNvPr id="41" name="Text 37"/>
          <p:cNvSpPr txBox="1"/>
          <p:nvPr/>
        </p:nvSpPr>
        <p:spPr>
          <a:xfrm>
            <a:off x="9895180" y="1645920"/>
            <a:ext cx="1691640" cy="914400"/>
          </a:xfrm>
          <a:prstGeom prst="rect">
            <a:avLst/>
          </a:prstGeom>
          <a:noFill/>
          <a:ln/>
        </p:spPr>
        <p:txBody>
          <a:bodyPr wrap="square" lIns="0" tIns="0" rIns="0" bIns="0" rtlCol="0" anchor="ctr"/>
          <a:lstStyle/>
          <a:p>
            <a:pPr marL="0" indent="0">
              <a:buNone/>
            </a:pPr>
            <a:r>
              <a:rPr lang="en-US" sz="2200" b="1" dirty="0">
                <a:solidFill>
                  <a:srgbClr val="20302A"/>
                </a:solidFill>
                <a:latin typeface="Calibri" pitchFamily="34" charset="0"/>
                <a:ea typeface="Calibri" pitchFamily="34" charset="-122"/>
                <a:cs typeface="Calibri" pitchFamily="34" charset="-120"/>
              </a:rPr>
              <a:t>CHECK IT</a:t>
            </a:r>
            <a:endParaRPr lang="en-US" sz="2200" dirty="0"/>
          </a:p>
        </p:txBody>
      </p:sp>
      <p:sp>
        <p:nvSpPr>
          <p:cNvPr id="42" name="Text 38"/>
          <p:cNvSpPr txBox="1"/>
          <p:nvPr/>
        </p:nvSpPr>
        <p:spPr>
          <a:xfrm>
            <a:off x="9255100" y="2697480"/>
            <a:ext cx="2240280" cy="114300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Read it back, pointing to each word.</a:t>
            </a:r>
            <a:endParaRPr lang="en-US" sz="1500" dirty="0"/>
          </a:p>
        </p:txBody>
      </p:sp>
      <p:sp>
        <p:nvSpPr>
          <p:cNvPr id="43" name="Shape 39"/>
          <p:cNvSpPr/>
          <p:nvPr/>
        </p:nvSpPr>
        <p:spPr>
          <a:xfrm>
            <a:off x="9209380" y="3931920"/>
            <a:ext cx="2331720" cy="1188720"/>
          </a:xfrm>
          <a:prstGeom prst="roundRect">
            <a:avLst>
              <a:gd name="adj" fmla="val 9231"/>
            </a:avLst>
          </a:prstGeom>
          <a:solidFill>
            <a:srgbClr val="FFF4D6"/>
          </a:solidFill>
          <a:ln/>
        </p:spPr>
      </p:sp>
      <p:sp>
        <p:nvSpPr>
          <p:cNvPr id="44" name="Text 40"/>
          <p:cNvSpPr txBox="1"/>
          <p:nvPr/>
        </p:nvSpPr>
        <p:spPr>
          <a:xfrm>
            <a:off x="9328252" y="3931920"/>
            <a:ext cx="2093976" cy="1188720"/>
          </a:xfrm>
          <a:prstGeom prst="rect">
            <a:avLst/>
          </a:prstGeom>
          <a:noFill/>
          <a:ln/>
        </p:spPr>
        <p:txBody>
          <a:bodyPr wrap="square" lIns="0" tIns="0" rIns="0" bIns="0" rtlCol="0" anchor="ctr"/>
          <a:lstStyle/>
          <a:p>
            <a:pPr marL="0" indent="0">
              <a:buNone/>
            </a:pPr>
            <a:r>
              <a:rPr lang="en-US" sz="1300" b="1" dirty="0">
                <a:solidFill>
                  <a:srgbClr val="8A6100"/>
                </a:solidFill>
                <a:latin typeface="Calibri" pitchFamily="34" charset="0"/>
                <a:ea typeface="Calibri" pitchFamily="34" charset="-122"/>
                <a:cs typeface="Calibri" pitchFamily="34" charset="-120"/>
              </a:rPr>
              <a:t>You say:</a:t>
            </a:r>
            <a:endParaRPr lang="en-US" sz="1500" dirty="0"/>
          </a:p>
          <a:p>
            <a:pPr marL="0" indent="0">
              <a:buNone/>
            </a:pPr>
            <a:r>
              <a:rPr lang="en-US" sz="1500" i="1" dirty="0">
                <a:solidFill>
                  <a:srgbClr val="20302A"/>
                </a:solidFill>
                <a:latin typeface="Calibri" pitchFamily="34" charset="0"/>
                <a:ea typeface="Calibri" pitchFamily="34" charset="-122"/>
                <a:cs typeface="Calibri" pitchFamily="34" charset="-120"/>
              </a:rPr>
              <a:t>"Capital letter? Finger spaces? Full stop?"</a:t>
            </a:r>
            <a:endParaRPr lang="en-US" sz="1500" dirty="0"/>
          </a:p>
        </p:txBody>
      </p:sp>
      <p:sp>
        <p:nvSpPr>
          <p:cNvPr id="45" name="Shape 41"/>
          <p:cNvSpPr/>
          <p:nvPr/>
        </p:nvSpPr>
        <p:spPr>
          <a:xfrm>
            <a:off x="1188720" y="5486400"/>
            <a:ext cx="9784080" cy="731520"/>
          </a:xfrm>
          <a:prstGeom prst="roundRect">
            <a:avLst>
              <a:gd name="adj" fmla="val 17500"/>
            </a:avLst>
          </a:prstGeom>
          <a:solidFill>
            <a:srgbClr val="FFF4DC"/>
          </a:solidFill>
          <a:ln/>
        </p:spPr>
      </p:sp>
      <p:pic>
        <p:nvPicPr>
          <p:cNvPr id="46" name="Image 2" descr="preencoded.png"/>
          <p:cNvPicPr>
            <a:picLocks noChangeAspect="1"/>
          </p:cNvPicPr>
          <p:nvPr/>
        </p:nvPicPr>
        <p:blipFill>
          <a:blip r:embed="rId5"/>
          <a:stretch>
            <a:fillRect/>
          </a:stretch>
        </p:blipFill>
        <p:spPr>
          <a:xfrm>
            <a:off x="1417320" y="5641848"/>
            <a:ext cx="411480" cy="411480"/>
          </a:xfrm>
          <a:prstGeom prst="rect">
            <a:avLst/>
          </a:prstGeom>
        </p:spPr>
      </p:pic>
      <p:sp>
        <p:nvSpPr>
          <p:cNvPr id="47" name="Text 42"/>
          <p:cNvSpPr txBox="1"/>
          <p:nvPr/>
        </p:nvSpPr>
        <p:spPr>
          <a:xfrm>
            <a:off x="2011680" y="5486400"/>
            <a:ext cx="8778240" cy="731520"/>
          </a:xfrm>
          <a:prstGeom prst="rect">
            <a:avLst/>
          </a:prstGeom>
          <a:noFill/>
          <a:ln/>
        </p:spPr>
        <p:txBody>
          <a:bodyPr wrap="square" lIns="0" tIns="0" rIns="0" bIns="0" rtlCol="0" anchor="ctr"/>
          <a:lstStyle/>
          <a:p>
            <a:pPr marL="0" indent="0">
              <a:buNone/>
            </a:pPr>
            <a:r>
              <a:rPr lang="en-US" sz="1600" b="1" dirty="0">
                <a:solidFill>
                  <a:srgbClr val="8A6100"/>
                </a:solidFill>
                <a:latin typeface="Calibri" pitchFamily="34" charset="0"/>
                <a:ea typeface="Calibri" pitchFamily="34" charset="-122"/>
                <a:cs typeface="Calibri" pitchFamily="34" charset="-120"/>
              </a:rPr>
              <a:t>Try it now: </a:t>
            </a:r>
            <a:r>
              <a:rPr lang="en-US" sz="1600" i="1" dirty="0">
                <a:solidFill>
                  <a:srgbClr val="20302A"/>
                </a:solidFill>
                <a:latin typeface="Calibri" pitchFamily="34" charset="0"/>
                <a:ea typeface="Calibri" pitchFamily="34" charset="-122"/>
                <a:cs typeface="Calibri" pitchFamily="34" charset="-120"/>
              </a:rPr>
              <a:t>"The hen found some wheat."</a:t>
            </a:r>
            <a:r>
              <a:rPr lang="en-US" sz="1600" dirty="0">
                <a:solidFill>
                  <a:srgbClr val="20302A"/>
                </a:solidFill>
                <a:latin typeface="Calibri" pitchFamily="34" charset="0"/>
                <a:ea typeface="Calibri" pitchFamily="34" charset="-122"/>
                <a:cs typeface="Calibri" pitchFamily="34" charset="-120"/>
              </a:rPr>
              <a:t>  Say it together and count it: five words, five fingers!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F6B54"/>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The silly sentence game</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Pick one card from each column and say the sentence. The sillier, the better!</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9052560" y="475488"/>
            <a:ext cx="2011680" cy="548640"/>
          </a:xfrm>
          <a:prstGeom prst="roundRect">
            <a:avLst>
              <a:gd name="adj" fmla="val 50000"/>
            </a:avLst>
          </a:prstGeom>
          <a:solidFill>
            <a:srgbClr val="FF6B54"/>
          </a:solidFill>
          <a:ln/>
          <a:effectLst>
            <a:outerShdw blurRad="101600" dist="38100" dir="5400000" algn="bl" rotWithShape="0">
              <a:srgbClr val="8FA293">
                <a:alpha val="35000"/>
              </a:srgbClr>
            </a:outerShdw>
          </a:effectLst>
        </p:spPr>
      </p:sp>
      <p:sp>
        <p:nvSpPr>
          <p:cNvPr id="9" name="Text 5"/>
          <p:cNvSpPr txBox="1"/>
          <p:nvPr/>
        </p:nvSpPr>
        <p:spPr>
          <a:xfrm>
            <a:off x="9052560" y="475488"/>
            <a:ext cx="2011680" cy="548640"/>
          </a:xfrm>
          <a:prstGeom prst="rect">
            <a:avLst/>
          </a:prstGeom>
          <a:noFill/>
          <a:ln/>
        </p:spPr>
        <p:txBody>
          <a:bodyPr wrap="square" lIns="0" tIns="0" rIns="0" bIns="0" rtlCol="0" anchor="ctr"/>
          <a:lstStyle/>
          <a:p>
            <a:pPr marL="0" indent="0" algn="ctr">
              <a:buNone/>
            </a:pPr>
            <a:r>
              <a:rPr lang="en-US" sz="1600" b="1" kern="0" spc="200" dirty="0">
                <a:solidFill>
                  <a:srgbClr val="FFFFFF"/>
                </a:solidFill>
                <a:latin typeface="Calibri" pitchFamily="34" charset="0"/>
                <a:ea typeface="Calibri" pitchFamily="34" charset="-122"/>
                <a:cs typeface="Calibri" pitchFamily="34" charset="-120"/>
              </a:rPr>
              <a:t>ACTIVITY</a:t>
            </a:r>
            <a:endParaRPr lang="en-US" sz="1600" dirty="0"/>
          </a:p>
        </p:txBody>
      </p:sp>
      <p:sp>
        <p:nvSpPr>
          <p:cNvPr id="10" name="Shape 6"/>
          <p:cNvSpPr/>
          <p:nvPr/>
        </p:nvSpPr>
        <p:spPr>
          <a:xfrm>
            <a:off x="540868" y="1645920"/>
            <a:ext cx="3429000" cy="566928"/>
          </a:xfrm>
          <a:prstGeom prst="roundRect">
            <a:avLst>
              <a:gd name="adj" fmla="val 50000"/>
            </a:avLst>
          </a:prstGeom>
          <a:solidFill>
            <a:srgbClr val="2AA8E0"/>
          </a:solidFill>
          <a:ln/>
        </p:spPr>
      </p:sp>
      <p:sp>
        <p:nvSpPr>
          <p:cNvPr id="11" name="Text 7"/>
          <p:cNvSpPr txBox="1"/>
          <p:nvPr/>
        </p:nvSpPr>
        <p:spPr>
          <a:xfrm>
            <a:off x="540868" y="1645920"/>
            <a:ext cx="3429000"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Who?</a:t>
            </a:r>
            <a:endParaRPr lang="en-US" sz="2200" dirty="0"/>
          </a:p>
        </p:txBody>
      </p:sp>
      <p:sp>
        <p:nvSpPr>
          <p:cNvPr id="12" name="Shape 8"/>
          <p:cNvSpPr/>
          <p:nvPr/>
        </p:nvSpPr>
        <p:spPr>
          <a:xfrm>
            <a:off x="678028" y="2359152"/>
            <a:ext cx="3154680" cy="493776"/>
          </a:xfrm>
          <a:prstGeom prst="roundRect">
            <a:avLst>
              <a:gd name="adj" fmla="val 18519"/>
            </a:avLst>
          </a:prstGeom>
          <a:solidFill>
            <a:srgbClr val="E4F4FB"/>
          </a:solidFill>
          <a:ln/>
        </p:spPr>
      </p:sp>
      <p:sp>
        <p:nvSpPr>
          <p:cNvPr id="13" name="Text 9"/>
          <p:cNvSpPr txBox="1"/>
          <p:nvPr/>
        </p:nvSpPr>
        <p:spPr>
          <a:xfrm>
            <a:off x="678028" y="2359152"/>
            <a:ext cx="3154680" cy="493776"/>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A giant</a:t>
            </a:r>
            <a:endParaRPr lang="en-US" sz="1700" dirty="0"/>
          </a:p>
        </p:txBody>
      </p:sp>
      <p:sp>
        <p:nvSpPr>
          <p:cNvPr id="14" name="Shape 10"/>
          <p:cNvSpPr/>
          <p:nvPr/>
        </p:nvSpPr>
        <p:spPr>
          <a:xfrm>
            <a:off x="678028" y="2962656"/>
            <a:ext cx="3154680" cy="493776"/>
          </a:xfrm>
          <a:prstGeom prst="roundRect">
            <a:avLst>
              <a:gd name="adj" fmla="val 18519"/>
            </a:avLst>
          </a:prstGeom>
          <a:solidFill>
            <a:srgbClr val="E4F4FB"/>
          </a:solidFill>
          <a:ln/>
        </p:spPr>
      </p:sp>
      <p:sp>
        <p:nvSpPr>
          <p:cNvPr id="15" name="Text 11"/>
          <p:cNvSpPr txBox="1"/>
          <p:nvPr/>
        </p:nvSpPr>
        <p:spPr>
          <a:xfrm>
            <a:off x="678028" y="2962656"/>
            <a:ext cx="3154680" cy="493776"/>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The little red hen</a:t>
            </a:r>
            <a:endParaRPr lang="en-US" sz="1700" dirty="0"/>
          </a:p>
        </p:txBody>
      </p:sp>
      <p:sp>
        <p:nvSpPr>
          <p:cNvPr id="16" name="Shape 12"/>
          <p:cNvSpPr/>
          <p:nvPr/>
        </p:nvSpPr>
        <p:spPr>
          <a:xfrm>
            <a:off x="678028" y="3566160"/>
            <a:ext cx="3154680" cy="493776"/>
          </a:xfrm>
          <a:prstGeom prst="roundRect">
            <a:avLst>
              <a:gd name="adj" fmla="val 18519"/>
            </a:avLst>
          </a:prstGeom>
          <a:solidFill>
            <a:srgbClr val="E4F4FB"/>
          </a:solidFill>
          <a:ln/>
        </p:spPr>
      </p:sp>
      <p:sp>
        <p:nvSpPr>
          <p:cNvPr id="17" name="Text 13"/>
          <p:cNvSpPr txBox="1"/>
          <p:nvPr/>
        </p:nvSpPr>
        <p:spPr>
          <a:xfrm>
            <a:off x="678028" y="3566160"/>
            <a:ext cx="3154680" cy="493776"/>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My teacher</a:t>
            </a:r>
            <a:endParaRPr lang="en-US" sz="1700" dirty="0"/>
          </a:p>
        </p:txBody>
      </p:sp>
      <p:sp>
        <p:nvSpPr>
          <p:cNvPr id="18" name="Shape 14"/>
          <p:cNvSpPr/>
          <p:nvPr/>
        </p:nvSpPr>
        <p:spPr>
          <a:xfrm>
            <a:off x="678028" y="4169664"/>
            <a:ext cx="3154680" cy="493776"/>
          </a:xfrm>
          <a:prstGeom prst="roundRect">
            <a:avLst>
              <a:gd name="adj" fmla="val 18519"/>
            </a:avLst>
          </a:prstGeom>
          <a:solidFill>
            <a:srgbClr val="E4F4FB"/>
          </a:solidFill>
          <a:ln/>
        </p:spPr>
      </p:sp>
      <p:sp>
        <p:nvSpPr>
          <p:cNvPr id="19" name="Text 15"/>
          <p:cNvSpPr txBox="1"/>
          <p:nvPr/>
        </p:nvSpPr>
        <p:spPr>
          <a:xfrm>
            <a:off x="678028" y="4169664"/>
            <a:ext cx="3154680" cy="493776"/>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A hungry crocodile</a:t>
            </a:r>
            <a:endParaRPr lang="en-US" sz="1700" dirty="0"/>
          </a:p>
        </p:txBody>
      </p:sp>
      <p:sp>
        <p:nvSpPr>
          <p:cNvPr id="20" name="Shape 16"/>
          <p:cNvSpPr/>
          <p:nvPr/>
        </p:nvSpPr>
        <p:spPr>
          <a:xfrm>
            <a:off x="678028" y="4773168"/>
            <a:ext cx="3154680" cy="493776"/>
          </a:xfrm>
          <a:prstGeom prst="roundRect">
            <a:avLst>
              <a:gd name="adj" fmla="val 18519"/>
            </a:avLst>
          </a:prstGeom>
          <a:solidFill>
            <a:srgbClr val="E4F4FB"/>
          </a:solidFill>
          <a:ln/>
        </p:spPr>
      </p:sp>
      <p:sp>
        <p:nvSpPr>
          <p:cNvPr id="21" name="Text 17"/>
          <p:cNvSpPr txBox="1"/>
          <p:nvPr/>
        </p:nvSpPr>
        <p:spPr>
          <a:xfrm>
            <a:off x="678028" y="4773168"/>
            <a:ext cx="3154680" cy="493776"/>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Grandad</a:t>
            </a:r>
            <a:endParaRPr lang="en-US" sz="1700" dirty="0"/>
          </a:p>
        </p:txBody>
      </p:sp>
      <p:sp>
        <p:nvSpPr>
          <p:cNvPr id="22" name="Text 18"/>
          <p:cNvSpPr txBox="1"/>
          <p:nvPr/>
        </p:nvSpPr>
        <p:spPr>
          <a:xfrm>
            <a:off x="3969868" y="1645920"/>
            <a:ext cx="411480" cy="566928"/>
          </a:xfrm>
          <a:prstGeom prst="rect">
            <a:avLst/>
          </a:prstGeom>
          <a:noFill/>
          <a:ln/>
        </p:spPr>
        <p:txBody>
          <a:bodyPr wrap="square" lIns="0" tIns="0" rIns="0" bIns="0" rtlCol="0" anchor="ctr"/>
          <a:lstStyle/>
          <a:p>
            <a:pPr marL="0" indent="0" algn="ctr">
              <a:buNone/>
            </a:pPr>
            <a:r>
              <a:rPr lang="en-US" sz="3000" b="1" dirty="0">
                <a:solidFill>
                  <a:srgbClr val="4F5E54"/>
                </a:solidFill>
                <a:latin typeface="Calibri" pitchFamily="34" charset="0"/>
                <a:ea typeface="Calibri" pitchFamily="34" charset="-122"/>
                <a:cs typeface="Calibri" pitchFamily="34" charset="-120"/>
              </a:rPr>
              <a:t>+</a:t>
            </a:r>
            <a:endParaRPr lang="en-US" sz="3000" dirty="0"/>
          </a:p>
        </p:txBody>
      </p:sp>
      <p:sp>
        <p:nvSpPr>
          <p:cNvPr id="23" name="Shape 19"/>
          <p:cNvSpPr/>
          <p:nvPr/>
        </p:nvSpPr>
        <p:spPr>
          <a:xfrm>
            <a:off x="4381348" y="1645920"/>
            <a:ext cx="3429000" cy="566928"/>
          </a:xfrm>
          <a:prstGeom prst="roundRect">
            <a:avLst>
              <a:gd name="adj" fmla="val 50000"/>
            </a:avLst>
          </a:prstGeom>
          <a:solidFill>
            <a:srgbClr val="FF6B54"/>
          </a:solidFill>
          <a:ln/>
        </p:spPr>
      </p:sp>
      <p:sp>
        <p:nvSpPr>
          <p:cNvPr id="24" name="Text 20"/>
          <p:cNvSpPr txBox="1"/>
          <p:nvPr/>
        </p:nvSpPr>
        <p:spPr>
          <a:xfrm>
            <a:off x="4381348" y="1645920"/>
            <a:ext cx="3429000"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What?</a:t>
            </a:r>
            <a:endParaRPr lang="en-US" sz="2200" dirty="0"/>
          </a:p>
        </p:txBody>
      </p:sp>
      <p:sp>
        <p:nvSpPr>
          <p:cNvPr id="25" name="Shape 21"/>
          <p:cNvSpPr/>
          <p:nvPr/>
        </p:nvSpPr>
        <p:spPr>
          <a:xfrm>
            <a:off x="4518508" y="2359152"/>
            <a:ext cx="3154680" cy="493776"/>
          </a:xfrm>
          <a:prstGeom prst="roundRect">
            <a:avLst>
              <a:gd name="adj" fmla="val 18519"/>
            </a:avLst>
          </a:prstGeom>
          <a:solidFill>
            <a:srgbClr val="FFE9E5"/>
          </a:solidFill>
          <a:ln/>
        </p:spPr>
      </p:sp>
      <p:sp>
        <p:nvSpPr>
          <p:cNvPr id="26" name="Text 22"/>
          <p:cNvSpPr txBox="1"/>
          <p:nvPr/>
        </p:nvSpPr>
        <p:spPr>
          <a:xfrm>
            <a:off x="4518508" y="2359152"/>
            <a:ext cx="3154680" cy="493776"/>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danced</a:t>
            </a:r>
            <a:endParaRPr lang="en-US" sz="1700" dirty="0"/>
          </a:p>
        </p:txBody>
      </p:sp>
      <p:sp>
        <p:nvSpPr>
          <p:cNvPr id="27" name="Shape 23"/>
          <p:cNvSpPr/>
          <p:nvPr/>
        </p:nvSpPr>
        <p:spPr>
          <a:xfrm>
            <a:off x="4518508" y="2962656"/>
            <a:ext cx="3154680" cy="493776"/>
          </a:xfrm>
          <a:prstGeom prst="roundRect">
            <a:avLst>
              <a:gd name="adj" fmla="val 18519"/>
            </a:avLst>
          </a:prstGeom>
          <a:solidFill>
            <a:srgbClr val="FFE9E5"/>
          </a:solidFill>
          <a:ln/>
        </p:spPr>
      </p:sp>
      <p:sp>
        <p:nvSpPr>
          <p:cNvPr id="28" name="Text 24"/>
          <p:cNvSpPr txBox="1"/>
          <p:nvPr/>
        </p:nvSpPr>
        <p:spPr>
          <a:xfrm>
            <a:off x="4518508" y="2962656"/>
            <a:ext cx="3154680" cy="493776"/>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sneezed</a:t>
            </a:r>
            <a:endParaRPr lang="en-US" sz="1700" dirty="0"/>
          </a:p>
        </p:txBody>
      </p:sp>
      <p:sp>
        <p:nvSpPr>
          <p:cNvPr id="29" name="Shape 25"/>
          <p:cNvSpPr/>
          <p:nvPr/>
        </p:nvSpPr>
        <p:spPr>
          <a:xfrm>
            <a:off x="4518508" y="3566160"/>
            <a:ext cx="3154680" cy="493776"/>
          </a:xfrm>
          <a:prstGeom prst="roundRect">
            <a:avLst>
              <a:gd name="adj" fmla="val 18519"/>
            </a:avLst>
          </a:prstGeom>
          <a:solidFill>
            <a:srgbClr val="FFE9E5"/>
          </a:solidFill>
          <a:ln/>
        </p:spPr>
      </p:sp>
      <p:sp>
        <p:nvSpPr>
          <p:cNvPr id="30" name="Text 26"/>
          <p:cNvSpPr txBox="1"/>
          <p:nvPr/>
        </p:nvSpPr>
        <p:spPr>
          <a:xfrm>
            <a:off x="4518508" y="3566160"/>
            <a:ext cx="3154680" cy="493776"/>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ate a cake</a:t>
            </a:r>
            <a:endParaRPr lang="en-US" sz="1700" dirty="0"/>
          </a:p>
        </p:txBody>
      </p:sp>
      <p:sp>
        <p:nvSpPr>
          <p:cNvPr id="31" name="Shape 27"/>
          <p:cNvSpPr/>
          <p:nvPr/>
        </p:nvSpPr>
        <p:spPr>
          <a:xfrm>
            <a:off x="4518508" y="4169664"/>
            <a:ext cx="3154680" cy="493776"/>
          </a:xfrm>
          <a:prstGeom prst="roundRect">
            <a:avLst>
              <a:gd name="adj" fmla="val 18519"/>
            </a:avLst>
          </a:prstGeom>
          <a:solidFill>
            <a:srgbClr val="FFE9E5"/>
          </a:solidFill>
          <a:ln/>
        </p:spPr>
      </p:sp>
      <p:sp>
        <p:nvSpPr>
          <p:cNvPr id="32" name="Text 28"/>
          <p:cNvSpPr txBox="1"/>
          <p:nvPr/>
        </p:nvSpPr>
        <p:spPr>
          <a:xfrm>
            <a:off x="4518508" y="4169664"/>
            <a:ext cx="3154680" cy="493776"/>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fell asleep</a:t>
            </a:r>
            <a:endParaRPr lang="en-US" sz="1700" dirty="0"/>
          </a:p>
        </p:txBody>
      </p:sp>
      <p:sp>
        <p:nvSpPr>
          <p:cNvPr id="33" name="Shape 29"/>
          <p:cNvSpPr/>
          <p:nvPr/>
        </p:nvSpPr>
        <p:spPr>
          <a:xfrm>
            <a:off x="4518508" y="4773168"/>
            <a:ext cx="3154680" cy="493776"/>
          </a:xfrm>
          <a:prstGeom prst="roundRect">
            <a:avLst>
              <a:gd name="adj" fmla="val 18519"/>
            </a:avLst>
          </a:prstGeom>
          <a:solidFill>
            <a:srgbClr val="FFE9E5"/>
          </a:solidFill>
          <a:ln/>
        </p:spPr>
      </p:sp>
      <p:sp>
        <p:nvSpPr>
          <p:cNvPr id="34" name="Text 30"/>
          <p:cNvSpPr txBox="1"/>
          <p:nvPr/>
        </p:nvSpPr>
        <p:spPr>
          <a:xfrm>
            <a:off x="4518508" y="4773168"/>
            <a:ext cx="3154680" cy="493776"/>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did a cartwheel</a:t>
            </a:r>
            <a:endParaRPr lang="en-US" sz="1700" dirty="0"/>
          </a:p>
        </p:txBody>
      </p:sp>
      <p:sp>
        <p:nvSpPr>
          <p:cNvPr id="35" name="Text 31"/>
          <p:cNvSpPr txBox="1"/>
          <p:nvPr/>
        </p:nvSpPr>
        <p:spPr>
          <a:xfrm>
            <a:off x="7810348" y="1645920"/>
            <a:ext cx="411480" cy="566928"/>
          </a:xfrm>
          <a:prstGeom prst="rect">
            <a:avLst/>
          </a:prstGeom>
          <a:noFill/>
          <a:ln/>
        </p:spPr>
        <p:txBody>
          <a:bodyPr wrap="square" lIns="0" tIns="0" rIns="0" bIns="0" rtlCol="0" anchor="ctr"/>
          <a:lstStyle/>
          <a:p>
            <a:pPr marL="0" indent="0" algn="ctr">
              <a:buNone/>
            </a:pPr>
            <a:r>
              <a:rPr lang="en-US" sz="3000" b="1" dirty="0">
                <a:solidFill>
                  <a:srgbClr val="4F5E54"/>
                </a:solidFill>
                <a:latin typeface="Calibri" pitchFamily="34" charset="0"/>
                <a:ea typeface="Calibri" pitchFamily="34" charset="-122"/>
                <a:cs typeface="Calibri" pitchFamily="34" charset="-120"/>
              </a:rPr>
              <a:t>+</a:t>
            </a:r>
            <a:endParaRPr lang="en-US" sz="3000" dirty="0"/>
          </a:p>
        </p:txBody>
      </p:sp>
      <p:sp>
        <p:nvSpPr>
          <p:cNvPr id="36" name="Shape 32"/>
          <p:cNvSpPr/>
          <p:nvPr/>
        </p:nvSpPr>
        <p:spPr>
          <a:xfrm>
            <a:off x="8221828" y="1645920"/>
            <a:ext cx="3429000" cy="566928"/>
          </a:xfrm>
          <a:prstGeom prst="roundRect">
            <a:avLst>
              <a:gd name="adj" fmla="val 50000"/>
            </a:avLst>
          </a:prstGeom>
          <a:solidFill>
            <a:srgbClr val="3E9B54"/>
          </a:solidFill>
          <a:ln/>
        </p:spPr>
      </p:sp>
      <p:sp>
        <p:nvSpPr>
          <p:cNvPr id="37" name="Text 33"/>
          <p:cNvSpPr txBox="1"/>
          <p:nvPr/>
        </p:nvSpPr>
        <p:spPr>
          <a:xfrm>
            <a:off x="8221828" y="1645920"/>
            <a:ext cx="3429000" cy="566928"/>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Where?</a:t>
            </a:r>
            <a:endParaRPr lang="en-US" sz="2200" dirty="0"/>
          </a:p>
        </p:txBody>
      </p:sp>
      <p:sp>
        <p:nvSpPr>
          <p:cNvPr id="38" name="Shape 34"/>
          <p:cNvSpPr/>
          <p:nvPr/>
        </p:nvSpPr>
        <p:spPr>
          <a:xfrm>
            <a:off x="8358988" y="2359152"/>
            <a:ext cx="3154680" cy="493776"/>
          </a:xfrm>
          <a:prstGeom prst="roundRect">
            <a:avLst>
              <a:gd name="adj" fmla="val 18519"/>
            </a:avLst>
          </a:prstGeom>
          <a:solidFill>
            <a:srgbClr val="E6F4E9"/>
          </a:solidFill>
          <a:ln/>
        </p:spPr>
      </p:sp>
      <p:sp>
        <p:nvSpPr>
          <p:cNvPr id="39" name="Text 35"/>
          <p:cNvSpPr txBox="1"/>
          <p:nvPr/>
        </p:nvSpPr>
        <p:spPr>
          <a:xfrm>
            <a:off x="8358988" y="2359152"/>
            <a:ext cx="3154680" cy="493776"/>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on the moon</a:t>
            </a:r>
            <a:endParaRPr lang="en-US" sz="1700" dirty="0"/>
          </a:p>
        </p:txBody>
      </p:sp>
      <p:sp>
        <p:nvSpPr>
          <p:cNvPr id="40" name="Shape 36"/>
          <p:cNvSpPr/>
          <p:nvPr/>
        </p:nvSpPr>
        <p:spPr>
          <a:xfrm>
            <a:off x="8358988" y="2962656"/>
            <a:ext cx="3154680" cy="493776"/>
          </a:xfrm>
          <a:prstGeom prst="roundRect">
            <a:avLst>
              <a:gd name="adj" fmla="val 18519"/>
            </a:avLst>
          </a:prstGeom>
          <a:solidFill>
            <a:srgbClr val="E6F4E9"/>
          </a:solidFill>
          <a:ln/>
        </p:spPr>
      </p:sp>
      <p:sp>
        <p:nvSpPr>
          <p:cNvPr id="41" name="Text 37"/>
          <p:cNvSpPr txBox="1"/>
          <p:nvPr/>
        </p:nvSpPr>
        <p:spPr>
          <a:xfrm>
            <a:off x="8358988" y="2962656"/>
            <a:ext cx="3154680" cy="493776"/>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in the bath</a:t>
            </a:r>
            <a:endParaRPr lang="en-US" sz="1700" dirty="0"/>
          </a:p>
        </p:txBody>
      </p:sp>
      <p:sp>
        <p:nvSpPr>
          <p:cNvPr id="42" name="Shape 38"/>
          <p:cNvSpPr/>
          <p:nvPr/>
        </p:nvSpPr>
        <p:spPr>
          <a:xfrm>
            <a:off x="8358988" y="3566160"/>
            <a:ext cx="3154680" cy="493776"/>
          </a:xfrm>
          <a:prstGeom prst="roundRect">
            <a:avLst>
              <a:gd name="adj" fmla="val 18519"/>
            </a:avLst>
          </a:prstGeom>
          <a:solidFill>
            <a:srgbClr val="E6F4E9"/>
          </a:solidFill>
          <a:ln/>
        </p:spPr>
      </p:sp>
      <p:sp>
        <p:nvSpPr>
          <p:cNvPr id="43" name="Text 39"/>
          <p:cNvSpPr txBox="1"/>
          <p:nvPr/>
        </p:nvSpPr>
        <p:spPr>
          <a:xfrm>
            <a:off x="8358988" y="3566160"/>
            <a:ext cx="3154680" cy="493776"/>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under the bed</a:t>
            </a:r>
            <a:endParaRPr lang="en-US" sz="1700" dirty="0"/>
          </a:p>
        </p:txBody>
      </p:sp>
      <p:sp>
        <p:nvSpPr>
          <p:cNvPr id="44" name="Shape 40"/>
          <p:cNvSpPr/>
          <p:nvPr/>
        </p:nvSpPr>
        <p:spPr>
          <a:xfrm>
            <a:off x="8358988" y="4169664"/>
            <a:ext cx="3154680" cy="493776"/>
          </a:xfrm>
          <a:prstGeom prst="roundRect">
            <a:avLst>
              <a:gd name="adj" fmla="val 18519"/>
            </a:avLst>
          </a:prstGeom>
          <a:solidFill>
            <a:srgbClr val="E6F4E9"/>
          </a:solidFill>
          <a:ln/>
        </p:spPr>
      </p:sp>
      <p:sp>
        <p:nvSpPr>
          <p:cNvPr id="45" name="Text 41"/>
          <p:cNvSpPr txBox="1"/>
          <p:nvPr/>
        </p:nvSpPr>
        <p:spPr>
          <a:xfrm>
            <a:off x="8358988" y="4169664"/>
            <a:ext cx="3154680" cy="493776"/>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at school</a:t>
            </a:r>
            <a:endParaRPr lang="en-US" sz="1700" dirty="0"/>
          </a:p>
        </p:txBody>
      </p:sp>
      <p:sp>
        <p:nvSpPr>
          <p:cNvPr id="46" name="Shape 42"/>
          <p:cNvSpPr/>
          <p:nvPr/>
        </p:nvSpPr>
        <p:spPr>
          <a:xfrm>
            <a:off x="8358988" y="4773168"/>
            <a:ext cx="3154680" cy="493776"/>
          </a:xfrm>
          <a:prstGeom prst="roundRect">
            <a:avLst>
              <a:gd name="adj" fmla="val 18519"/>
            </a:avLst>
          </a:prstGeom>
          <a:solidFill>
            <a:srgbClr val="E6F4E9"/>
          </a:solidFill>
          <a:ln/>
        </p:spPr>
      </p:sp>
      <p:sp>
        <p:nvSpPr>
          <p:cNvPr id="47" name="Text 43"/>
          <p:cNvSpPr txBox="1"/>
          <p:nvPr/>
        </p:nvSpPr>
        <p:spPr>
          <a:xfrm>
            <a:off x="8358988" y="4773168"/>
            <a:ext cx="3154680" cy="493776"/>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up a beanstalk</a:t>
            </a:r>
            <a:endParaRPr lang="en-US" sz="1700" dirty="0"/>
          </a:p>
        </p:txBody>
      </p:sp>
      <p:sp>
        <p:nvSpPr>
          <p:cNvPr id="48" name="Shape 44"/>
          <p:cNvSpPr/>
          <p:nvPr/>
        </p:nvSpPr>
        <p:spPr>
          <a:xfrm>
            <a:off x="822960" y="5486400"/>
            <a:ext cx="10424160" cy="777240"/>
          </a:xfrm>
          <a:prstGeom prst="roundRect">
            <a:avLst>
              <a:gd name="adj" fmla="val 16471"/>
            </a:avLst>
          </a:prstGeom>
          <a:solidFill>
            <a:srgbClr val="FFFFFF"/>
          </a:solidFill>
          <a:ln w="25400">
            <a:solidFill>
              <a:srgbClr val="FBB817"/>
            </a:solidFill>
            <a:prstDash val="solid"/>
          </a:ln>
          <a:effectLst>
            <a:outerShdw blurRad="101600" dist="38100" dir="5400000" algn="bl" rotWithShape="0">
              <a:srgbClr val="8FA293">
                <a:alpha val="35000"/>
              </a:srgbClr>
            </a:outerShdw>
          </a:effectLst>
        </p:spPr>
      </p:sp>
      <p:sp>
        <p:nvSpPr>
          <p:cNvPr id="49" name="Text 45"/>
          <p:cNvSpPr txBox="1"/>
          <p:nvPr/>
        </p:nvSpPr>
        <p:spPr>
          <a:xfrm>
            <a:off x="1005840" y="5486400"/>
            <a:ext cx="10058400" cy="777240"/>
          </a:xfrm>
          <a:prstGeom prst="rect">
            <a:avLst/>
          </a:prstGeom>
          <a:noFill/>
          <a:ln/>
        </p:spPr>
        <p:txBody>
          <a:bodyPr wrap="square" lIns="0" tIns="0" rIns="0" bIns="0" rtlCol="0" anchor="ctr"/>
          <a:lstStyle/>
          <a:p>
            <a:pPr marL="0" indent="0" algn="ctr">
              <a:buNone/>
            </a:pPr>
            <a:r>
              <a:rPr lang="en-US" sz="1900" b="1" dirty="0">
                <a:solidFill>
                  <a:srgbClr val="8A6100"/>
                </a:solidFill>
                <a:latin typeface="Calibri" pitchFamily="34" charset="0"/>
                <a:ea typeface="Calibri" pitchFamily="34" charset="-122"/>
                <a:cs typeface="Calibri" pitchFamily="34" charset="-120"/>
              </a:rPr>
              <a:t>For example: </a:t>
            </a:r>
            <a:r>
              <a:rPr lang="en-US" sz="1900" b="1" dirty="0">
                <a:solidFill>
                  <a:srgbClr val="176E99"/>
                </a:solidFill>
                <a:latin typeface="Calibri" pitchFamily="34" charset="0"/>
                <a:ea typeface="Calibri" pitchFamily="34" charset="-122"/>
                <a:cs typeface="Calibri" pitchFamily="34" charset="-120"/>
              </a:rPr>
              <a:t>A hungry crocodile</a:t>
            </a:r>
            <a:r>
              <a:rPr lang="en-US" sz="1900" dirty="0">
                <a:solidFill>
                  <a:srgbClr val="20302A"/>
                </a:solidFill>
                <a:latin typeface="Calibri" pitchFamily="34" charset="0"/>
                <a:ea typeface="Calibri" pitchFamily="34" charset="-122"/>
                <a:cs typeface="Calibri" pitchFamily="34" charset="-120"/>
              </a:rPr>
              <a:t> </a:t>
            </a:r>
            <a:r>
              <a:rPr lang="en-US" sz="1900" b="1" dirty="0">
                <a:solidFill>
                  <a:srgbClr val="C73A24"/>
                </a:solidFill>
                <a:latin typeface="Calibri" pitchFamily="34" charset="0"/>
                <a:ea typeface="Calibri" pitchFamily="34" charset="-122"/>
                <a:cs typeface="Calibri" pitchFamily="34" charset="-120"/>
              </a:rPr>
              <a:t>did a cartwheel</a:t>
            </a:r>
            <a:r>
              <a:rPr lang="en-US" sz="1900" dirty="0">
                <a:solidFill>
                  <a:srgbClr val="20302A"/>
                </a:solidFill>
                <a:latin typeface="Calibri" pitchFamily="34" charset="0"/>
                <a:ea typeface="Calibri" pitchFamily="34" charset="-122"/>
                <a:cs typeface="Calibri" pitchFamily="34" charset="-120"/>
              </a:rPr>
              <a:t> </a:t>
            </a:r>
            <a:r>
              <a:rPr lang="en-US" sz="1900" b="1" dirty="0">
                <a:solidFill>
                  <a:srgbClr val="2A7A3F"/>
                </a:solidFill>
                <a:latin typeface="Calibri" pitchFamily="34" charset="0"/>
                <a:ea typeface="Calibri" pitchFamily="34" charset="-122"/>
                <a:cs typeface="Calibri" pitchFamily="34" charset="-120"/>
              </a:rPr>
              <a:t>on the moon</a:t>
            </a:r>
            <a:r>
              <a:rPr lang="en-US" sz="1900" dirty="0">
                <a:solidFill>
                  <a:srgbClr val="20302A"/>
                </a:solidFill>
                <a:latin typeface="Calibri" pitchFamily="34" charset="0"/>
                <a:ea typeface="Calibri" pitchFamily="34" charset="-122"/>
                <a:cs typeface="Calibri" pitchFamily="34" charset="-120"/>
              </a:rPr>
              <a:t>.</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8E4DA8"/>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Make it a super sentence</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In Year 1, we add a describing word and join ideas with "and".</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9052560" y="475488"/>
            <a:ext cx="2011680" cy="548640"/>
          </a:xfrm>
          <a:prstGeom prst="roundRect">
            <a:avLst>
              <a:gd name="adj" fmla="val 50000"/>
            </a:avLst>
          </a:prstGeom>
          <a:solidFill>
            <a:srgbClr val="FF6B54"/>
          </a:solidFill>
          <a:ln/>
          <a:effectLst>
            <a:outerShdw blurRad="101600" dist="38100" dir="5400000" algn="bl" rotWithShape="0">
              <a:srgbClr val="8FA293">
                <a:alpha val="35000"/>
              </a:srgbClr>
            </a:outerShdw>
          </a:effectLst>
        </p:spPr>
      </p:sp>
      <p:sp>
        <p:nvSpPr>
          <p:cNvPr id="10" name="Text 6"/>
          <p:cNvSpPr txBox="1"/>
          <p:nvPr/>
        </p:nvSpPr>
        <p:spPr>
          <a:xfrm>
            <a:off x="9052560" y="475488"/>
            <a:ext cx="2011680" cy="548640"/>
          </a:xfrm>
          <a:prstGeom prst="rect">
            <a:avLst/>
          </a:prstGeom>
          <a:noFill/>
          <a:ln/>
        </p:spPr>
        <p:txBody>
          <a:bodyPr wrap="square" lIns="0" tIns="0" rIns="0" bIns="0" rtlCol="0" anchor="ctr"/>
          <a:lstStyle/>
          <a:p>
            <a:pPr marL="0" indent="0" algn="ctr">
              <a:buNone/>
            </a:pPr>
            <a:r>
              <a:rPr lang="en-US" sz="1600" b="1" kern="0" spc="200" dirty="0">
                <a:solidFill>
                  <a:srgbClr val="FFFFFF"/>
                </a:solidFill>
                <a:latin typeface="Calibri" pitchFamily="34" charset="0"/>
                <a:ea typeface="Calibri" pitchFamily="34" charset="-122"/>
                <a:cs typeface="Calibri" pitchFamily="34" charset="-120"/>
              </a:rPr>
              <a:t>ACTIVITY</a:t>
            </a:r>
            <a:endParaRPr lang="en-US" sz="1600" dirty="0"/>
          </a:p>
        </p:txBody>
      </p:sp>
      <p:sp>
        <p:nvSpPr>
          <p:cNvPr id="11" name="Shape 7"/>
          <p:cNvSpPr/>
          <p:nvPr/>
        </p:nvSpPr>
        <p:spPr>
          <a:xfrm>
            <a:off x="548640" y="1645920"/>
            <a:ext cx="2651760" cy="841248"/>
          </a:xfrm>
          <a:prstGeom prst="roundRect">
            <a:avLst>
              <a:gd name="adj" fmla="val 15217"/>
            </a:avLst>
          </a:prstGeom>
          <a:solidFill>
            <a:srgbClr val="EEF1EF"/>
          </a:solidFill>
          <a:ln/>
        </p:spPr>
      </p:sp>
      <p:sp>
        <p:nvSpPr>
          <p:cNvPr id="12" name="Text 8"/>
          <p:cNvSpPr txBox="1"/>
          <p:nvPr/>
        </p:nvSpPr>
        <p:spPr>
          <a:xfrm>
            <a:off x="731520" y="1645920"/>
            <a:ext cx="2377440" cy="841248"/>
          </a:xfrm>
          <a:prstGeom prst="rect">
            <a:avLst/>
          </a:prstGeom>
          <a:noFill/>
          <a:ln/>
        </p:spPr>
        <p:txBody>
          <a:bodyPr wrap="square" lIns="0" tIns="0" rIns="0" bIns="0" rtlCol="0" anchor="ctr"/>
          <a:lstStyle/>
          <a:p>
            <a:pPr marL="0" indent="0">
              <a:buNone/>
            </a:pPr>
            <a:r>
              <a:rPr lang="en-US" sz="1500" b="1" dirty="0">
                <a:solidFill>
                  <a:srgbClr val="4F5E54"/>
                </a:solidFill>
                <a:latin typeface="Calibri" pitchFamily="34" charset="0"/>
                <a:ea typeface="Calibri" pitchFamily="34" charset="-122"/>
                <a:cs typeface="Calibri" pitchFamily="34" charset="-120"/>
              </a:rPr>
              <a:t>Start here</a:t>
            </a:r>
            <a:endParaRPr lang="en-US" sz="1500" dirty="0"/>
          </a:p>
        </p:txBody>
      </p:sp>
      <p:sp>
        <p:nvSpPr>
          <p:cNvPr id="13" name="Shape 9"/>
          <p:cNvSpPr/>
          <p:nvPr/>
        </p:nvSpPr>
        <p:spPr>
          <a:xfrm>
            <a:off x="3383280" y="1645920"/>
            <a:ext cx="5486400" cy="841248"/>
          </a:xfrm>
          <a:prstGeom prst="roundRect">
            <a:avLst>
              <a:gd name="adj" fmla="val 1521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4" name="Text 10"/>
          <p:cNvSpPr txBox="1"/>
          <p:nvPr/>
        </p:nvSpPr>
        <p:spPr>
          <a:xfrm>
            <a:off x="3566160" y="1645920"/>
            <a:ext cx="5212080" cy="841248"/>
          </a:xfrm>
          <a:prstGeom prst="rect">
            <a:avLst/>
          </a:prstGeom>
          <a:noFill/>
          <a:ln/>
        </p:spPr>
        <p:txBody>
          <a:bodyPr wrap="square" lIns="0" tIns="0" rIns="0" bIns="0" rtlCol="0" anchor="ctr"/>
          <a:lstStyle/>
          <a:p>
            <a:pPr marL="0" indent="0">
              <a:buNone/>
            </a:pPr>
            <a:r>
              <a:rPr lang="en-US" sz="1900" dirty="0">
                <a:solidFill>
                  <a:srgbClr val="4F5E54"/>
                </a:solidFill>
                <a:latin typeface="Calibri" pitchFamily="34" charset="0"/>
                <a:ea typeface="Calibri" pitchFamily="34" charset="-122"/>
                <a:cs typeface="Calibri" pitchFamily="34" charset="-120"/>
              </a:rPr>
              <a:t>Jack climbed the beanstalk.</a:t>
            </a:r>
            <a:endParaRPr lang="en-US" sz="1900" dirty="0"/>
          </a:p>
        </p:txBody>
      </p:sp>
      <p:sp>
        <p:nvSpPr>
          <p:cNvPr id="15" name="Shape 11"/>
          <p:cNvSpPr/>
          <p:nvPr/>
        </p:nvSpPr>
        <p:spPr>
          <a:xfrm>
            <a:off x="777240" y="2624328"/>
            <a:ext cx="2651760" cy="841248"/>
          </a:xfrm>
          <a:prstGeom prst="roundRect">
            <a:avLst>
              <a:gd name="adj" fmla="val 15217"/>
            </a:avLst>
          </a:prstGeom>
          <a:solidFill>
            <a:srgbClr val="E4F4FB"/>
          </a:solidFill>
          <a:ln/>
        </p:spPr>
      </p:sp>
      <p:sp>
        <p:nvSpPr>
          <p:cNvPr id="16" name="Text 12"/>
          <p:cNvSpPr txBox="1"/>
          <p:nvPr/>
        </p:nvSpPr>
        <p:spPr>
          <a:xfrm>
            <a:off x="960120" y="2624328"/>
            <a:ext cx="2377440" cy="841248"/>
          </a:xfrm>
          <a:prstGeom prst="rect">
            <a:avLst/>
          </a:prstGeom>
          <a:noFill/>
          <a:ln/>
        </p:spPr>
        <p:txBody>
          <a:bodyPr wrap="square" lIns="0" tIns="0" rIns="0" bIns="0" rtlCol="0" anchor="ctr"/>
          <a:lstStyle/>
          <a:p>
            <a:pPr marL="0" indent="0">
              <a:buNone/>
            </a:pPr>
            <a:r>
              <a:rPr lang="en-US" sz="1500" b="1" dirty="0">
                <a:solidFill>
                  <a:srgbClr val="176E99"/>
                </a:solidFill>
                <a:latin typeface="Calibri" pitchFamily="34" charset="0"/>
                <a:ea typeface="Calibri" pitchFamily="34" charset="-122"/>
                <a:cs typeface="Calibri" pitchFamily="34" charset="-120"/>
              </a:rPr>
              <a:t>Add a describing word</a:t>
            </a:r>
            <a:endParaRPr lang="en-US" sz="1500" dirty="0"/>
          </a:p>
        </p:txBody>
      </p:sp>
      <p:sp>
        <p:nvSpPr>
          <p:cNvPr id="17" name="Shape 13"/>
          <p:cNvSpPr/>
          <p:nvPr/>
        </p:nvSpPr>
        <p:spPr>
          <a:xfrm>
            <a:off x="3611880" y="2624328"/>
            <a:ext cx="5257800" cy="841248"/>
          </a:xfrm>
          <a:prstGeom prst="roundRect">
            <a:avLst>
              <a:gd name="adj" fmla="val 1521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8" name="Text 14"/>
          <p:cNvSpPr txBox="1"/>
          <p:nvPr/>
        </p:nvSpPr>
        <p:spPr>
          <a:xfrm>
            <a:off x="3794760" y="2624328"/>
            <a:ext cx="4983480" cy="841248"/>
          </a:xfrm>
          <a:prstGeom prst="rect">
            <a:avLst/>
          </a:prstGeom>
          <a:noFill/>
          <a:ln/>
        </p:spPr>
        <p:txBody>
          <a:bodyPr wrap="square" lIns="0" tIns="0" rIns="0" bIns="0" rtlCol="0" anchor="ctr"/>
          <a:lstStyle/>
          <a:p>
            <a:pPr marL="0" indent="0">
              <a:buNone/>
            </a:pPr>
            <a:r>
              <a:rPr lang="en-US" sz="1900" dirty="0">
                <a:solidFill>
                  <a:srgbClr val="20302A"/>
                </a:solidFill>
                <a:latin typeface="Calibri" pitchFamily="34" charset="0"/>
                <a:ea typeface="Calibri" pitchFamily="34" charset="-122"/>
                <a:cs typeface="Calibri" pitchFamily="34" charset="-120"/>
              </a:rPr>
              <a:t>Jack climbed the </a:t>
            </a:r>
            <a:r>
              <a:rPr lang="en-US" sz="1900" b="1" dirty="0">
                <a:solidFill>
                  <a:srgbClr val="176E99"/>
                </a:solidFill>
                <a:latin typeface="Calibri" pitchFamily="34" charset="0"/>
                <a:ea typeface="Calibri" pitchFamily="34" charset="-122"/>
                <a:cs typeface="Calibri" pitchFamily="34" charset="-120"/>
              </a:rPr>
              <a:t>tall</a:t>
            </a:r>
            <a:r>
              <a:rPr lang="en-US" sz="1900" dirty="0">
                <a:solidFill>
                  <a:srgbClr val="20302A"/>
                </a:solidFill>
                <a:latin typeface="Calibri" pitchFamily="34" charset="0"/>
                <a:ea typeface="Calibri" pitchFamily="34" charset="-122"/>
                <a:cs typeface="Calibri" pitchFamily="34" charset="-120"/>
              </a:rPr>
              <a:t> beanstalk.</a:t>
            </a:r>
            <a:endParaRPr lang="en-US" sz="1900" dirty="0"/>
          </a:p>
        </p:txBody>
      </p:sp>
      <p:sp>
        <p:nvSpPr>
          <p:cNvPr id="19" name="Shape 15"/>
          <p:cNvSpPr/>
          <p:nvPr/>
        </p:nvSpPr>
        <p:spPr>
          <a:xfrm>
            <a:off x="1005840" y="3602736"/>
            <a:ext cx="2651760" cy="841248"/>
          </a:xfrm>
          <a:prstGeom prst="roundRect">
            <a:avLst>
              <a:gd name="adj" fmla="val 15217"/>
            </a:avLst>
          </a:prstGeom>
          <a:solidFill>
            <a:srgbClr val="F3EAF7"/>
          </a:solidFill>
          <a:ln/>
        </p:spPr>
      </p:sp>
      <p:sp>
        <p:nvSpPr>
          <p:cNvPr id="20" name="Text 16"/>
          <p:cNvSpPr txBox="1"/>
          <p:nvPr/>
        </p:nvSpPr>
        <p:spPr>
          <a:xfrm>
            <a:off x="1188720" y="3602736"/>
            <a:ext cx="2377440" cy="841248"/>
          </a:xfrm>
          <a:prstGeom prst="rect">
            <a:avLst/>
          </a:prstGeom>
          <a:noFill/>
          <a:ln/>
        </p:spPr>
        <p:txBody>
          <a:bodyPr wrap="square" lIns="0" tIns="0" rIns="0" bIns="0" rtlCol="0" anchor="ctr"/>
          <a:lstStyle/>
          <a:p>
            <a:pPr marL="0" indent="0">
              <a:buNone/>
            </a:pPr>
            <a:r>
              <a:rPr lang="en-US" sz="1500" b="1" dirty="0">
                <a:solidFill>
                  <a:srgbClr val="743A8C"/>
                </a:solidFill>
                <a:latin typeface="Calibri" pitchFamily="34" charset="0"/>
                <a:ea typeface="Calibri" pitchFamily="34" charset="-122"/>
                <a:cs typeface="Calibri" pitchFamily="34" charset="-120"/>
              </a:rPr>
              <a:t>Join it with "and"</a:t>
            </a:r>
            <a:endParaRPr lang="en-US" sz="1500" dirty="0"/>
          </a:p>
        </p:txBody>
      </p:sp>
      <p:sp>
        <p:nvSpPr>
          <p:cNvPr id="21" name="Shape 17"/>
          <p:cNvSpPr/>
          <p:nvPr/>
        </p:nvSpPr>
        <p:spPr>
          <a:xfrm>
            <a:off x="3840480" y="3602736"/>
            <a:ext cx="5029200" cy="841248"/>
          </a:xfrm>
          <a:prstGeom prst="roundRect">
            <a:avLst>
              <a:gd name="adj" fmla="val 15217"/>
            </a:avLst>
          </a:prstGeom>
          <a:solidFill>
            <a:srgbClr val="FFFFFF"/>
          </a:solidFill>
          <a:ln w="25400">
            <a:solidFill>
              <a:srgbClr val="8E4DA8"/>
            </a:solidFill>
            <a:prstDash val="solid"/>
          </a:ln>
          <a:effectLst>
            <a:outerShdw blurRad="101600" dist="38100" dir="5400000" algn="bl" rotWithShape="0">
              <a:srgbClr val="8FA293">
                <a:alpha val="35000"/>
              </a:srgbClr>
            </a:outerShdw>
          </a:effectLst>
        </p:spPr>
      </p:sp>
      <p:sp>
        <p:nvSpPr>
          <p:cNvPr id="22" name="Text 18"/>
          <p:cNvSpPr txBox="1"/>
          <p:nvPr/>
        </p:nvSpPr>
        <p:spPr>
          <a:xfrm>
            <a:off x="4023360" y="3602736"/>
            <a:ext cx="4754880" cy="841248"/>
          </a:xfrm>
          <a:prstGeom prst="rect">
            <a:avLst/>
          </a:prstGeom>
          <a:noFill/>
          <a:ln/>
        </p:spPr>
        <p:txBody>
          <a:bodyPr wrap="square" lIns="0" tIns="0" rIns="0" bIns="0" rtlCol="0" anchor="ctr"/>
          <a:lstStyle/>
          <a:p>
            <a:pPr marL="0" indent="0">
              <a:buNone/>
            </a:pPr>
            <a:r>
              <a:rPr lang="en-US" sz="1900" dirty="0">
                <a:solidFill>
                  <a:srgbClr val="20302A"/>
                </a:solidFill>
                <a:latin typeface="Calibri" pitchFamily="34" charset="0"/>
                <a:ea typeface="Calibri" pitchFamily="34" charset="-122"/>
                <a:cs typeface="Calibri" pitchFamily="34" charset="-120"/>
              </a:rPr>
              <a:t>Jack climbed the </a:t>
            </a:r>
            <a:r>
              <a:rPr lang="en-US" sz="1900" b="1" dirty="0">
                <a:solidFill>
                  <a:srgbClr val="176E99"/>
                </a:solidFill>
                <a:latin typeface="Calibri" pitchFamily="34" charset="0"/>
                <a:ea typeface="Calibri" pitchFamily="34" charset="-122"/>
                <a:cs typeface="Calibri" pitchFamily="34" charset="-120"/>
              </a:rPr>
              <a:t>tall</a:t>
            </a:r>
            <a:r>
              <a:rPr lang="en-US" sz="1900" dirty="0">
                <a:solidFill>
                  <a:srgbClr val="20302A"/>
                </a:solidFill>
                <a:latin typeface="Calibri" pitchFamily="34" charset="0"/>
                <a:ea typeface="Calibri" pitchFamily="34" charset="-122"/>
                <a:cs typeface="Calibri" pitchFamily="34" charset="-120"/>
              </a:rPr>
              <a:t> beanstalk </a:t>
            </a:r>
            <a:r>
              <a:rPr lang="en-US" sz="1900" b="1" dirty="0">
                <a:solidFill>
                  <a:srgbClr val="743A8C"/>
                </a:solidFill>
                <a:latin typeface="Calibri" pitchFamily="34" charset="0"/>
                <a:ea typeface="Calibri" pitchFamily="34" charset="-122"/>
                <a:cs typeface="Calibri" pitchFamily="34" charset="-120"/>
              </a:rPr>
              <a:t>and</a:t>
            </a:r>
            <a:r>
              <a:rPr lang="en-US" sz="1900" dirty="0">
                <a:solidFill>
                  <a:srgbClr val="20302A"/>
                </a:solidFill>
                <a:latin typeface="Calibri" pitchFamily="34" charset="0"/>
                <a:ea typeface="Calibri" pitchFamily="34" charset="-122"/>
                <a:cs typeface="Calibri" pitchFamily="34" charset="-120"/>
              </a:rPr>
              <a:t> he saw a </a:t>
            </a:r>
            <a:r>
              <a:rPr lang="en-US" sz="1900" b="1" dirty="0">
                <a:solidFill>
                  <a:srgbClr val="176E99"/>
                </a:solidFill>
                <a:latin typeface="Calibri" pitchFamily="34" charset="0"/>
                <a:ea typeface="Calibri" pitchFamily="34" charset="-122"/>
                <a:cs typeface="Calibri" pitchFamily="34" charset="-120"/>
              </a:rPr>
              <a:t>giant</a:t>
            </a:r>
            <a:r>
              <a:rPr lang="en-US" sz="1900" dirty="0">
                <a:solidFill>
                  <a:srgbClr val="20302A"/>
                </a:solidFill>
                <a:latin typeface="Calibri" pitchFamily="34" charset="0"/>
                <a:ea typeface="Calibri" pitchFamily="34" charset="-122"/>
                <a:cs typeface="Calibri" pitchFamily="34" charset="-120"/>
              </a:rPr>
              <a:t> castle.</a:t>
            </a:r>
            <a:endParaRPr lang="en-US" sz="1900" dirty="0"/>
          </a:p>
        </p:txBody>
      </p:sp>
      <p:sp>
        <p:nvSpPr>
          <p:cNvPr id="23" name="Shape 19"/>
          <p:cNvSpPr/>
          <p:nvPr/>
        </p:nvSpPr>
        <p:spPr>
          <a:xfrm>
            <a:off x="9345168" y="1618488"/>
            <a:ext cx="2340864" cy="3003804"/>
          </a:xfrm>
          <a:prstGeom prst="roundRect">
            <a:avLst>
              <a:gd name="adj" fmla="val 546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24" name="Image 2" descr="Jack and the Beanstalk book cover"/>
          <p:cNvPicPr>
            <a:picLocks noChangeAspect="1"/>
          </p:cNvPicPr>
          <p:nvPr/>
        </p:nvPicPr>
        <p:blipFill>
          <a:blip r:embed="rId5"/>
          <a:stretch>
            <a:fillRect/>
          </a:stretch>
        </p:blipFill>
        <p:spPr>
          <a:xfrm>
            <a:off x="9418320" y="1691640"/>
            <a:ext cx="2194560" cy="2857500"/>
          </a:xfrm>
          <a:prstGeom prst="rect">
            <a:avLst/>
          </a:prstGeom>
        </p:spPr>
      </p:pic>
      <p:sp>
        <p:nvSpPr>
          <p:cNvPr id="25" name="Shape 20"/>
          <p:cNvSpPr/>
          <p:nvPr/>
        </p:nvSpPr>
        <p:spPr>
          <a:xfrm>
            <a:off x="548640" y="4754880"/>
            <a:ext cx="8549640" cy="1463040"/>
          </a:xfrm>
          <a:prstGeom prst="roundRect">
            <a:avLst>
              <a:gd name="adj" fmla="val 8750"/>
            </a:avLst>
          </a:prstGeom>
          <a:solidFill>
            <a:srgbClr val="FFE9E5"/>
          </a:solidFill>
          <a:ln/>
          <a:effectLst>
            <a:outerShdw blurRad="101600" dist="38100" dir="5400000" algn="bl" rotWithShape="0">
              <a:srgbClr val="8FA293">
                <a:alpha val="35000"/>
              </a:srgbClr>
            </a:outerShdw>
          </a:effectLst>
        </p:spPr>
      </p:sp>
      <p:sp>
        <p:nvSpPr>
          <p:cNvPr id="26" name="Text 21"/>
          <p:cNvSpPr txBox="1"/>
          <p:nvPr/>
        </p:nvSpPr>
        <p:spPr>
          <a:xfrm>
            <a:off x="777240" y="4754880"/>
            <a:ext cx="8138160" cy="1463040"/>
          </a:xfrm>
          <a:prstGeom prst="rect">
            <a:avLst/>
          </a:prstGeom>
          <a:noFill/>
          <a:ln/>
        </p:spPr>
        <p:txBody>
          <a:bodyPr wrap="square" lIns="0" tIns="0" rIns="0" bIns="0" rtlCol="0" anchor="ctr"/>
          <a:lstStyle/>
          <a:p>
            <a:pPr marL="0" indent="0">
              <a:buNone/>
            </a:pPr>
            <a:r>
              <a:rPr lang="en-US" sz="1700" b="1" dirty="0">
                <a:solidFill>
                  <a:srgbClr val="C73A24"/>
                </a:solidFill>
                <a:latin typeface="Calibri" pitchFamily="34" charset="0"/>
                <a:ea typeface="Calibri" pitchFamily="34" charset="-122"/>
                <a:cs typeface="Calibri" pitchFamily="34" charset="-120"/>
              </a:rPr>
              <a:t>Your turn! Make this a super sentence:</a:t>
            </a:r>
            <a:endParaRPr lang="en-US" sz="1700" dirty="0"/>
          </a:p>
          <a:p>
            <a:pPr marL="0" indent="0">
              <a:buNone/>
            </a:pPr>
            <a:r>
              <a:rPr lang="en-US" sz="2200" b="1" dirty="0">
                <a:solidFill>
                  <a:srgbClr val="20302A"/>
                </a:solidFill>
                <a:latin typeface="Calibri" pitchFamily="34" charset="0"/>
                <a:ea typeface="Calibri" pitchFamily="34" charset="-122"/>
                <a:cs typeface="Calibri" pitchFamily="34" charset="-120"/>
              </a:rPr>
              <a:t>The hen found some wheat.</a:t>
            </a:r>
            <a:endParaRPr lang="en-US" sz="1700" dirty="0"/>
          </a:p>
          <a:p>
            <a:pPr marL="0" indent="0">
              <a:buNone/>
            </a:pPr>
            <a:r>
              <a:rPr lang="en-US" sz="1400" i="1" dirty="0">
                <a:solidFill>
                  <a:srgbClr val="4F5E54"/>
                </a:solidFill>
                <a:latin typeface="Calibri" pitchFamily="34" charset="0"/>
                <a:ea typeface="Calibri" pitchFamily="34" charset="-122"/>
                <a:cs typeface="Calibri" pitchFamily="34" charset="-120"/>
              </a:rPr>
              <a:t>What kind of hen? What did she do next? Join it with "and".</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BB817"/>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Be a sentence detective</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Can you spot what is missing? Shout out what needs fixing.</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9052560" y="475488"/>
            <a:ext cx="2011680" cy="548640"/>
          </a:xfrm>
          <a:prstGeom prst="roundRect">
            <a:avLst>
              <a:gd name="adj" fmla="val 50000"/>
            </a:avLst>
          </a:prstGeom>
          <a:solidFill>
            <a:srgbClr val="FF6B54"/>
          </a:solidFill>
          <a:ln/>
          <a:effectLst>
            <a:outerShdw blurRad="101600" dist="38100" dir="5400000" algn="bl" rotWithShape="0">
              <a:srgbClr val="8FA293">
                <a:alpha val="35000"/>
              </a:srgbClr>
            </a:outerShdw>
          </a:effectLst>
        </p:spPr>
      </p:sp>
      <p:sp>
        <p:nvSpPr>
          <p:cNvPr id="9" name="Text 5"/>
          <p:cNvSpPr txBox="1"/>
          <p:nvPr/>
        </p:nvSpPr>
        <p:spPr>
          <a:xfrm>
            <a:off x="9052560" y="475488"/>
            <a:ext cx="2011680" cy="548640"/>
          </a:xfrm>
          <a:prstGeom prst="rect">
            <a:avLst/>
          </a:prstGeom>
          <a:noFill/>
          <a:ln/>
        </p:spPr>
        <p:txBody>
          <a:bodyPr wrap="square" lIns="0" tIns="0" rIns="0" bIns="0" rtlCol="0" anchor="ctr"/>
          <a:lstStyle/>
          <a:p>
            <a:pPr marL="0" indent="0" algn="ctr">
              <a:buNone/>
            </a:pPr>
            <a:r>
              <a:rPr lang="en-US" sz="1600" b="1" kern="0" spc="200" dirty="0">
                <a:solidFill>
                  <a:srgbClr val="FFFFFF"/>
                </a:solidFill>
                <a:latin typeface="Calibri" pitchFamily="34" charset="0"/>
                <a:ea typeface="Calibri" pitchFamily="34" charset="-122"/>
                <a:cs typeface="Calibri" pitchFamily="34" charset="-120"/>
              </a:rPr>
              <a:t>ACTIVITY</a:t>
            </a:r>
            <a:endParaRPr lang="en-US" sz="1600" dirty="0"/>
          </a:p>
        </p:txBody>
      </p:sp>
      <p:sp>
        <p:nvSpPr>
          <p:cNvPr id="10" name="Shape 6"/>
          <p:cNvSpPr/>
          <p:nvPr/>
        </p:nvSpPr>
        <p:spPr>
          <a:xfrm>
            <a:off x="548640" y="1645920"/>
            <a:ext cx="7635240" cy="1691640"/>
          </a:xfrm>
          <a:prstGeom prst="roundRect">
            <a:avLst>
              <a:gd name="adj" fmla="val 7568"/>
            </a:avLst>
          </a:prstGeom>
          <a:solidFill>
            <a:srgbClr val="FFFFFF"/>
          </a:solidFill>
          <a:ln w="19050">
            <a:solidFill>
              <a:srgbClr val="FF6B54"/>
            </a:solidFill>
            <a:prstDash val="dash"/>
          </a:ln>
          <a:effectLst>
            <a:outerShdw blurRad="101600" dist="38100" dir="5400000" algn="bl" rotWithShape="0">
              <a:srgbClr val="8FA293">
                <a:alpha val="35000"/>
              </a:srgbClr>
            </a:outerShdw>
          </a:effectLst>
        </p:spPr>
      </p:sp>
      <p:sp>
        <p:nvSpPr>
          <p:cNvPr id="11" name="Text 7"/>
          <p:cNvSpPr txBox="1"/>
          <p:nvPr/>
        </p:nvSpPr>
        <p:spPr>
          <a:xfrm>
            <a:off x="777240" y="1783080"/>
            <a:ext cx="2743200" cy="365760"/>
          </a:xfrm>
          <a:prstGeom prst="rect">
            <a:avLst/>
          </a:prstGeom>
          <a:noFill/>
          <a:ln/>
        </p:spPr>
        <p:txBody>
          <a:bodyPr wrap="square" lIns="0" tIns="0" rIns="0" bIns="0" rtlCol="0" anchor="t"/>
          <a:lstStyle/>
          <a:p>
            <a:pPr marL="0" indent="0">
              <a:buNone/>
            </a:pPr>
            <a:r>
              <a:rPr lang="en-US" sz="1500" b="1" dirty="0">
                <a:solidFill>
                  <a:srgbClr val="C73A24"/>
                </a:solidFill>
                <a:latin typeface="Calibri" pitchFamily="34" charset="0"/>
                <a:ea typeface="Calibri" pitchFamily="34" charset="-122"/>
                <a:cs typeface="Calibri" pitchFamily="34" charset="-120"/>
              </a:rPr>
              <a:t>Case 1</a:t>
            </a:r>
            <a:endParaRPr lang="en-US" sz="1500" dirty="0"/>
          </a:p>
        </p:txBody>
      </p:sp>
      <p:sp>
        <p:nvSpPr>
          <p:cNvPr id="12" name="Text 8"/>
          <p:cNvSpPr txBox="1"/>
          <p:nvPr/>
        </p:nvSpPr>
        <p:spPr>
          <a:xfrm>
            <a:off x="777240" y="2148840"/>
            <a:ext cx="7223760" cy="685800"/>
          </a:xfrm>
          <a:prstGeom prst="rect">
            <a:avLst/>
          </a:prstGeom>
          <a:noFill/>
          <a:ln/>
        </p:spPr>
        <p:txBody>
          <a:bodyPr wrap="square" lIns="0" tIns="0" rIns="0" bIns="0" rtlCol="0" anchor="ctr"/>
          <a:lstStyle/>
          <a:p>
            <a:pPr marL="0" indent="0">
              <a:buNone/>
            </a:pPr>
            <a:r>
              <a:rPr lang="en-US" sz="3000" dirty="0">
                <a:solidFill>
                  <a:srgbClr val="20302A"/>
                </a:solidFill>
                <a:latin typeface="Calibri" pitchFamily="34" charset="0"/>
                <a:ea typeface="Calibri" pitchFamily="34" charset="-122"/>
                <a:cs typeface="Calibri" pitchFamily="34" charset="-120"/>
              </a:rPr>
              <a:t>on monday jack and i went to the park</a:t>
            </a:r>
            <a:endParaRPr lang="en-US" sz="3000" dirty="0"/>
          </a:p>
        </p:txBody>
      </p:sp>
      <p:sp>
        <p:nvSpPr>
          <p:cNvPr id="13" name="Text 9"/>
          <p:cNvSpPr txBox="1"/>
          <p:nvPr/>
        </p:nvSpPr>
        <p:spPr>
          <a:xfrm>
            <a:off x="777240" y="2834640"/>
            <a:ext cx="7223760" cy="365760"/>
          </a:xfrm>
          <a:prstGeom prst="rect">
            <a:avLst/>
          </a:prstGeom>
          <a:noFill/>
          <a:ln/>
        </p:spPr>
        <p:txBody>
          <a:bodyPr wrap="square" lIns="0" tIns="0" rIns="0" bIns="0" rtlCol="0" anchor="t"/>
          <a:lstStyle/>
          <a:p>
            <a:pPr marL="0" indent="0">
              <a:buNone/>
            </a:pPr>
            <a:r>
              <a:rPr lang="en-US" sz="1400" i="1" dirty="0">
                <a:solidFill>
                  <a:srgbClr val="4F5E54"/>
                </a:solidFill>
                <a:latin typeface="Calibri" pitchFamily="34" charset="0"/>
                <a:ea typeface="Calibri" pitchFamily="34" charset="-122"/>
                <a:cs typeface="Calibri" pitchFamily="34" charset="-120"/>
              </a:rPr>
              <a:t>How many mistakes can you find?</a:t>
            </a:r>
            <a:endParaRPr lang="en-US" sz="1400" dirty="0"/>
          </a:p>
        </p:txBody>
      </p:sp>
      <p:sp>
        <p:nvSpPr>
          <p:cNvPr id="14" name="Shape 10"/>
          <p:cNvSpPr/>
          <p:nvPr/>
        </p:nvSpPr>
        <p:spPr>
          <a:xfrm>
            <a:off x="548640" y="3566160"/>
            <a:ext cx="7635240" cy="1691640"/>
          </a:xfrm>
          <a:prstGeom prst="roundRect">
            <a:avLst>
              <a:gd name="adj" fmla="val 7568"/>
            </a:avLst>
          </a:prstGeom>
          <a:solidFill>
            <a:srgbClr val="FFFFFF"/>
          </a:solidFill>
          <a:ln w="19050">
            <a:solidFill>
              <a:srgbClr val="FF6B54"/>
            </a:solidFill>
            <a:prstDash val="dash"/>
          </a:ln>
          <a:effectLst>
            <a:outerShdw blurRad="101600" dist="38100" dir="5400000" algn="bl" rotWithShape="0">
              <a:srgbClr val="8FA293">
                <a:alpha val="35000"/>
              </a:srgbClr>
            </a:outerShdw>
          </a:effectLst>
        </p:spPr>
      </p:sp>
      <p:sp>
        <p:nvSpPr>
          <p:cNvPr id="15" name="Text 11"/>
          <p:cNvSpPr txBox="1"/>
          <p:nvPr/>
        </p:nvSpPr>
        <p:spPr>
          <a:xfrm>
            <a:off x="777240" y="3703320"/>
            <a:ext cx="2743200" cy="365760"/>
          </a:xfrm>
          <a:prstGeom prst="rect">
            <a:avLst/>
          </a:prstGeom>
          <a:noFill/>
          <a:ln/>
        </p:spPr>
        <p:txBody>
          <a:bodyPr wrap="square" lIns="0" tIns="0" rIns="0" bIns="0" rtlCol="0" anchor="t"/>
          <a:lstStyle/>
          <a:p>
            <a:pPr marL="0" indent="0">
              <a:buNone/>
            </a:pPr>
            <a:r>
              <a:rPr lang="en-US" sz="1500" b="1" dirty="0">
                <a:solidFill>
                  <a:srgbClr val="C73A24"/>
                </a:solidFill>
                <a:latin typeface="Calibri" pitchFamily="34" charset="0"/>
                <a:ea typeface="Calibri" pitchFamily="34" charset="-122"/>
                <a:cs typeface="Calibri" pitchFamily="34" charset="-120"/>
              </a:rPr>
              <a:t>Case 2</a:t>
            </a:r>
            <a:endParaRPr lang="en-US" sz="1500" dirty="0"/>
          </a:p>
        </p:txBody>
      </p:sp>
      <p:sp>
        <p:nvSpPr>
          <p:cNvPr id="16" name="Text 12"/>
          <p:cNvSpPr txBox="1"/>
          <p:nvPr/>
        </p:nvSpPr>
        <p:spPr>
          <a:xfrm>
            <a:off x="777240" y="4069080"/>
            <a:ext cx="7223760" cy="685800"/>
          </a:xfrm>
          <a:prstGeom prst="rect">
            <a:avLst/>
          </a:prstGeom>
          <a:noFill/>
          <a:ln/>
        </p:spPr>
        <p:txBody>
          <a:bodyPr wrap="square" lIns="0" tIns="0" rIns="0" bIns="0" rtlCol="0" anchor="ctr"/>
          <a:lstStyle/>
          <a:p>
            <a:pPr marL="0" indent="0">
              <a:buNone/>
            </a:pPr>
            <a:r>
              <a:rPr lang="en-US" sz="3000" dirty="0">
                <a:solidFill>
                  <a:srgbClr val="20302A"/>
                </a:solidFill>
                <a:latin typeface="Calibri" pitchFamily="34" charset="0"/>
                <a:ea typeface="Calibri" pitchFamily="34" charset="-122"/>
                <a:cs typeface="Calibri" pitchFamily="34" charset="-120"/>
              </a:rPr>
              <a:t>thehenfoundsomewheat</a:t>
            </a:r>
            <a:endParaRPr lang="en-US" sz="3000" dirty="0"/>
          </a:p>
        </p:txBody>
      </p:sp>
      <p:sp>
        <p:nvSpPr>
          <p:cNvPr id="17" name="Text 13"/>
          <p:cNvSpPr txBox="1"/>
          <p:nvPr/>
        </p:nvSpPr>
        <p:spPr>
          <a:xfrm>
            <a:off x="777240" y="4754880"/>
            <a:ext cx="7223760" cy="365760"/>
          </a:xfrm>
          <a:prstGeom prst="rect">
            <a:avLst/>
          </a:prstGeom>
          <a:noFill/>
          <a:ln/>
        </p:spPr>
        <p:txBody>
          <a:bodyPr wrap="square" lIns="0" tIns="0" rIns="0" bIns="0" rtlCol="0" anchor="t"/>
          <a:lstStyle/>
          <a:p>
            <a:pPr marL="0" indent="0">
              <a:buNone/>
            </a:pPr>
            <a:r>
              <a:rPr lang="en-US" sz="1400" i="1" dirty="0">
                <a:solidFill>
                  <a:srgbClr val="4F5E54"/>
                </a:solidFill>
                <a:latin typeface="Calibri" pitchFamily="34" charset="0"/>
                <a:ea typeface="Calibri" pitchFamily="34" charset="-122"/>
                <a:cs typeface="Calibri" pitchFamily="34" charset="-120"/>
              </a:rPr>
              <a:t>What is missing here?</a:t>
            </a:r>
            <a:endParaRPr lang="en-US" sz="1400" dirty="0"/>
          </a:p>
        </p:txBody>
      </p:sp>
      <p:sp>
        <p:nvSpPr>
          <p:cNvPr id="18" name="Shape 14"/>
          <p:cNvSpPr/>
          <p:nvPr/>
        </p:nvSpPr>
        <p:spPr>
          <a:xfrm>
            <a:off x="8503920" y="1645920"/>
            <a:ext cx="3154680" cy="3611880"/>
          </a:xfrm>
          <a:prstGeom prst="roundRect">
            <a:avLst>
              <a:gd name="adj" fmla="val 4058"/>
            </a:avLst>
          </a:prstGeom>
          <a:solidFill>
            <a:srgbClr val="FFF4D6"/>
          </a:solidFill>
          <a:ln/>
          <a:effectLst>
            <a:outerShdw blurRad="101600" dist="38100" dir="5400000" algn="bl" rotWithShape="0">
              <a:srgbClr val="8FA293">
                <a:alpha val="35000"/>
              </a:srgbClr>
            </a:outerShdw>
          </a:effectLst>
        </p:spPr>
      </p:sp>
      <p:sp>
        <p:nvSpPr>
          <p:cNvPr id="19" name="Text 15"/>
          <p:cNvSpPr txBox="1"/>
          <p:nvPr/>
        </p:nvSpPr>
        <p:spPr>
          <a:xfrm>
            <a:off x="8686800" y="1737360"/>
            <a:ext cx="2834640" cy="457200"/>
          </a:xfrm>
          <a:prstGeom prst="rect">
            <a:avLst/>
          </a:prstGeom>
          <a:noFill/>
          <a:ln/>
        </p:spPr>
        <p:txBody>
          <a:bodyPr wrap="square" lIns="0" tIns="0" rIns="0" bIns="0" rtlCol="0" anchor="ctr"/>
          <a:lstStyle/>
          <a:p>
            <a:pPr marL="0" indent="0">
              <a:buNone/>
            </a:pPr>
            <a:r>
              <a:rPr lang="en-US" sz="1900" b="1" dirty="0">
                <a:solidFill>
                  <a:srgbClr val="8A6100"/>
                </a:solidFill>
                <a:latin typeface="Calibri" pitchFamily="34" charset="0"/>
                <a:ea typeface="Calibri" pitchFamily="34" charset="-122"/>
                <a:cs typeface="Calibri" pitchFamily="34" charset="-120"/>
              </a:rPr>
              <a:t>Detective clues</a:t>
            </a:r>
            <a:endParaRPr lang="en-US" sz="1900" dirty="0"/>
          </a:p>
        </p:txBody>
      </p:sp>
      <p:pic>
        <p:nvPicPr>
          <p:cNvPr id="20" name="Image 2" descr="preencoded.png"/>
          <p:cNvPicPr>
            <a:picLocks noChangeAspect="1"/>
          </p:cNvPicPr>
          <p:nvPr/>
        </p:nvPicPr>
        <p:blipFill>
          <a:blip r:embed="rId5"/>
          <a:stretch>
            <a:fillRect/>
          </a:stretch>
        </p:blipFill>
        <p:spPr>
          <a:xfrm>
            <a:off x="8686800" y="2395728"/>
            <a:ext cx="274320" cy="274320"/>
          </a:xfrm>
          <a:prstGeom prst="rect">
            <a:avLst/>
          </a:prstGeom>
        </p:spPr>
      </p:pic>
      <p:sp>
        <p:nvSpPr>
          <p:cNvPr id="21" name="Text 16"/>
          <p:cNvSpPr txBox="1"/>
          <p:nvPr/>
        </p:nvSpPr>
        <p:spPr>
          <a:xfrm>
            <a:off x="9052560" y="2286000"/>
            <a:ext cx="2514600" cy="502920"/>
          </a:xfrm>
          <a:prstGeom prst="rect">
            <a:avLst/>
          </a:prstGeom>
          <a:noFill/>
          <a:ln/>
        </p:spPr>
        <p:txBody>
          <a:bodyPr wrap="square" lIns="0" tIns="0" rIns="0" bIns="0" rtlCol="0" anchor="ctr"/>
          <a:lstStyle/>
          <a:p>
            <a:pPr marL="0" indent="0">
              <a:buNone/>
            </a:pPr>
            <a:r>
              <a:rPr lang="en-US" sz="1400" dirty="0">
                <a:solidFill>
                  <a:srgbClr val="20302A"/>
                </a:solidFill>
                <a:latin typeface="Calibri" pitchFamily="34" charset="0"/>
                <a:ea typeface="Calibri" pitchFamily="34" charset="-122"/>
                <a:cs typeface="Calibri" pitchFamily="34" charset="-120"/>
              </a:rPr>
              <a:t>A capital letter at the start?</a:t>
            </a:r>
            <a:endParaRPr lang="en-US" sz="1400" dirty="0"/>
          </a:p>
        </p:txBody>
      </p:sp>
      <p:pic>
        <p:nvPicPr>
          <p:cNvPr id="22" name="Image 3" descr="preencoded.png"/>
          <p:cNvPicPr>
            <a:picLocks noChangeAspect="1"/>
          </p:cNvPicPr>
          <p:nvPr/>
        </p:nvPicPr>
        <p:blipFill>
          <a:blip r:embed="rId5"/>
          <a:stretch>
            <a:fillRect/>
          </a:stretch>
        </p:blipFill>
        <p:spPr>
          <a:xfrm>
            <a:off x="8686800" y="2962656"/>
            <a:ext cx="274320" cy="274320"/>
          </a:xfrm>
          <a:prstGeom prst="rect">
            <a:avLst/>
          </a:prstGeom>
        </p:spPr>
      </p:pic>
      <p:sp>
        <p:nvSpPr>
          <p:cNvPr id="23" name="Text 17"/>
          <p:cNvSpPr txBox="1"/>
          <p:nvPr/>
        </p:nvSpPr>
        <p:spPr>
          <a:xfrm>
            <a:off x="9052560" y="2852928"/>
            <a:ext cx="2514600" cy="502920"/>
          </a:xfrm>
          <a:prstGeom prst="rect">
            <a:avLst/>
          </a:prstGeom>
          <a:noFill/>
          <a:ln/>
        </p:spPr>
        <p:txBody>
          <a:bodyPr wrap="square" lIns="0" tIns="0" rIns="0" bIns="0" rtlCol="0" anchor="ctr"/>
          <a:lstStyle/>
          <a:p>
            <a:pPr marL="0" indent="0">
              <a:buNone/>
            </a:pPr>
            <a:r>
              <a:rPr lang="en-US" sz="1400" dirty="0">
                <a:solidFill>
                  <a:srgbClr val="20302A"/>
                </a:solidFill>
                <a:latin typeface="Calibri" pitchFamily="34" charset="0"/>
                <a:ea typeface="Calibri" pitchFamily="34" charset="-122"/>
                <a:cs typeface="Calibri" pitchFamily="34" charset="-120"/>
              </a:rPr>
              <a:t>Capital letters for names and days?</a:t>
            </a:r>
            <a:endParaRPr lang="en-US" sz="1400" dirty="0"/>
          </a:p>
        </p:txBody>
      </p:sp>
      <p:pic>
        <p:nvPicPr>
          <p:cNvPr id="24" name="Image 4" descr="preencoded.png"/>
          <p:cNvPicPr>
            <a:picLocks noChangeAspect="1"/>
          </p:cNvPicPr>
          <p:nvPr/>
        </p:nvPicPr>
        <p:blipFill>
          <a:blip r:embed="rId5"/>
          <a:stretch>
            <a:fillRect/>
          </a:stretch>
        </p:blipFill>
        <p:spPr>
          <a:xfrm>
            <a:off x="8686800" y="3529584"/>
            <a:ext cx="274320" cy="274320"/>
          </a:xfrm>
          <a:prstGeom prst="rect">
            <a:avLst/>
          </a:prstGeom>
        </p:spPr>
      </p:pic>
      <p:sp>
        <p:nvSpPr>
          <p:cNvPr id="25" name="Text 18"/>
          <p:cNvSpPr txBox="1"/>
          <p:nvPr/>
        </p:nvSpPr>
        <p:spPr>
          <a:xfrm>
            <a:off x="9052560" y="3419856"/>
            <a:ext cx="2514600" cy="502920"/>
          </a:xfrm>
          <a:prstGeom prst="rect">
            <a:avLst/>
          </a:prstGeom>
          <a:noFill/>
          <a:ln/>
        </p:spPr>
        <p:txBody>
          <a:bodyPr wrap="square" lIns="0" tIns="0" rIns="0" bIns="0" rtlCol="0" anchor="ctr"/>
          <a:lstStyle/>
          <a:p>
            <a:pPr marL="0" indent="0">
              <a:buNone/>
            </a:pPr>
            <a:r>
              <a:rPr lang="en-US" sz="1400" dirty="0">
                <a:solidFill>
                  <a:srgbClr val="20302A"/>
                </a:solidFill>
                <a:latin typeface="Calibri" pitchFamily="34" charset="0"/>
                <a:ea typeface="Calibri" pitchFamily="34" charset="-122"/>
                <a:cs typeface="Calibri" pitchFamily="34" charset="-120"/>
              </a:rPr>
              <a:t>A capital letter for "I"?</a:t>
            </a:r>
            <a:endParaRPr lang="en-US" sz="1400" dirty="0"/>
          </a:p>
        </p:txBody>
      </p:sp>
      <p:pic>
        <p:nvPicPr>
          <p:cNvPr id="26" name="Image 5" descr="preencoded.png"/>
          <p:cNvPicPr>
            <a:picLocks noChangeAspect="1"/>
          </p:cNvPicPr>
          <p:nvPr/>
        </p:nvPicPr>
        <p:blipFill>
          <a:blip r:embed="rId5"/>
          <a:stretch>
            <a:fillRect/>
          </a:stretch>
        </p:blipFill>
        <p:spPr>
          <a:xfrm>
            <a:off x="8686800" y="4096512"/>
            <a:ext cx="274320" cy="274320"/>
          </a:xfrm>
          <a:prstGeom prst="rect">
            <a:avLst/>
          </a:prstGeom>
        </p:spPr>
      </p:pic>
      <p:sp>
        <p:nvSpPr>
          <p:cNvPr id="27" name="Text 19"/>
          <p:cNvSpPr txBox="1"/>
          <p:nvPr/>
        </p:nvSpPr>
        <p:spPr>
          <a:xfrm>
            <a:off x="9052560" y="3986784"/>
            <a:ext cx="2514600" cy="502920"/>
          </a:xfrm>
          <a:prstGeom prst="rect">
            <a:avLst/>
          </a:prstGeom>
          <a:noFill/>
          <a:ln/>
        </p:spPr>
        <p:txBody>
          <a:bodyPr wrap="square" lIns="0" tIns="0" rIns="0" bIns="0" rtlCol="0" anchor="ctr"/>
          <a:lstStyle/>
          <a:p>
            <a:pPr marL="0" indent="0">
              <a:buNone/>
            </a:pPr>
            <a:r>
              <a:rPr lang="en-US" sz="1400" dirty="0">
                <a:solidFill>
                  <a:srgbClr val="20302A"/>
                </a:solidFill>
                <a:latin typeface="Calibri" pitchFamily="34" charset="0"/>
                <a:ea typeface="Calibri" pitchFamily="34" charset="-122"/>
                <a:cs typeface="Calibri" pitchFamily="34" charset="-120"/>
              </a:rPr>
              <a:t>Finger spaces?</a:t>
            </a:r>
            <a:endParaRPr lang="en-US" sz="1400" dirty="0"/>
          </a:p>
        </p:txBody>
      </p:sp>
      <p:pic>
        <p:nvPicPr>
          <p:cNvPr id="28" name="Image 6" descr="preencoded.png"/>
          <p:cNvPicPr>
            <a:picLocks noChangeAspect="1"/>
          </p:cNvPicPr>
          <p:nvPr/>
        </p:nvPicPr>
        <p:blipFill>
          <a:blip r:embed="rId5"/>
          <a:stretch>
            <a:fillRect/>
          </a:stretch>
        </p:blipFill>
        <p:spPr>
          <a:xfrm>
            <a:off x="8686800" y="4663440"/>
            <a:ext cx="274320" cy="274320"/>
          </a:xfrm>
          <a:prstGeom prst="rect">
            <a:avLst/>
          </a:prstGeom>
        </p:spPr>
      </p:pic>
      <p:sp>
        <p:nvSpPr>
          <p:cNvPr id="29" name="Text 20"/>
          <p:cNvSpPr txBox="1"/>
          <p:nvPr/>
        </p:nvSpPr>
        <p:spPr>
          <a:xfrm>
            <a:off x="9052560" y="4553712"/>
            <a:ext cx="2514600" cy="502920"/>
          </a:xfrm>
          <a:prstGeom prst="rect">
            <a:avLst/>
          </a:prstGeom>
          <a:noFill/>
          <a:ln/>
        </p:spPr>
        <p:txBody>
          <a:bodyPr wrap="square" lIns="0" tIns="0" rIns="0" bIns="0" rtlCol="0" anchor="ctr"/>
          <a:lstStyle/>
          <a:p>
            <a:pPr marL="0" indent="0">
              <a:buNone/>
            </a:pPr>
            <a:r>
              <a:rPr lang="en-US" sz="1400" dirty="0">
                <a:solidFill>
                  <a:srgbClr val="20302A"/>
                </a:solidFill>
                <a:latin typeface="Calibri" pitchFamily="34" charset="0"/>
                <a:ea typeface="Calibri" pitchFamily="34" charset="-122"/>
                <a:cs typeface="Calibri" pitchFamily="34" charset="-120"/>
              </a:rPr>
              <a:t>A full stop at the end?</a:t>
            </a:r>
            <a:endParaRPr lang="en-US" sz="1400" dirty="0"/>
          </a:p>
        </p:txBody>
      </p:sp>
      <p:sp>
        <p:nvSpPr>
          <p:cNvPr id="30" name="Shape 21"/>
          <p:cNvSpPr/>
          <p:nvPr/>
        </p:nvSpPr>
        <p:spPr>
          <a:xfrm>
            <a:off x="1188720" y="5577840"/>
            <a:ext cx="9784080" cy="640080"/>
          </a:xfrm>
          <a:prstGeom prst="roundRect">
            <a:avLst>
              <a:gd name="adj" fmla="val 20000"/>
            </a:avLst>
          </a:prstGeom>
          <a:solidFill>
            <a:srgbClr val="EAF4EC"/>
          </a:solidFill>
          <a:ln/>
        </p:spPr>
      </p:sp>
      <p:sp>
        <p:nvSpPr>
          <p:cNvPr id="31" name="Text 22"/>
          <p:cNvSpPr txBox="1"/>
          <p:nvPr/>
        </p:nvSpPr>
        <p:spPr>
          <a:xfrm>
            <a:off x="1371600" y="5577840"/>
            <a:ext cx="9418320" cy="640080"/>
          </a:xfrm>
          <a:prstGeom prst="rect">
            <a:avLst/>
          </a:prstGeom>
          <a:noFill/>
          <a:ln/>
        </p:spPr>
        <p:txBody>
          <a:bodyPr wrap="square" lIns="0" tIns="0" rIns="0" bIns="0" rtlCol="0" anchor="ctr"/>
          <a:lstStyle/>
          <a:p>
            <a:pPr marL="0" indent="0" algn="ctr">
              <a:buNone/>
            </a:pPr>
            <a:r>
              <a:rPr lang="en-US" sz="1600" b="1" dirty="0">
                <a:solidFill>
                  <a:srgbClr val="1C3D24"/>
                </a:solidFill>
                <a:latin typeface="Calibri" pitchFamily="34" charset="0"/>
                <a:ea typeface="Calibri" pitchFamily="34" charset="-122"/>
                <a:cs typeface="Calibri" pitchFamily="34" charset="-120"/>
              </a:rPr>
              <a:t>At home: </a:t>
            </a:r>
            <a:r>
              <a:rPr lang="en-US" sz="1600" dirty="0">
                <a:solidFill>
                  <a:srgbClr val="20302A"/>
                </a:solidFill>
                <a:latin typeface="Calibri" pitchFamily="34" charset="0"/>
                <a:ea typeface="Calibri" pitchFamily="34" charset="-122"/>
                <a:cs typeface="Calibri" pitchFamily="34" charset="-120"/>
              </a:rPr>
              <a:t>write a sentence with mistakes on purpose. Can your child catch you out?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BB817"/>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Case solved! The Year 1 punctuation checklist</a:t>
            </a:r>
            <a:endParaRPr lang="en-US" sz="32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548640" y="1371600"/>
            <a:ext cx="11109960" cy="1691640"/>
          </a:xfrm>
          <a:prstGeom prst="roundRect">
            <a:avLst>
              <a:gd name="adj" fmla="val 7568"/>
            </a:avLst>
          </a:prstGeom>
          <a:solidFill>
            <a:srgbClr val="FFFFFF"/>
          </a:solidFill>
          <a:ln w="25400">
            <a:solidFill>
              <a:srgbClr val="3E9B54"/>
            </a:solidFill>
            <a:prstDash val="solid"/>
          </a:ln>
          <a:effectLst>
            <a:outerShdw blurRad="101600" dist="38100" dir="5400000" algn="bl" rotWithShape="0">
              <a:srgbClr val="8FA293">
                <a:alpha val="35000"/>
              </a:srgbClr>
            </a:outerShdw>
          </a:effectLst>
        </p:spPr>
      </p:sp>
      <p:sp>
        <p:nvSpPr>
          <p:cNvPr id="9" name="Text 5"/>
          <p:cNvSpPr txBox="1"/>
          <p:nvPr/>
        </p:nvSpPr>
        <p:spPr>
          <a:xfrm>
            <a:off x="822960" y="1463040"/>
            <a:ext cx="10607040" cy="731520"/>
          </a:xfrm>
          <a:prstGeom prst="rect">
            <a:avLst/>
          </a:prstGeom>
          <a:noFill/>
          <a:ln/>
        </p:spPr>
        <p:txBody>
          <a:bodyPr wrap="square" lIns="0" tIns="0" rIns="0" bIns="0" rtlCol="0" anchor="ctr"/>
          <a:lstStyle/>
          <a:p>
            <a:pPr marL="0" indent="0">
              <a:buNone/>
            </a:pPr>
            <a:r>
              <a:rPr lang="en-US" sz="3000" b="1" dirty="0">
                <a:solidFill>
                  <a:srgbClr val="C73A24"/>
                </a:solidFill>
                <a:latin typeface="Calibri" pitchFamily="34" charset="0"/>
                <a:ea typeface="Calibri" pitchFamily="34" charset="-122"/>
                <a:cs typeface="Calibri" pitchFamily="34" charset="-120"/>
              </a:rPr>
              <a:t>O</a:t>
            </a:r>
            <a:r>
              <a:rPr lang="en-US" sz="3000" dirty="0">
                <a:solidFill>
                  <a:srgbClr val="20302A"/>
                </a:solidFill>
                <a:latin typeface="Calibri" pitchFamily="34" charset="0"/>
                <a:ea typeface="Calibri" pitchFamily="34" charset="-122"/>
                <a:cs typeface="Calibri" pitchFamily="34" charset="-120"/>
              </a:rPr>
              <a:t>n </a:t>
            </a:r>
            <a:r>
              <a:rPr lang="en-US" sz="3000" b="1" dirty="0">
                <a:solidFill>
                  <a:srgbClr val="C73A24"/>
                </a:solidFill>
                <a:latin typeface="Calibri" pitchFamily="34" charset="0"/>
                <a:ea typeface="Calibri" pitchFamily="34" charset="-122"/>
                <a:cs typeface="Calibri" pitchFamily="34" charset="-120"/>
              </a:rPr>
              <a:t>M</a:t>
            </a:r>
            <a:r>
              <a:rPr lang="en-US" sz="3000" dirty="0">
                <a:solidFill>
                  <a:srgbClr val="20302A"/>
                </a:solidFill>
                <a:latin typeface="Calibri" pitchFamily="34" charset="0"/>
                <a:ea typeface="Calibri" pitchFamily="34" charset="-122"/>
                <a:cs typeface="Calibri" pitchFamily="34" charset="-120"/>
              </a:rPr>
              <a:t>onday </a:t>
            </a:r>
            <a:r>
              <a:rPr lang="en-US" sz="3000" b="1" dirty="0">
                <a:solidFill>
                  <a:srgbClr val="C73A24"/>
                </a:solidFill>
                <a:latin typeface="Calibri" pitchFamily="34" charset="0"/>
                <a:ea typeface="Calibri" pitchFamily="34" charset="-122"/>
                <a:cs typeface="Calibri" pitchFamily="34" charset="-120"/>
              </a:rPr>
              <a:t>J</a:t>
            </a:r>
            <a:r>
              <a:rPr lang="en-US" sz="3000" dirty="0">
                <a:solidFill>
                  <a:srgbClr val="20302A"/>
                </a:solidFill>
                <a:latin typeface="Calibri" pitchFamily="34" charset="0"/>
                <a:ea typeface="Calibri" pitchFamily="34" charset="-122"/>
                <a:cs typeface="Calibri" pitchFamily="34" charset="-120"/>
              </a:rPr>
              <a:t>ack and </a:t>
            </a:r>
            <a:r>
              <a:rPr lang="en-US" sz="3000" b="1" dirty="0">
                <a:solidFill>
                  <a:srgbClr val="C73A24"/>
                </a:solidFill>
                <a:latin typeface="Calibri" pitchFamily="34" charset="0"/>
                <a:ea typeface="Calibri" pitchFamily="34" charset="-122"/>
                <a:cs typeface="Calibri" pitchFamily="34" charset="-120"/>
              </a:rPr>
              <a:t>I</a:t>
            </a:r>
            <a:r>
              <a:rPr lang="en-US" sz="3000" dirty="0">
                <a:solidFill>
                  <a:srgbClr val="20302A"/>
                </a:solidFill>
                <a:latin typeface="Calibri" pitchFamily="34" charset="0"/>
                <a:ea typeface="Calibri" pitchFamily="34" charset="-122"/>
                <a:cs typeface="Calibri" pitchFamily="34" charset="-120"/>
              </a:rPr>
              <a:t> went to the park</a:t>
            </a:r>
            <a:r>
              <a:rPr lang="en-US" sz="3000" b="1" dirty="0">
                <a:solidFill>
                  <a:srgbClr val="C73A24"/>
                </a:solidFill>
                <a:latin typeface="Calibri" pitchFamily="34" charset="0"/>
                <a:ea typeface="Calibri" pitchFamily="34" charset="-122"/>
                <a:cs typeface="Calibri" pitchFamily="34" charset="-120"/>
              </a:rPr>
              <a:t>.</a:t>
            </a:r>
            <a:endParaRPr lang="en-US" sz="3000" dirty="0"/>
          </a:p>
        </p:txBody>
      </p:sp>
      <p:sp>
        <p:nvSpPr>
          <p:cNvPr id="10" name="Text 6"/>
          <p:cNvSpPr txBox="1"/>
          <p:nvPr/>
        </p:nvSpPr>
        <p:spPr>
          <a:xfrm>
            <a:off x="822960" y="2194560"/>
            <a:ext cx="6949440" cy="731520"/>
          </a:xfrm>
          <a:prstGeom prst="rect">
            <a:avLst/>
          </a:prstGeom>
          <a:noFill/>
          <a:ln/>
        </p:spPr>
        <p:txBody>
          <a:bodyPr wrap="square" lIns="0" tIns="0" rIns="0" bIns="0" rtlCol="0" anchor="ctr"/>
          <a:lstStyle/>
          <a:p>
            <a:pPr marL="0" indent="0">
              <a:buNone/>
            </a:pPr>
            <a:r>
              <a:rPr lang="en-US" sz="3000" b="1" dirty="0">
                <a:solidFill>
                  <a:srgbClr val="C73A24"/>
                </a:solidFill>
                <a:latin typeface="Calibri" pitchFamily="34" charset="0"/>
                <a:ea typeface="Calibri" pitchFamily="34" charset="-122"/>
                <a:cs typeface="Calibri" pitchFamily="34" charset="-120"/>
              </a:rPr>
              <a:t>T</a:t>
            </a:r>
            <a:r>
              <a:rPr lang="en-US" sz="3000" dirty="0">
                <a:solidFill>
                  <a:srgbClr val="20302A"/>
                </a:solidFill>
                <a:latin typeface="Calibri" pitchFamily="34" charset="0"/>
                <a:ea typeface="Calibri" pitchFamily="34" charset="-122"/>
                <a:cs typeface="Calibri" pitchFamily="34" charset="-120"/>
              </a:rPr>
              <a:t>he   hen   found   some   wheat</a:t>
            </a:r>
            <a:r>
              <a:rPr lang="en-US" sz="3000" b="1" dirty="0">
                <a:solidFill>
                  <a:srgbClr val="C73A24"/>
                </a:solidFill>
                <a:latin typeface="Calibri" pitchFamily="34" charset="0"/>
                <a:ea typeface="Calibri" pitchFamily="34" charset="-122"/>
                <a:cs typeface="Calibri" pitchFamily="34" charset="-120"/>
              </a:rPr>
              <a:t>.</a:t>
            </a:r>
            <a:endParaRPr lang="en-US" sz="3000" dirty="0"/>
          </a:p>
        </p:txBody>
      </p:sp>
      <p:sp>
        <p:nvSpPr>
          <p:cNvPr id="11" name="Text 7"/>
          <p:cNvSpPr txBox="1"/>
          <p:nvPr/>
        </p:nvSpPr>
        <p:spPr>
          <a:xfrm>
            <a:off x="7863840" y="2194560"/>
            <a:ext cx="3657600" cy="731520"/>
          </a:xfrm>
          <a:prstGeom prst="rect">
            <a:avLst/>
          </a:prstGeom>
          <a:noFill/>
          <a:ln/>
        </p:spPr>
        <p:txBody>
          <a:bodyPr wrap="square" lIns="0" tIns="0" rIns="0" bIns="0" rtlCol="0" anchor="ctr"/>
          <a:lstStyle/>
          <a:p>
            <a:pPr marL="0" indent="0">
              <a:buNone/>
            </a:pPr>
            <a:r>
              <a:rPr lang="en-US" sz="1500" i="1" dirty="0">
                <a:solidFill>
                  <a:srgbClr val="4F5E54"/>
                </a:solidFill>
                <a:latin typeface="Calibri" pitchFamily="34" charset="0"/>
                <a:ea typeface="Calibri" pitchFamily="34" charset="-122"/>
                <a:cs typeface="Calibri" pitchFamily="34" charset="-120"/>
              </a:rPr>
              <a:t>Finger spaces between every word</a:t>
            </a:r>
            <a:endParaRPr lang="en-US" sz="1500" dirty="0"/>
          </a:p>
        </p:txBody>
      </p:sp>
      <p:sp>
        <p:nvSpPr>
          <p:cNvPr id="12" name="Shape 8"/>
          <p:cNvSpPr/>
          <p:nvPr/>
        </p:nvSpPr>
        <p:spPr>
          <a:xfrm>
            <a:off x="548640" y="3337560"/>
            <a:ext cx="2057400" cy="2148840"/>
          </a:xfrm>
          <a:prstGeom prst="roundRect">
            <a:avLst>
              <a:gd name="adj" fmla="val 6222"/>
            </a:avLst>
          </a:prstGeom>
          <a:solidFill>
            <a:srgbClr val="E4F4FB"/>
          </a:solidFill>
          <a:ln/>
          <a:effectLst>
            <a:outerShdw blurRad="101600" dist="38100" dir="5400000" algn="bl" rotWithShape="0">
              <a:srgbClr val="8FA293">
                <a:alpha val="35000"/>
              </a:srgbClr>
            </a:outerShdw>
          </a:effectLst>
        </p:spPr>
      </p:sp>
      <p:sp>
        <p:nvSpPr>
          <p:cNvPr id="13" name="Shape 9"/>
          <p:cNvSpPr/>
          <p:nvPr/>
        </p:nvSpPr>
        <p:spPr>
          <a:xfrm>
            <a:off x="1234440" y="3520440"/>
            <a:ext cx="685800" cy="685800"/>
          </a:xfrm>
          <a:prstGeom prst="ellipse">
            <a:avLst/>
          </a:prstGeom>
          <a:solidFill>
            <a:srgbClr val="2AA8E0"/>
          </a:solidFill>
          <a:ln/>
        </p:spPr>
      </p:sp>
      <p:sp>
        <p:nvSpPr>
          <p:cNvPr id="14" name="Text 10"/>
          <p:cNvSpPr txBox="1"/>
          <p:nvPr/>
        </p:nvSpPr>
        <p:spPr>
          <a:xfrm>
            <a:off x="1234440" y="3493008"/>
            <a:ext cx="685800" cy="685800"/>
          </a:xfrm>
          <a:prstGeom prst="rect">
            <a:avLst/>
          </a:prstGeom>
          <a:noFill/>
          <a:ln/>
        </p:spPr>
        <p:txBody>
          <a:bodyPr wrap="square" lIns="0" tIns="0" rIns="0" bIns="0" rtlCol="0" anchor="ctr"/>
          <a:lstStyle/>
          <a:p>
            <a:pPr marL="0" indent="0" algn="ctr">
              <a:buNone/>
            </a:pPr>
            <a:r>
              <a:rPr lang="en-US" sz="3000" b="1" dirty="0">
                <a:solidFill>
                  <a:srgbClr val="FFFFFF"/>
                </a:solidFill>
                <a:latin typeface="Calibri" pitchFamily="34" charset="0"/>
                <a:ea typeface="Calibri" pitchFamily="34" charset="-122"/>
                <a:cs typeface="Calibri" pitchFamily="34" charset="-120"/>
              </a:rPr>
              <a:t>A</a:t>
            </a:r>
            <a:endParaRPr lang="en-US" sz="3000" dirty="0"/>
          </a:p>
        </p:txBody>
      </p:sp>
      <p:sp>
        <p:nvSpPr>
          <p:cNvPr id="15" name="Text 11"/>
          <p:cNvSpPr txBox="1"/>
          <p:nvPr/>
        </p:nvSpPr>
        <p:spPr>
          <a:xfrm>
            <a:off x="640080" y="4297680"/>
            <a:ext cx="1874520" cy="411480"/>
          </a:xfrm>
          <a:prstGeom prst="rect">
            <a:avLst/>
          </a:prstGeom>
          <a:noFill/>
          <a:ln/>
        </p:spPr>
        <p:txBody>
          <a:bodyPr wrap="square" lIns="0" tIns="0" rIns="0" bIns="0" rtlCol="0" anchor="ctr"/>
          <a:lstStyle/>
          <a:p>
            <a:pPr marL="0" indent="0" algn="ctr">
              <a:buNone/>
            </a:pPr>
            <a:r>
              <a:rPr lang="en-US" sz="1700" b="1" dirty="0">
                <a:solidFill>
                  <a:srgbClr val="176E99"/>
                </a:solidFill>
                <a:latin typeface="Calibri" pitchFamily="34" charset="0"/>
                <a:ea typeface="Calibri" pitchFamily="34" charset="-122"/>
                <a:cs typeface="Calibri" pitchFamily="34" charset="-120"/>
              </a:rPr>
              <a:t>Capital letters</a:t>
            </a:r>
            <a:endParaRPr lang="en-US" sz="1700" dirty="0"/>
          </a:p>
        </p:txBody>
      </p:sp>
      <p:sp>
        <p:nvSpPr>
          <p:cNvPr id="16" name="Text 12"/>
          <p:cNvSpPr txBox="1"/>
          <p:nvPr/>
        </p:nvSpPr>
        <p:spPr>
          <a:xfrm>
            <a:off x="685800" y="4709160"/>
            <a:ext cx="1783080" cy="731520"/>
          </a:xfrm>
          <a:prstGeom prst="rect">
            <a:avLst/>
          </a:prstGeom>
          <a:noFill/>
          <a:ln/>
        </p:spPr>
        <p:txBody>
          <a:bodyPr wrap="square" lIns="0" tIns="0" rIns="0" bIns="0" rtlCol="0" anchor="t"/>
          <a:lstStyle/>
          <a:p>
            <a:pPr marL="0" indent="0" algn="ctr">
              <a:buNone/>
            </a:pPr>
            <a:r>
              <a:rPr lang="en-US" sz="1300" dirty="0">
                <a:solidFill>
                  <a:srgbClr val="20302A"/>
                </a:solidFill>
                <a:latin typeface="Calibri" pitchFamily="34" charset="0"/>
                <a:ea typeface="Calibri" pitchFamily="34" charset="-122"/>
                <a:cs typeface="Calibri" pitchFamily="34" charset="-120"/>
              </a:rPr>
              <a:t>Start of a sentence, names, places, days of the week and "I"</a:t>
            </a:r>
            <a:endParaRPr lang="en-US" sz="1300" dirty="0"/>
          </a:p>
        </p:txBody>
      </p:sp>
      <p:sp>
        <p:nvSpPr>
          <p:cNvPr id="17" name="Shape 13"/>
          <p:cNvSpPr/>
          <p:nvPr/>
        </p:nvSpPr>
        <p:spPr>
          <a:xfrm>
            <a:off x="2811780" y="3337560"/>
            <a:ext cx="2057400" cy="2148840"/>
          </a:xfrm>
          <a:prstGeom prst="roundRect">
            <a:avLst>
              <a:gd name="adj" fmla="val 6222"/>
            </a:avLst>
          </a:prstGeom>
          <a:solidFill>
            <a:srgbClr val="E6F4E9"/>
          </a:solidFill>
          <a:ln/>
          <a:effectLst>
            <a:outerShdw blurRad="101600" dist="38100" dir="5400000" algn="bl" rotWithShape="0">
              <a:srgbClr val="8FA293">
                <a:alpha val="35000"/>
              </a:srgbClr>
            </a:outerShdw>
          </a:effectLst>
        </p:spPr>
      </p:sp>
      <p:sp>
        <p:nvSpPr>
          <p:cNvPr id="18" name="Shape 14"/>
          <p:cNvSpPr/>
          <p:nvPr/>
        </p:nvSpPr>
        <p:spPr>
          <a:xfrm>
            <a:off x="3497580" y="3520440"/>
            <a:ext cx="685800" cy="685800"/>
          </a:xfrm>
          <a:prstGeom prst="ellipse">
            <a:avLst/>
          </a:prstGeom>
          <a:solidFill>
            <a:srgbClr val="3E9B54"/>
          </a:solidFill>
          <a:ln/>
        </p:spPr>
      </p:sp>
      <p:sp>
        <p:nvSpPr>
          <p:cNvPr id="19" name="Text 15"/>
          <p:cNvSpPr txBox="1"/>
          <p:nvPr/>
        </p:nvSpPr>
        <p:spPr>
          <a:xfrm>
            <a:off x="3497580" y="3493008"/>
            <a:ext cx="685800" cy="685800"/>
          </a:xfrm>
          <a:prstGeom prst="rect">
            <a:avLst/>
          </a:prstGeom>
          <a:noFill/>
          <a:ln/>
        </p:spPr>
        <p:txBody>
          <a:bodyPr wrap="square" lIns="0" tIns="0" rIns="0" bIns="0" rtlCol="0" anchor="ctr"/>
          <a:lstStyle/>
          <a:p>
            <a:pPr marL="0" indent="0" algn="ctr">
              <a:buNone/>
            </a:pP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20" name="Text 16"/>
          <p:cNvSpPr txBox="1"/>
          <p:nvPr/>
        </p:nvSpPr>
        <p:spPr>
          <a:xfrm>
            <a:off x="2903220" y="4297680"/>
            <a:ext cx="1874520" cy="411480"/>
          </a:xfrm>
          <a:prstGeom prst="rect">
            <a:avLst/>
          </a:prstGeom>
          <a:noFill/>
          <a:ln/>
        </p:spPr>
        <p:txBody>
          <a:bodyPr wrap="square" lIns="0" tIns="0" rIns="0" bIns="0" rtlCol="0" anchor="ctr"/>
          <a:lstStyle/>
          <a:p>
            <a:pPr marL="0" indent="0" algn="ctr">
              <a:buNone/>
            </a:pPr>
            <a:r>
              <a:rPr lang="en-US" sz="1700" b="1" dirty="0">
                <a:solidFill>
                  <a:srgbClr val="2A7A3F"/>
                </a:solidFill>
                <a:latin typeface="Calibri" pitchFamily="34" charset="0"/>
                <a:ea typeface="Calibri" pitchFamily="34" charset="-122"/>
                <a:cs typeface="Calibri" pitchFamily="34" charset="-120"/>
              </a:rPr>
              <a:t>Finger spaces</a:t>
            </a:r>
            <a:endParaRPr lang="en-US" sz="1700" dirty="0"/>
          </a:p>
        </p:txBody>
      </p:sp>
      <p:sp>
        <p:nvSpPr>
          <p:cNvPr id="21" name="Text 17"/>
          <p:cNvSpPr txBox="1"/>
          <p:nvPr/>
        </p:nvSpPr>
        <p:spPr>
          <a:xfrm>
            <a:off x="2948940" y="4709160"/>
            <a:ext cx="1783080" cy="731520"/>
          </a:xfrm>
          <a:prstGeom prst="rect">
            <a:avLst/>
          </a:prstGeom>
          <a:noFill/>
          <a:ln/>
        </p:spPr>
        <p:txBody>
          <a:bodyPr wrap="square" lIns="0" tIns="0" rIns="0" bIns="0" rtlCol="0" anchor="t"/>
          <a:lstStyle/>
          <a:p>
            <a:pPr marL="0" indent="0" algn="ctr">
              <a:buNone/>
            </a:pPr>
            <a:r>
              <a:rPr lang="en-US" sz="1300" dirty="0">
                <a:solidFill>
                  <a:srgbClr val="20302A"/>
                </a:solidFill>
                <a:latin typeface="Calibri" pitchFamily="34" charset="0"/>
                <a:ea typeface="Calibri" pitchFamily="34" charset="-122"/>
                <a:cs typeface="Calibri" pitchFamily="34" charset="-120"/>
              </a:rPr>
              <a:t>A space the size of a finger between words</a:t>
            </a:r>
            <a:endParaRPr lang="en-US" sz="1300" dirty="0"/>
          </a:p>
        </p:txBody>
      </p:sp>
      <p:sp>
        <p:nvSpPr>
          <p:cNvPr id="22" name="Shape 18"/>
          <p:cNvSpPr/>
          <p:nvPr/>
        </p:nvSpPr>
        <p:spPr>
          <a:xfrm>
            <a:off x="5074920" y="3337560"/>
            <a:ext cx="2057400" cy="2148840"/>
          </a:xfrm>
          <a:prstGeom prst="roundRect">
            <a:avLst>
              <a:gd name="adj" fmla="val 6222"/>
            </a:avLst>
          </a:prstGeom>
          <a:solidFill>
            <a:srgbClr val="F3EAF7"/>
          </a:solidFill>
          <a:ln/>
          <a:effectLst>
            <a:outerShdw blurRad="101600" dist="38100" dir="5400000" algn="bl" rotWithShape="0">
              <a:srgbClr val="8FA293">
                <a:alpha val="35000"/>
              </a:srgbClr>
            </a:outerShdw>
          </a:effectLst>
        </p:spPr>
      </p:sp>
      <p:sp>
        <p:nvSpPr>
          <p:cNvPr id="23" name="Shape 19"/>
          <p:cNvSpPr/>
          <p:nvPr/>
        </p:nvSpPr>
        <p:spPr>
          <a:xfrm>
            <a:off x="5760720" y="3520440"/>
            <a:ext cx="685800" cy="685800"/>
          </a:xfrm>
          <a:prstGeom prst="ellipse">
            <a:avLst/>
          </a:prstGeom>
          <a:solidFill>
            <a:srgbClr val="8E4DA8"/>
          </a:solidFill>
          <a:ln/>
        </p:spPr>
      </p:sp>
      <p:sp>
        <p:nvSpPr>
          <p:cNvPr id="24" name="Text 20"/>
          <p:cNvSpPr txBox="1"/>
          <p:nvPr/>
        </p:nvSpPr>
        <p:spPr>
          <a:xfrm>
            <a:off x="5760720" y="3493008"/>
            <a:ext cx="685800" cy="685800"/>
          </a:xfrm>
          <a:prstGeom prst="rect">
            <a:avLst/>
          </a:prstGeom>
          <a:noFill/>
          <a:ln/>
        </p:spPr>
        <p:txBody>
          <a:bodyPr wrap="square" lIns="0" tIns="0" rIns="0" bIns="0" rtlCol="0" anchor="ctr"/>
          <a:lstStyle/>
          <a:p>
            <a:pPr marL="0" indent="0" algn="ctr">
              <a:buNone/>
            </a:pP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25" name="Text 21"/>
          <p:cNvSpPr txBox="1"/>
          <p:nvPr/>
        </p:nvSpPr>
        <p:spPr>
          <a:xfrm>
            <a:off x="5166360" y="4297680"/>
            <a:ext cx="1874520" cy="411480"/>
          </a:xfrm>
          <a:prstGeom prst="rect">
            <a:avLst/>
          </a:prstGeom>
          <a:noFill/>
          <a:ln/>
        </p:spPr>
        <p:txBody>
          <a:bodyPr wrap="square" lIns="0" tIns="0" rIns="0" bIns="0" rtlCol="0" anchor="ctr"/>
          <a:lstStyle/>
          <a:p>
            <a:pPr marL="0" indent="0" algn="ctr">
              <a:buNone/>
            </a:pPr>
            <a:r>
              <a:rPr lang="en-US" sz="1700" b="1" dirty="0">
                <a:solidFill>
                  <a:srgbClr val="743A8C"/>
                </a:solidFill>
                <a:latin typeface="Calibri" pitchFamily="34" charset="0"/>
                <a:ea typeface="Calibri" pitchFamily="34" charset="-122"/>
                <a:cs typeface="Calibri" pitchFamily="34" charset="-120"/>
              </a:rPr>
              <a:t>Full stops</a:t>
            </a:r>
            <a:endParaRPr lang="en-US" sz="1700" dirty="0"/>
          </a:p>
        </p:txBody>
      </p:sp>
      <p:sp>
        <p:nvSpPr>
          <p:cNvPr id="26" name="Text 22"/>
          <p:cNvSpPr txBox="1"/>
          <p:nvPr/>
        </p:nvSpPr>
        <p:spPr>
          <a:xfrm>
            <a:off x="5212080" y="4709160"/>
            <a:ext cx="1783080" cy="731520"/>
          </a:xfrm>
          <a:prstGeom prst="rect">
            <a:avLst/>
          </a:prstGeom>
          <a:noFill/>
          <a:ln/>
        </p:spPr>
        <p:txBody>
          <a:bodyPr wrap="square" lIns="0" tIns="0" rIns="0" bIns="0" rtlCol="0" anchor="t"/>
          <a:lstStyle/>
          <a:p>
            <a:pPr marL="0" indent="0" algn="ctr">
              <a:buNone/>
            </a:pPr>
            <a:r>
              <a:rPr lang="en-US" sz="1300" dirty="0">
                <a:solidFill>
                  <a:srgbClr val="20302A"/>
                </a:solidFill>
                <a:latin typeface="Calibri" pitchFamily="34" charset="0"/>
                <a:ea typeface="Calibri" pitchFamily="34" charset="-122"/>
                <a:cs typeface="Calibri" pitchFamily="34" charset="-120"/>
              </a:rPr>
              <a:t>At the end of every sentence</a:t>
            </a:r>
            <a:endParaRPr lang="en-US" sz="1300" dirty="0"/>
          </a:p>
        </p:txBody>
      </p:sp>
      <p:sp>
        <p:nvSpPr>
          <p:cNvPr id="27" name="Shape 23"/>
          <p:cNvSpPr/>
          <p:nvPr/>
        </p:nvSpPr>
        <p:spPr>
          <a:xfrm>
            <a:off x="7338060" y="3337560"/>
            <a:ext cx="2057400" cy="2148840"/>
          </a:xfrm>
          <a:prstGeom prst="roundRect">
            <a:avLst>
              <a:gd name="adj" fmla="val 6222"/>
            </a:avLst>
          </a:prstGeom>
          <a:solidFill>
            <a:srgbClr val="FFE9E5"/>
          </a:solidFill>
          <a:ln/>
          <a:effectLst>
            <a:outerShdw blurRad="101600" dist="38100" dir="5400000" algn="bl" rotWithShape="0">
              <a:srgbClr val="8FA293">
                <a:alpha val="35000"/>
              </a:srgbClr>
            </a:outerShdw>
          </a:effectLst>
        </p:spPr>
      </p:sp>
      <p:sp>
        <p:nvSpPr>
          <p:cNvPr id="28" name="Shape 24"/>
          <p:cNvSpPr/>
          <p:nvPr/>
        </p:nvSpPr>
        <p:spPr>
          <a:xfrm>
            <a:off x="8023860" y="3520440"/>
            <a:ext cx="685800" cy="685800"/>
          </a:xfrm>
          <a:prstGeom prst="ellipse">
            <a:avLst/>
          </a:prstGeom>
          <a:solidFill>
            <a:srgbClr val="FF6B54"/>
          </a:solidFill>
          <a:ln/>
        </p:spPr>
      </p:sp>
      <p:sp>
        <p:nvSpPr>
          <p:cNvPr id="29" name="Text 25"/>
          <p:cNvSpPr txBox="1"/>
          <p:nvPr/>
        </p:nvSpPr>
        <p:spPr>
          <a:xfrm>
            <a:off x="8023860" y="3493008"/>
            <a:ext cx="685800" cy="685800"/>
          </a:xfrm>
          <a:prstGeom prst="rect">
            <a:avLst/>
          </a:prstGeom>
          <a:noFill/>
          <a:ln/>
        </p:spPr>
        <p:txBody>
          <a:bodyPr wrap="square" lIns="0" tIns="0" rIns="0" bIns="0" rtlCol="0" anchor="ctr"/>
          <a:lstStyle/>
          <a:p>
            <a:pPr marL="0" indent="0" algn="ctr">
              <a:buNone/>
            </a:pP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30" name="Text 26"/>
          <p:cNvSpPr txBox="1"/>
          <p:nvPr/>
        </p:nvSpPr>
        <p:spPr>
          <a:xfrm>
            <a:off x="7429500" y="4297680"/>
            <a:ext cx="1874520" cy="411480"/>
          </a:xfrm>
          <a:prstGeom prst="rect">
            <a:avLst/>
          </a:prstGeom>
          <a:noFill/>
          <a:ln/>
        </p:spPr>
        <p:txBody>
          <a:bodyPr wrap="square" lIns="0" tIns="0" rIns="0" bIns="0" rtlCol="0" anchor="ctr"/>
          <a:lstStyle/>
          <a:p>
            <a:pPr marL="0" indent="0" algn="ctr">
              <a:buNone/>
            </a:pPr>
            <a:r>
              <a:rPr lang="en-US" sz="1700" b="1" dirty="0">
                <a:solidFill>
                  <a:srgbClr val="C73A24"/>
                </a:solidFill>
                <a:latin typeface="Calibri" pitchFamily="34" charset="0"/>
                <a:ea typeface="Calibri" pitchFamily="34" charset="-122"/>
                <a:cs typeface="Calibri" pitchFamily="34" charset="-120"/>
              </a:rPr>
              <a:t>Question marks</a:t>
            </a:r>
            <a:endParaRPr lang="en-US" sz="1700" dirty="0"/>
          </a:p>
        </p:txBody>
      </p:sp>
      <p:sp>
        <p:nvSpPr>
          <p:cNvPr id="31" name="Text 27"/>
          <p:cNvSpPr txBox="1"/>
          <p:nvPr/>
        </p:nvSpPr>
        <p:spPr>
          <a:xfrm>
            <a:off x="7475220" y="4709160"/>
            <a:ext cx="1783080" cy="731520"/>
          </a:xfrm>
          <a:prstGeom prst="rect">
            <a:avLst/>
          </a:prstGeom>
          <a:noFill/>
          <a:ln/>
        </p:spPr>
        <p:txBody>
          <a:bodyPr wrap="square" lIns="0" tIns="0" rIns="0" bIns="0" rtlCol="0" anchor="t"/>
          <a:lstStyle/>
          <a:p>
            <a:pPr marL="0" indent="0" algn="ctr">
              <a:buNone/>
            </a:pPr>
            <a:r>
              <a:rPr lang="en-US" sz="1300" dirty="0">
                <a:solidFill>
                  <a:srgbClr val="20302A"/>
                </a:solidFill>
                <a:latin typeface="Calibri" pitchFamily="34" charset="0"/>
                <a:ea typeface="Calibri" pitchFamily="34" charset="-122"/>
                <a:cs typeface="Calibri" pitchFamily="34" charset="-120"/>
              </a:rPr>
              <a:t>Where is the little red hen?</a:t>
            </a:r>
            <a:endParaRPr lang="en-US" sz="1300" dirty="0"/>
          </a:p>
        </p:txBody>
      </p:sp>
      <p:sp>
        <p:nvSpPr>
          <p:cNvPr id="32" name="Shape 28"/>
          <p:cNvSpPr/>
          <p:nvPr/>
        </p:nvSpPr>
        <p:spPr>
          <a:xfrm>
            <a:off x="9601200" y="3337560"/>
            <a:ext cx="2057400" cy="2148840"/>
          </a:xfrm>
          <a:prstGeom prst="roundRect">
            <a:avLst>
              <a:gd name="adj" fmla="val 6222"/>
            </a:avLst>
          </a:prstGeom>
          <a:solidFill>
            <a:srgbClr val="FFF4D6"/>
          </a:solidFill>
          <a:ln/>
          <a:effectLst>
            <a:outerShdw blurRad="101600" dist="38100" dir="5400000" algn="bl" rotWithShape="0">
              <a:srgbClr val="8FA293">
                <a:alpha val="35000"/>
              </a:srgbClr>
            </a:outerShdw>
          </a:effectLst>
        </p:spPr>
      </p:sp>
      <p:sp>
        <p:nvSpPr>
          <p:cNvPr id="33" name="Shape 29"/>
          <p:cNvSpPr/>
          <p:nvPr/>
        </p:nvSpPr>
        <p:spPr>
          <a:xfrm>
            <a:off x="10287000" y="3520440"/>
            <a:ext cx="685800" cy="685800"/>
          </a:xfrm>
          <a:prstGeom prst="ellipse">
            <a:avLst/>
          </a:prstGeom>
          <a:solidFill>
            <a:srgbClr val="FBB817"/>
          </a:solidFill>
          <a:ln/>
        </p:spPr>
      </p:sp>
      <p:sp>
        <p:nvSpPr>
          <p:cNvPr id="34" name="Text 30"/>
          <p:cNvSpPr txBox="1"/>
          <p:nvPr/>
        </p:nvSpPr>
        <p:spPr>
          <a:xfrm>
            <a:off x="10287000" y="3493008"/>
            <a:ext cx="685800" cy="685800"/>
          </a:xfrm>
          <a:prstGeom prst="rect">
            <a:avLst/>
          </a:prstGeom>
          <a:noFill/>
          <a:ln/>
        </p:spPr>
        <p:txBody>
          <a:bodyPr wrap="square" lIns="0" tIns="0" rIns="0" bIns="0" rtlCol="0" anchor="ctr"/>
          <a:lstStyle/>
          <a:p>
            <a:pPr marL="0" indent="0" algn="ctr">
              <a:buNone/>
            </a:pPr>
            <a:r>
              <a:rPr lang="en-US" sz="3000" b="1" dirty="0">
                <a:solidFill>
                  <a:srgbClr val="20302A"/>
                </a:solidFill>
                <a:latin typeface="Calibri" pitchFamily="34" charset="0"/>
                <a:ea typeface="Calibri" pitchFamily="34" charset="-122"/>
                <a:cs typeface="Calibri" pitchFamily="34" charset="-120"/>
              </a:rPr>
              <a:t>!</a:t>
            </a:r>
            <a:endParaRPr lang="en-US" sz="3000" dirty="0"/>
          </a:p>
        </p:txBody>
      </p:sp>
      <p:sp>
        <p:nvSpPr>
          <p:cNvPr id="35" name="Text 31"/>
          <p:cNvSpPr txBox="1"/>
          <p:nvPr/>
        </p:nvSpPr>
        <p:spPr>
          <a:xfrm>
            <a:off x="9692640" y="4297680"/>
            <a:ext cx="1874520" cy="411480"/>
          </a:xfrm>
          <a:prstGeom prst="rect">
            <a:avLst/>
          </a:prstGeom>
          <a:noFill/>
          <a:ln/>
        </p:spPr>
        <p:txBody>
          <a:bodyPr wrap="square" lIns="0" tIns="0" rIns="0" bIns="0" rtlCol="0" anchor="ctr"/>
          <a:lstStyle/>
          <a:p>
            <a:pPr marL="0" indent="0" algn="ctr">
              <a:buNone/>
            </a:pPr>
            <a:r>
              <a:rPr lang="en-US" sz="1700" b="1" dirty="0">
                <a:solidFill>
                  <a:srgbClr val="8A6100"/>
                </a:solidFill>
                <a:latin typeface="Calibri" pitchFamily="34" charset="0"/>
                <a:ea typeface="Calibri" pitchFamily="34" charset="-122"/>
                <a:cs typeface="Calibri" pitchFamily="34" charset="-120"/>
              </a:rPr>
              <a:t>Exclamation marks</a:t>
            </a:r>
            <a:endParaRPr lang="en-US" sz="1700" dirty="0"/>
          </a:p>
        </p:txBody>
      </p:sp>
      <p:sp>
        <p:nvSpPr>
          <p:cNvPr id="36" name="Text 32"/>
          <p:cNvSpPr txBox="1"/>
          <p:nvPr/>
        </p:nvSpPr>
        <p:spPr>
          <a:xfrm>
            <a:off x="9738360" y="4709160"/>
            <a:ext cx="1783080" cy="731520"/>
          </a:xfrm>
          <a:prstGeom prst="rect">
            <a:avLst/>
          </a:prstGeom>
          <a:noFill/>
          <a:ln/>
        </p:spPr>
        <p:txBody>
          <a:bodyPr wrap="square" lIns="0" tIns="0" rIns="0" bIns="0" rtlCol="0" anchor="t"/>
          <a:lstStyle/>
          <a:p>
            <a:pPr marL="0" indent="0" algn="ctr">
              <a:buNone/>
            </a:pPr>
            <a:r>
              <a:rPr lang="en-US" sz="1300" dirty="0">
                <a:solidFill>
                  <a:srgbClr val="20302A"/>
                </a:solidFill>
                <a:latin typeface="Calibri" pitchFamily="34" charset="0"/>
                <a:ea typeface="Calibri" pitchFamily="34" charset="-122"/>
                <a:cs typeface="Calibri" pitchFamily="34" charset="-120"/>
              </a:rPr>
              <a:t>Help! What a big castle!</a:t>
            </a:r>
            <a:endParaRPr lang="en-US" sz="1300" dirty="0"/>
          </a:p>
        </p:txBody>
      </p:sp>
      <p:sp>
        <p:nvSpPr>
          <p:cNvPr id="37" name="Shape 33"/>
          <p:cNvSpPr/>
          <p:nvPr/>
        </p:nvSpPr>
        <p:spPr>
          <a:xfrm>
            <a:off x="1188720" y="5715000"/>
            <a:ext cx="9784080" cy="548640"/>
          </a:xfrm>
          <a:prstGeom prst="roundRect">
            <a:avLst>
              <a:gd name="adj" fmla="val 23333"/>
            </a:avLst>
          </a:prstGeom>
          <a:solidFill>
            <a:srgbClr val="EAF4EC"/>
          </a:solidFill>
          <a:ln/>
        </p:spPr>
      </p:sp>
      <p:sp>
        <p:nvSpPr>
          <p:cNvPr id="38" name="Text 34"/>
          <p:cNvSpPr txBox="1"/>
          <p:nvPr/>
        </p:nvSpPr>
        <p:spPr>
          <a:xfrm>
            <a:off x="1371600" y="5715000"/>
            <a:ext cx="9418320" cy="548640"/>
          </a:xfrm>
          <a:prstGeom prst="rect">
            <a:avLst/>
          </a:prstGeom>
          <a:noFill/>
          <a:ln/>
        </p:spPr>
        <p:txBody>
          <a:bodyPr wrap="square" lIns="0" tIns="0" rIns="0" bIns="0" rtlCol="0" anchor="ctr"/>
          <a:lstStyle/>
          <a:p>
            <a:pPr marL="0" indent="0" algn="ctr">
              <a:buNone/>
            </a:pPr>
            <a:r>
              <a:rPr lang="en-US" sz="1500" b="1" dirty="0">
                <a:solidFill>
                  <a:srgbClr val="1C3D24"/>
                </a:solidFill>
                <a:latin typeface="Calibri" pitchFamily="34" charset="0"/>
                <a:ea typeface="Calibri" pitchFamily="34" charset="-122"/>
                <a:cs typeface="Calibri" pitchFamily="34" charset="-120"/>
              </a:rPr>
              <a:t>Coming in Year 2: </a:t>
            </a:r>
            <a:r>
              <a:rPr lang="en-US" sz="1500" dirty="0">
                <a:solidFill>
                  <a:srgbClr val="20302A"/>
                </a:solidFill>
                <a:latin typeface="Calibri" pitchFamily="34" charset="0"/>
                <a:ea typeface="Calibri" pitchFamily="34" charset="-122"/>
                <a:cs typeface="Calibri" pitchFamily="34" charset="-120"/>
              </a:rPr>
              <a:t>commas in lists and apostrophes.</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3E9B54"/>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Retell it: tell it, map it, act it</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In Year 1, children learn a story off by heart before they write it.</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612648" y="1618488"/>
            <a:ext cx="3350181" cy="4581144"/>
          </a:xfrm>
          <a:prstGeom prst="roundRect">
            <a:avLst>
              <a:gd name="adj" fmla="val 3821"/>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9" name="Image 2" descr="A Year 1 child’s story map of The Little Red Hen"/>
          <p:cNvPicPr>
            <a:picLocks noChangeAspect="1"/>
          </p:cNvPicPr>
          <p:nvPr/>
        </p:nvPicPr>
        <p:blipFill>
          <a:blip r:embed="rId5"/>
          <a:stretch>
            <a:fillRect/>
          </a:stretch>
        </p:blipFill>
        <p:spPr>
          <a:xfrm>
            <a:off x="685800" y="1691640"/>
            <a:ext cx="3203877" cy="4434840"/>
          </a:xfrm>
          <a:prstGeom prst="rect">
            <a:avLst/>
          </a:prstGeom>
        </p:spPr>
      </p:pic>
      <p:sp>
        <p:nvSpPr>
          <p:cNvPr id="10" name="Shape 5"/>
          <p:cNvSpPr/>
          <p:nvPr/>
        </p:nvSpPr>
        <p:spPr>
          <a:xfrm>
            <a:off x="4206240" y="1645920"/>
            <a:ext cx="7452360" cy="621792"/>
          </a:xfrm>
          <a:prstGeom prst="roundRect">
            <a:avLst>
              <a:gd name="adj" fmla="val 20588"/>
            </a:avLst>
          </a:prstGeom>
          <a:solidFill>
            <a:srgbClr val="F6FAF7"/>
          </a:solidFill>
          <a:ln w="15875">
            <a:solidFill>
              <a:srgbClr val="DDE8DF"/>
            </a:solidFill>
            <a:prstDash val="solid"/>
          </a:ln>
        </p:spPr>
      </p:sp>
      <p:sp>
        <p:nvSpPr>
          <p:cNvPr id="11" name="Shape 6"/>
          <p:cNvSpPr/>
          <p:nvPr/>
        </p:nvSpPr>
        <p:spPr>
          <a:xfrm>
            <a:off x="4315968" y="1737360"/>
            <a:ext cx="438912" cy="438912"/>
          </a:xfrm>
          <a:prstGeom prst="ellipse">
            <a:avLst/>
          </a:prstGeom>
          <a:solidFill>
            <a:srgbClr val="2AA8E0"/>
          </a:solidFill>
          <a:ln/>
        </p:spPr>
      </p:sp>
      <p:sp>
        <p:nvSpPr>
          <p:cNvPr id="12" name="Text 7"/>
          <p:cNvSpPr txBox="1"/>
          <p:nvPr/>
        </p:nvSpPr>
        <p:spPr>
          <a:xfrm>
            <a:off x="4315968" y="1737360"/>
            <a:ext cx="438912" cy="438912"/>
          </a:xfrm>
          <a:prstGeom prst="rect">
            <a:avLst/>
          </a:prstGeom>
          <a:noFill/>
          <a:ln/>
        </p:spPr>
        <p:txBody>
          <a:bodyPr wrap="square" lIns="0" tIns="0" rIns="0" bIns="0" rtlCol="0" anchor="ctr"/>
          <a:lstStyle/>
          <a:p>
            <a:pPr marL="0" indent="0" algn="ctr">
              <a:buNone/>
            </a:pPr>
            <a:r>
              <a:rPr lang="en-US" sz="1248" b="1" dirty="0">
                <a:solidFill>
                  <a:srgbClr val="FFFFFF"/>
                </a:solidFill>
                <a:latin typeface="Calibri" pitchFamily="34" charset="0"/>
                <a:ea typeface="Calibri" pitchFamily="34" charset="-122"/>
                <a:cs typeface="Calibri" pitchFamily="34" charset="-120"/>
              </a:rPr>
              <a:t>1</a:t>
            </a:r>
            <a:endParaRPr lang="en-US" sz="1248" dirty="0"/>
          </a:p>
        </p:txBody>
      </p:sp>
      <p:sp>
        <p:nvSpPr>
          <p:cNvPr id="13" name="Text 8"/>
          <p:cNvSpPr txBox="1"/>
          <p:nvPr/>
        </p:nvSpPr>
        <p:spPr>
          <a:xfrm>
            <a:off x="4892040" y="1645920"/>
            <a:ext cx="6675120" cy="621792"/>
          </a:xfrm>
          <a:prstGeom prst="rect">
            <a:avLst/>
          </a:prstGeom>
          <a:noFill/>
          <a:ln/>
        </p:spPr>
        <p:txBody>
          <a:bodyPr wrap="square" lIns="0" tIns="0" rIns="0" bIns="0" rtlCol="0" anchor="ctr"/>
          <a:lstStyle/>
          <a:p>
            <a:pPr marL="0" indent="0">
              <a:buNone/>
            </a:pPr>
            <a:r>
              <a:rPr lang="en-US" sz="1500" b="1" dirty="0">
                <a:solidFill>
                  <a:srgbClr val="176E99"/>
                </a:solidFill>
                <a:latin typeface="Calibri" pitchFamily="34" charset="0"/>
                <a:ea typeface="Calibri" pitchFamily="34" charset="-122"/>
                <a:cs typeface="Calibri" pitchFamily="34" charset="-120"/>
              </a:rPr>
              <a:t>Read the story </a:t>
            </a:r>
            <a:r>
              <a:rPr lang="en-US" sz="1500" dirty="0">
                <a:solidFill>
                  <a:srgbClr val="20302A"/>
                </a:solidFill>
                <a:latin typeface="Calibri" pitchFamily="34" charset="0"/>
                <a:ea typeface="Calibri" pitchFamily="34" charset="-122"/>
                <a:cs typeface="Calibri" pitchFamily="34" charset="-120"/>
              </a:rPr>
              <a:t>lots of times. Join in with the repeated lines: "Not I," said the cat.</a:t>
            </a:r>
            <a:endParaRPr lang="en-US" sz="1500" dirty="0"/>
          </a:p>
        </p:txBody>
      </p:sp>
      <p:sp>
        <p:nvSpPr>
          <p:cNvPr id="14" name="Shape 9"/>
          <p:cNvSpPr/>
          <p:nvPr/>
        </p:nvSpPr>
        <p:spPr>
          <a:xfrm>
            <a:off x="4206240" y="2377440"/>
            <a:ext cx="7452360" cy="621792"/>
          </a:xfrm>
          <a:prstGeom prst="roundRect">
            <a:avLst>
              <a:gd name="adj" fmla="val 20588"/>
            </a:avLst>
          </a:prstGeom>
          <a:solidFill>
            <a:srgbClr val="FFFFFF"/>
          </a:solidFill>
          <a:ln w="15875">
            <a:solidFill>
              <a:srgbClr val="DDE8DF"/>
            </a:solidFill>
            <a:prstDash val="solid"/>
          </a:ln>
        </p:spPr>
      </p:sp>
      <p:sp>
        <p:nvSpPr>
          <p:cNvPr id="15" name="Shape 10"/>
          <p:cNvSpPr/>
          <p:nvPr/>
        </p:nvSpPr>
        <p:spPr>
          <a:xfrm>
            <a:off x="4315968" y="2468880"/>
            <a:ext cx="438912" cy="438912"/>
          </a:xfrm>
          <a:prstGeom prst="ellipse">
            <a:avLst/>
          </a:prstGeom>
          <a:solidFill>
            <a:srgbClr val="3E9B54"/>
          </a:solidFill>
          <a:ln/>
        </p:spPr>
      </p:sp>
      <p:sp>
        <p:nvSpPr>
          <p:cNvPr id="16" name="Text 11"/>
          <p:cNvSpPr txBox="1"/>
          <p:nvPr/>
        </p:nvSpPr>
        <p:spPr>
          <a:xfrm>
            <a:off x="4315968" y="2468880"/>
            <a:ext cx="438912" cy="438912"/>
          </a:xfrm>
          <a:prstGeom prst="rect">
            <a:avLst/>
          </a:prstGeom>
          <a:noFill/>
          <a:ln/>
        </p:spPr>
        <p:txBody>
          <a:bodyPr wrap="square" lIns="0" tIns="0" rIns="0" bIns="0" rtlCol="0" anchor="ctr"/>
          <a:lstStyle/>
          <a:p>
            <a:pPr marL="0" indent="0" algn="ctr">
              <a:buNone/>
            </a:pPr>
            <a:r>
              <a:rPr lang="en-US" sz="1248" b="1" dirty="0">
                <a:solidFill>
                  <a:srgbClr val="FFFFFF"/>
                </a:solidFill>
                <a:latin typeface="Calibri" pitchFamily="34" charset="0"/>
                <a:ea typeface="Calibri" pitchFamily="34" charset="-122"/>
                <a:cs typeface="Calibri" pitchFamily="34" charset="-120"/>
              </a:rPr>
              <a:t>2</a:t>
            </a:r>
            <a:endParaRPr lang="en-US" sz="1248" dirty="0"/>
          </a:p>
        </p:txBody>
      </p:sp>
      <p:sp>
        <p:nvSpPr>
          <p:cNvPr id="17" name="Text 12"/>
          <p:cNvSpPr txBox="1"/>
          <p:nvPr/>
        </p:nvSpPr>
        <p:spPr>
          <a:xfrm>
            <a:off x="4892040" y="2377440"/>
            <a:ext cx="6675120" cy="621792"/>
          </a:xfrm>
          <a:prstGeom prst="rect">
            <a:avLst/>
          </a:prstGeom>
          <a:noFill/>
          <a:ln/>
        </p:spPr>
        <p:txBody>
          <a:bodyPr wrap="square" lIns="0" tIns="0" rIns="0" bIns="0" rtlCol="0" anchor="ctr"/>
          <a:lstStyle/>
          <a:p>
            <a:pPr marL="0" indent="0">
              <a:buNone/>
            </a:pPr>
            <a:r>
              <a:rPr lang="en-US" sz="1500" b="1" dirty="0">
                <a:solidFill>
                  <a:srgbClr val="2A7A3F"/>
                </a:solidFill>
                <a:latin typeface="Calibri" pitchFamily="34" charset="0"/>
                <a:ea typeface="Calibri" pitchFamily="34" charset="-122"/>
                <a:cs typeface="Calibri" pitchFamily="34" charset="-120"/>
              </a:rPr>
              <a:t>Draw a story map </a:t>
            </a:r>
            <a:r>
              <a:rPr lang="en-US" sz="1500" dirty="0">
                <a:solidFill>
                  <a:srgbClr val="20302A"/>
                </a:solidFill>
                <a:latin typeface="Calibri" pitchFamily="34" charset="0"/>
                <a:ea typeface="Calibri" pitchFamily="34" charset="-122"/>
                <a:cs typeface="Calibri" pitchFamily="34" charset="-120"/>
              </a:rPr>
              <a:t>together: one simple picture for each part of the story.</a:t>
            </a:r>
            <a:endParaRPr lang="en-US" sz="1500" dirty="0"/>
          </a:p>
        </p:txBody>
      </p:sp>
      <p:sp>
        <p:nvSpPr>
          <p:cNvPr id="18" name="Shape 13"/>
          <p:cNvSpPr/>
          <p:nvPr/>
        </p:nvSpPr>
        <p:spPr>
          <a:xfrm>
            <a:off x="4206240" y="3108960"/>
            <a:ext cx="7452360" cy="621792"/>
          </a:xfrm>
          <a:prstGeom prst="roundRect">
            <a:avLst>
              <a:gd name="adj" fmla="val 20588"/>
            </a:avLst>
          </a:prstGeom>
          <a:solidFill>
            <a:srgbClr val="F6FAF7"/>
          </a:solidFill>
          <a:ln w="15875">
            <a:solidFill>
              <a:srgbClr val="DDE8DF"/>
            </a:solidFill>
            <a:prstDash val="solid"/>
          </a:ln>
        </p:spPr>
      </p:sp>
      <p:sp>
        <p:nvSpPr>
          <p:cNvPr id="19" name="Shape 14"/>
          <p:cNvSpPr/>
          <p:nvPr/>
        </p:nvSpPr>
        <p:spPr>
          <a:xfrm>
            <a:off x="4315968" y="3200400"/>
            <a:ext cx="438912" cy="438912"/>
          </a:xfrm>
          <a:prstGeom prst="ellipse">
            <a:avLst/>
          </a:prstGeom>
          <a:solidFill>
            <a:srgbClr val="8E4DA8"/>
          </a:solidFill>
          <a:ln/>
        </p:spPr>
      </p:sp>
      <p:sp>
        <p:nvSpPr>
          <p:cNvPr id="20" name="Text 15"/>
          <p:cNvSpPr txBox="1"/>
          <p:nvPr/>
        </p:nvSpPr>
        <p:spPr>
          <a:xfrm>
            <a:off x="4315968" y="3200400"/>
            <a:ext cx="438912" cy="438912"/>
          </a:xfrm>
          <a:prstGeom prst="rect">
            <a:avLst/>
          </a:prstGeom>
          <a:noFill/>
          <a:ln/>
        </p:spPr>
        <p:txBody>
          <a:bodyPr wrap="square" lIns="0" tIns="0" rIns="0" bIns="0" rtlCol="0" anchor="ctr"/>
          <a:lstStyle/>
          <a:p>
            <a:pPr marL="0" indent="0" algn="ctr">
              <a:buNone/>
            </a:pPr>
            <a:r>
              <a:rPr lang="en-US" sz="1248" b="1" dirty="0">
                <a:solidFill>
                  <a:srgbClr val="FFFFFF"/>
                </a:solidFill>
                <a:latin typeface="Calibri" pitchFamily="34" charset="0"/>
                <a:ea typeface="Calibri" pitchFamily="34" charset="-122"/>
                <a:cs typeface="Calibri" pitchFamily="34" charset="-120"/>
              </a:rPr>
              <a:t>3</a:t>
            </a:r>
            <a:endParaRPr lang="en-US" sz="1248" dirty="0"/>
          </a:p>
        </p:txBody>
      </p:sp>
      <p:sp>
        <p:nvSpPr>
          <p:cNvPr id="21" name="Text 16"/>
          <p:cNvSpPr txBox="1"/>
          <p:nvPr/>
        </p:nvSpPr>
        <p:spPr>
          <a:xfrm>
            <a:off x="4892040" y="3108960"/>
            <a:ext cx="6675120" cy="621792"/>
          </a:xfrm>
          <a:prstGeom prst="rect">
            <a:avLst/>
          </a:prstGeom>
          <a:noFill/>
          <a:ln/>
        </p:spPr>
        <p:txBody>
          <a:bodyPr wrap="square" lIns="0" tIns="0" rIns="0" bIns="0" rtlCol="0" anchor="ctr"/>
          <a:lstStyle/>
          <a:p>
            <a:pPr marL="0" indent="0">
              <a:buNone/>
            </a:pPr>
            <a:r>
              <a:rPr lang="en-US" sz="1500" b="1" dirty="0">
                <a:solidFill>
                  <a:srgbClr val="743A8C"/>
                </a:solidFill>
                <a:latin typeface="Calibri" pitchFamily="34" charset="0"/>
                <a:ea typeface="Calibri" pitchFamily="34" charset="-122"/>
                <a:cs typeface="Calibri" pitchFamily="34" charset="-120"/>
              </a:rPr>
              <a:t>Act it out </a:t>
            </a:r>
            <a:r>
              <a:rPr lang="en-US" sz="1500" dirty="0">
                <a:solidFill>
                  <a:srgbClr val="20302A"/>
                </a:solidFill>
                <a:latin typeface="Calibri" pitchFamily="34" charset="0"/>
                <a:ea typeface="Calibri" pitchFamily="34" charset="-122"/>
                <a:cs typeface="Calibri" pitchFamily="34" charset="-120"/>
              </a:rPr>
              <a:t>with an action for each part. Point to the map as you go.</a:t>
            </a:r>
            <a:endParaRPr lang="en-US" sz="1500" dirty="0"/>
          </a:p>
        </p:txBody>
      </p:sp>
      <p:sp>
        <p:nvSpPr>
          <p:cNvPr id="22" name="Shape 17"/>
          <p:cNvSpPr/>
          <p:nvPr/>
        </p:nvSpPr>
        <p:spPr>
          <a:xfrm>
            <a:off x="4206240" y="3840480"/>
            <a:ext cx="7452360" cy="621792"/>
          </a:xfrm>
          <a:prstGeom prst="roundRect">
            <a:avLst>
              <a:gd name="adj" fmla="val 20588"/>
            </a:avLst>
          </a:prstGeom>
          <a:solidFill>
            <a:srgbClr val="FFFFFF"/>
          </a:solidFill>
          <a:ln w="15875">
            <a:solidFill>
              <a:srgbClr val="DDE8DF"/>
            </a:solidFill>
            <a:prstDash val="solid"/>
          </a:ln>
        </p:spPr>
      </p:sp>
      <p:sp>
        <p:nvSpPr>
          <p:cNvPr id="23" name="Shape 18"/>
          <p:cNvSpPr/>
          <p:nvPr/>
        </p:nvSpPr>
        <p:spPr>
          <a:xfrm>
            <a:off x="4315968" y="3931920"/>
            <a:ext cx="438912" cy="438912"/>
          </a:xfrm>
          <a:prstGeom prst="ellipse">
            <a:avLst/>
          </a:prstGeom>
          <a:solidFill>
            <a:srgbClr val="FF6B54"/>
          </a:solidFill>
          <a:ln/>
        </p:spPr>
      </p:sp>
      <p:sp>
        <p:nvSpPr>
          <p:cNvPr id="24" name="Text 19"/>
          <p:cNvSpPr txBox="1"/>
          <p:nvPr/>
        </p:nvSpPr>
        <p:spPr>
          <a:xfrm>
            <a:off x="4315968" y="3931920"/>
            <a:ext cx="438912" cy="438912"/>
          </a:xfrm>
          <a:prstGeom prst="rect">
            <a:avLst/>
          </a:prstGeom>
          <a:noFill/>
          <a:ln/>
        </p:spPr>
        <p:txBody>
          <a:bodyPr wrap="square" lIns="0" tIns="0" rIns="0" bIns="0" rtlCol="0" anchor="ctr"/>
          <a:lstStyle/>
          <a:p>
            <a:pPr marL="0" indent="0" algn="ctr">
              <a:buNone/>
            </a:pPr>
            <a:r>
              <a:rPr lang="en-US" sz="1248" b="1" dirty="0">
                <a:solidFill>
                  <a:srgbClr val="FFFFFF"/>
                </a:solidFill>
                <a:latin typeface="Calibri" pitchFamily="34" charset="0"/>
                <a:ea typeface="Calibri" pitchFamily="34" charset="-122"/>
                <a:cs typeface="Calibri" pitchFamily="34" charset="-120"/>
              </a:rPr>
              <a:t>4</a:t>
            </a:r>
            <a:endParaRPr lang="en-US" sz="1248" dirty="0"/>
          </a:p>
        </p:txBody>
      </p:sp>
      <p:sp>
        <p:nvSpPr>
          <p:cNvPr id="25" name="Text 20"/>
          <p:cNvSpPr txBox="1"/>
          <p:nvPr/>
        </p:nvSpPr>
        <p:spPr>
          <a:xfrm>
            <a:off x="4892040" y="3840480"/>
            <a:ext cx="6675120" cy="621792"/>
          </a:xfrm>
          <a:prstGeom prst="rect">
            <a:avLst/>
          </a:prstGeom>
          <a:noFill/>
          <a:ln/>
        </p:spPr>
        <p:txBody>
          <a:bodyPr wrap="square" lIns="0" tIns="0" rIns="0" bIns="0" rtlCol="0" anchor="ctr"/>
          <a:lstStyle/>
          <a:p>
            <a:pPr marL="0" indent="0">
              <a:buNone/>
            </a:pPr>
            <a:r>
              <a:rPr lang="en-US" sz="1500" b="1" dirty="0">
                <a:solidFill>
                  <a:srgbClr val="C73A24"/>
                </a:solidFill>
                <a:latin typeface="Calibri" pitchFamily="34" charset="0"/>
                <a:ea typeface="Calibri" pitchFamily="34" charset="-122"/>
                <a:cs typeface="Calibri" pitchFamily="34" charset="-120"/>
              </a:rPr>
              <a:t>Use time words </a:t>
            </a:r>
            <a:r>
              <a:rPr lang="en-US" sz="1500" dirty="0">
                <a:solidFill>
                  <a:srgbClr val="20302A"/>
                </a:solidFill>
                <a:latin typeface="Calibri" pitchFamily="34" charset="0"/>
                <a:ea typeface="Calibri" pitchFamily="34" charset="-122"/>
                <a:cs typeface="Calibri" pitchFamily="34" charset="-120"/>
              </a:rPr>
              <a:t>to move the story on (see below).</a:t>
            </a:r>
            <a:endParaRPr lang="en-US" sz="1500" dirty="0"/>
          </a:p>
        </p:txBody>
      </p:sp>
      <p:sp>
        <p:nvSpPr>
          <p:cNvPr id="26" name="Shape 21"/>
          <p:cNvSpPr/>
          <p:nvPr/>
        </p:nvSpPr>
        <p:spPr>
          <a:xfrm>
            <a:off x="4206240" y="4572000"/>
            <a:ext cx="7452360" cy="621792"/>
          </a:xfrm>
          <a:prstGeom prst="roundRect">
            <a:avLst>
              <a:gd name="adj" fmla="val 20588"/>
            </a:avLst>
          </a:prstGeom>
          <a:solidFill>
            <a:srgbClr val="F6FAF7"/>
          </a:solidFill>
          <a:ln w="15875">
            <a:solidFill>
              <a:srgbClr val="DDE8DF"/>
            </a:solidFill>
            <a:prstDash val="solid"/>
          </a:ln>
        </p:spPr>
      </p:sp>
      <p:sp>
        <p:nvSpPr>
          <p:cNvPr id="27" name="Shape 22"/>
          <p:cNvSpPr/>
          <p:nvPr/>
        </p:nvSpPr>
        <p:spPr>
          <a:xfrm>
            <a:off x="4315968" y="4663440"/>
            <a:ext cx="438912" cy="438912"/>
          </a:xfrm>
          <a:prstGeom prst="ellipse">
            <a:avLst/>
          </a:prstGeom>
          <a:solidFill>
            <a:srgbClr val="FBB817"/>
          </a:solidFill>
          <a:ln/>
        </p:spPr>
      </p:sp>
      <p:sp>
        <p:nvSpPr>
          <p:cNvPr id="28" name="Text 23"/>
          <p:cNvSpPr txBox="1"/>
          <p:nvPr/>
        </p:nvSpPr>
        <p:spPr>
          <a:xfrm>
            <a:off x="4315968" y="4663440"/>
            <a:ext cx="438912" cy="438912"/>
          </a:xfrm>
          <a:prstGeom prst="rect">
            <a:avLst/>
          </a:prstGeom>
          <a:noFill/>
          <a:ln/>
        </p:spPr>
        <p:txBody>
          <a:bodyPr wrap="square" lIns="0" tIns="0" rIns="0" bIns="0" rtlCol="0" anchor="ctr"/>
          <a:lstStyle/>
          <a:p>
            <a:pPr marL="0" indent="0" algn="ctr">
              <a:buNone/>
            </a:pPr>
            <a:r>
              <a:rPr lang="en-US" sz="1248" b="1" dirty="0">
                <a:solidFill>
                  <a:srgbClr val="20302A"/>
                </a:solidFill>
                <a:latin typeface="Calibri" pitchFamily="34" charset="0"/>
                <a:ea typeface="Calibri" pitchFamily="34" charset="-122"/>
                <a:cs typeface="Calibri" pitchFamily="34" charset="-120"/>
              </a:rPr>
              <a:t>5</a:t>
            </a:r>
            <a:endParaRPr lang="en-US" sz="1248" dirty="0"/>
          </a:p>
        </p:txBody>
      </p:sp>
      <p:sp>
        <p:nvSpPr>
          <p:cNvPr id="29" name="Text 24"/>
          <p:cNvSpPr txBox="1"/>
          <p:nvPr/>
        </p:nvSpPr>
        <p:spPr>
          <a:xfrm>
            <a:off x="4892040" y="4572000"/>
            <a:ext cx="6675120" cy="621792"/>
          </a:xfrm>
          <a:prstGeom prst="rect">
            <a:avLst/>
          </a:prstGeom>
          <a:noFill/>
          <a:ln/>
        </p:spPr>
        <p:txBody>
          <a:bodyPr wrap="square" lIns="0" tIns="0" rIns="0" bIns="0" rtlCol="0" anchor="ctr"/>
          <a:lstStyle/>
          <a:p>
            <a:pPr marL="0" indent="0">
              <a:buNone/>
            </a:pPr>
            <a:r>
              <a:rPr lang="en-US" sz="1500" b="1" dirty="0">
                <a:solidFill>
                  <a:srgbClr val="8A6100"/>
                </a:solidFill>
                <a:latin typeface="Calibri" pitchFamily="34" charset="0"/>
                <a:ea typeface="Calibri" pitchFamily="34" charset="-122"/>
                <a:cs typeface="Calibri" pitchFamily="34" charset="-120"/>
              </a:rPr>
              <a:t>Write it </a:t>
            </a:r>
            <a:r>
              <a:rPr lang="en-US" sz="1500" dirty="0">
                <a:solidFill>
                  <a:srgbClr val="20302A"/>
                </a:solidFill>
                <a:latin typeface="Calibri" pitchFamily="34" charset="0"/>
                <a:ea typeface="Calibri" pitchFamily="34" charset="-122"/>
                <a:cs typeface="Calibri" pitchFamily="34" charset="-120"/>
              </a:rPr>
              <a:t>one picture at a time, saying each sentence first.</a:t>
            </a:r>
            <a:endParaRPr lang="en-US" sz="1500" dirty="0"/>
          </a:p>
        </p:txBody>
      </p:sp>
      <p:sp>
        <p:nvSpPr>
          <p:cNvPr id="30" name="Shape 25"/>
          <p:cNvSpPr/>
          <p:nvPr/>
        </p:nvSpPr>
        <p:spPr>
          <a:xfrm>
            <a:off x="4206240" y="5394960"/>
            <a:ext cx="7452360" cy="868680"/>
          </a:xfrm>
          <a:prstGeom prst="roundRect">
            <a:avLst>
              <a:gd name="adj" fmla="val 14737"/>
            </a:avLst>
          </a:prstGeom>
          <a:solidFill>
            <a:srgbClr val="FFF4D6"/>
          </a:solidFill>
          <a:ln/>
        </p:spPr>
      </p:sp>
      <p:sp>
        <p:nvSpPr>
          <p:cNvPr id="31" name="Text 26"/>
          <p:cNvSpPr txBox="1"/>
          <p:nvPr/>
        </p:nvSpPr>
        <p:spPr>
          <a:xfrm>
            <a:off x="4343400" y="5394960"/>
            <a:ext cx="1005840" cy="868680"/>
          </a:xfrm>
          <a:prstGeom prst="rect">
            <a:avLst/>
          </a:prstGeom>
          <a:noFill/>
          <a:ln/>
        </p:spPr>
        <p:txBody>
          <a:bodyPr wrap="square" lIns="0" tIns="0" rIns="0" bIns="0" rtlCol="0" anchor="ctr"/>
          <a:lstStyle/>
          <a:p>
            <a:pPr marL="0" indent="0">
              <a:buNone/>
            </a:pPr>
            <a:r>
              <a:rPr lang="en-US" sz="1500" b="1" dirty="0">
                <a:solidFill>
                  <a:srgbClr val="8A6100"/>
                </a:solidFill>
                <a:latin typeface="Calibri" pitchFamily="34" charset="0"/>
                <a:ea typeface="Calibri" pitchFamily="34" charset="-122"/>
                <a:cs typeface="Calibri" pitchFamily="34" charset="-120"/>
              </a:rPr>
              <a:t>Time words</a:t>
            </a:r>
            <a:endParaRPr lang="en-US" sz="1500" dirty="0"/>
          </a:p>
        </p:txBody>
      </p:sp>
      <p:sp>
        <p:nvSpPr>
          <p:cNvPr id="32" name="Shape 27"/>
          <p:cNvSpPr/>
          <p:nvPr/>
        </p:nvSpPr>
        <p:spPr>
          <a:xfrm>
            <a:off x="5349240" y="5637276"/>
            <a:ext cx="1629827" cy="384048"/>
          </a:xfrm>
          <a:prstGeom prst="roundRect">
            <a:avLst>
              <a:gd name="adj" fmla="val 50000"/>
            </a:avLst>
          </a:prstGeom>
          <a:solidFill>
            <a:srgbClr val="FFFFFF"/>
          </a:solidFill>
          <a:ln/>
        </p:spPr>
      </p:sp>
      <p:sp>
        <p:nvSpPr>
          <p:cNvPr id="33" name="Text 28"/>
          <p:cNvSpPr txBox="1"/>
          <p:nvPr/>
        </p:nvSpPr>
        <p:spPr>
          <a:xfrm>
            <a:off x="5349240" y="5637276"/>
            <a:ext cx="1629827"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Once upon a time</a:t>
            </a:r>
            <a:endParaRPr lang="en-US" sz="1200" dirty="0"/>
          </a:p>
        </p:txBody>
      </p:sp>
      <p:sp>
        <p:nvSpPr>
          <p:cNvPr id="34" name="Shape 29"/>
          <p:cNvSpPr/>
          <p:nvPr/>
        </p:nvSpPr>
        <p:spPr>
          <a:xfrm>
            <a:off x="7043075" y="5637276"/>
            <a:ext cx="760781" cy="384048"/>
          </a:xfrm>
          <a:prstGeom prst="roundRect">
            <a:avLst>
              <a:gd name="adj" fmla="val 50000"/>
            </a:avLst>
          </a:prstGeom>
          <a:solidFill>
            <a:srgbClr val="FFFFFF"/>
          </a:solidFill>
          <a:ln/>
        </p:spPr>
      </p:sp>
      <p:sp>
        <p:nvSpPr>
          <p:cNvPr id="35" name="Text 30"/>
          <p:cNvSpPr txBox="1"/>
          <p:nvPr/>
        </p:nvSpPr>
        <p:spPr>
          <a:xfrm>
            <a:off x="7043075" y="5637276"/>
            <a:ext cx="760781"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First</a:t>
            </a:r>
            <a:endParaRPr lang="en-US" sz="1200" dirty="0"/>
          </a:p>
        </p:txBody>
      </p:sp>
      <p:sp>
        <p:nvSpPr>
          <p:cNvPr id="36" name="Shape 31"/>
          <p:cNvSpPr/>
          <p:nvPr/>
        </p:nvSpPr>
        <p:spPr>
          <a:xfrm>
            <a:off x="7867863" y="5637276"/>
            <a:ext cx="681777" cy="384048"/>
          </a:xfrm>
          <a:prstGeom prst="roundRect">
            <a:avLst>
              <a:gd name="adj" fmla="val 50000"/>
            </a:avLst>
          </a:prstGeom>
          <a:solidFill>
            <a:srgbClr val="FFFFFF"/>
          </a:solidFill>
          <a:ln/>
        </p:spPr>
      </p:sp>
      <p:sp>
        <p:nvSpPr>
          <p:cNvPr id="37" name="Text 32"/>
          <p:cNvSpPr txBox="1"/>
          <p:nvPr/>
        </p:nvSpPr>
        <p:spPr>
          <a:xfrm>
            <a:off x="7867863" y="5637276"/>
            <a:ext cx="681777"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Next</a:t>
            </a:r>
            <a:endParaRPr lang="en-US" sz="1200" dirty="0"/>
          </a:p>
        </p:txBody>
      </p:sp>
      <p:sp>
        <p:nvSpPr>
          <p:cNvPr id="38" name="Shape 33"/>
          <p:cNvSpPr/>
          <p:nvPr/>
        </p:nvSpPr>
        <p:spPr>
          <a:xfrm>
            <a:off x="8613648" y="5637276"/>
            <a:ext cx="681777" cy="384048"/>
          </a:xfrm>
          <a:prstGeom prst="roundRect">
            <a:avLst>
              <a:gd name="adj" fmla="val 50000"/>
            </a:avLst>
          </a:prstGeom>
          <a:solidFill>
            <a:srgbClr val="FFFFFF"/>
          </a:solidFill>
          <a:ln/>
        </p:spPr>
      </p:sp>
      <p:sp>
        <p:nvSpPr>
          <p:cNvPr id="39" name="Text 34"/>
          <p:cNvSpPr txBox="1"/>
          <p:nvPr/>
        </p:nvSpPr>
        <p:spPr>
          <a:xfrm>
            <a:off x="8613648" y="5637276"/>
            <a:ext cx="681777"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Then</a:t>
            </a:r>
            <a:endParaRPr lang="en-US" sz="1200" dirty="0"/>
          </a:p>
        </p:txBody>
      </p:sp>
      <p:sp>
        <p:nvSpPr>
          <p:cNvPr id="40" name="Shape 35"/>
          <p:cNvSpPr/>
          <p:nvPr/>
        </p:nvSpPr>
        <p:spPr>
          <a:xfrm>
            <a:off x="9359433" y="5637276"/>
            <a:ext cx="1155802" cy="384048"/>
          </a:xfrm>
          <a:prstGeom prst="roundRect">
            <a:avLst>
              <a:gd name="adj" fmla="val 50000"/>
            </a:avLst>
          </a:prstGeom>
          <a:solidFill>
            <a:srgbClr val="FFFFFF"/>
          </a:solidFill>
          <a:ln/>
        </p:spPr>
      </p:sp>
      <p:sp>
        <p:nvSpPr>
          <p:cNvPr id="41" name="Text 36"/>
          <p:cNvSpPr txBox="1"/>
          <p:nvPr/>
        </p:nvSpPr>
        <p:spPr>
          <a:xfrm>
            <a:off x="9359433" y="5637276"/>
            <a:ext cx="1155802"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After that</a:t>
            </a:r>
            <a:endParaRPr lang="en-US" sz="1200" dirty="0"/>
          </a:p>
        </p:txBody>
      </p:sp>
      <p:sp>
        <p:nvSpPr>
          <p:cNvPr id="42" name="Shape 37"/>
          <p:cNvSpPr/>
          <p:nvPr/>
        </p:nvSpPr>
        <p:spPr>
          <a:xfrm>
            <a:off x="10579242" y="5637276"/>
            <a:ext cx="918789" cy="384048"/>
          </a:xfrm>
          <a:prstGeom prst="roundRect">
            <a:avLst>
              <a:gd name="adj" fmla="val 50000"/>
            </a:avLst>
          </a:prstGeom>
          <a:solidFill>
            <a:srgbClr val="FFFFFF"/>
          </a:solidFill>
          <a:ln/>
        </p:spPr>
      </p:sp>
      <p:sp>
        <p:nvSpPr>
          <p:cNvPr id="43" name="Text 38"/>
          <p:cNvSpPr txBox="1"/>
          <p:nvPr/>
        </p:nvSpPr>
        <p:spPr>
          <a:xfrm>
            <a:off x="10579242" y="5637276"/>
            <a:ext cx="918789" cy="384048"/>
          </a:xfrm>
          <a:prstGeom prst="rect">
            <a:avLst/>
          </a:prstGeom>
          <a:noFill/>
          <a:ln/>
        </p:spPr>
        <p:txBody>
          <a:bodyPr wrap="square" lIns="0" tIns="0" rIns="0" bIns="0" rtlCol="0" anchor="ctr"/>
          <a:lstStyle/>
          <a:p>
            <a:pPr marL="0" indent="0" algn="ctr">
              <a:buNone/>
            </a:pPr>
            <a:r>
              <a:rPr lang="en-US" sz="1200" b="1" dirty="0">
                <a:solidFill>
                  <a:srgbClr val="8A6100"/>
                </a:solidFill>
                <a:latin typeface="Calibri" pitchFamily="34" charset="0"/>
                <a:ea typeface="Calibri" pitchFamily="34" charset="-122"/>
                <a:cs typeface="Calibri" pitchFamily="34" charset="-120"/>
              </a:rPr>
              <a:t>Finally</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F6B54"/>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Change one thing</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Once your child knows a story well, change a character or the ending to make it their own.</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9052560" y="475488"/>
            <a:ext cx="2011680" cy="548640"/>
          </a:xfrm>
          <a:prstGeom prst="roundRect">
            <a:avLst>
              <a:gd name="adj" fmla="val 50000"/>
            </a:avLst>
          </a:prstGeom>
          <a:solidFill>
            <a:srgbClr val="FF6B54"/>
          </a:solidFill>
          <a:ln/>
          <a:effectLst>
            <a:outerShdw blurRad="101600" dist="38100" dir="5400000" algn="bl" rotWithShape="0">
              <a:srgbClr val="8FA293">
                <a:alpha val="35000"/>
              </a:srgbClr>
            </a:outerShdw>
          </a:effectLst>
        </p:spPr>
      </p:sp>
      <p:sp>
        <p:nvSpPr>
          <p:cNvPr id="10" name="Text 6"/>
          <p:cNvSpPr txBox="1"/>
          <p:nvPr/>
        </p:nvSpPr>
        <p:spPr>
          <a:xfrm>
            <a:off x="9052560" y="475488"/>
            <a:ext cx="2011680" cy="548640"/>
          </a:xfrm>
          <a:prstGeom prst="rect">
            <a:avLst/>
          </a:prstGeom>
          <a:noFill/>
          <a:ln/>
        </p:spPr>
        <p:txBody>
          <a:bodyPr wrap="square" lIns="0" tIns="0" rIns="0" bIns="0" rtlCol="0" anchor="ctr"/>
          <a:lstStyle/>
          <a:p>
            <a:pPr marL="0" indent="0" algn="ctr">
              <a:buNone/>
            </a:pPr>
            <a:r>
              <a:rPr lang="en-US" sz="1600" b="1" kern="0" spc="200" dirty="0">
                <a:solidFill>
                  <a:srgbClr val="FFFFFF"/>
                </a:solidFill>
                <a:latin typeface="Calibri" pitchFamily="34" charset="0"/>
                <a:ea typeface="Calibri" pitchFamily="34" charset="-122"/>
                <a:cs typeface="Calibri" pitchFamily="34" charset="-120"/>
              </a:rPr>
              <a:t>ACTIVITY</a:t>
            </a:r>
            <a:endParaRPr lang="en-US" sz="1600" dirty="0"/>
          </a:p>
        </p:txBody>
      </p:sp>
      <p:sp>
        <p:nvSpPr>
          <p:cNvPr id="11" name="Shape 7"/>
          <p:cNvSpPr/>
          <p:nvPr/>
        </p:nvSpPr>
        <p:spPr>
          <a:xfrm>
            <a:off x="548640" y="1645920"/>
            <a:ext cx="7635240" cy="1051560"/>
          </a:xfrm>
          <a:prstGeom prst="roundRect">
            <a:avLst>
              <a:gd name="adj" fmla="val 12174"/>
            </a:avLst>
          </a:prstGeom>
          <a:solidFill>
            <a:srgbClr val="FFF4D6"/>
          </a:solidFill>
          <a:ln/>
        </p:spPr>
      </p:sp>
      <p:pic>
        <p:nvPicPr>
          <p:cNvPr id="12" name="Image 2" descr="The Little Red Hen book cover"/>
          <p:cNvPicPr>
            <a:picLocks noChangeAspect="1"/>
          </p:cNvPicPr>
          <p:nvPr/>
        </p:nvPicPr>
        <p:blipFill>
          <a:blip r:embed="rId5"/>
          <a:stretch>
            <a:fillRect/>
          </a:stretch>
        </p:blipFill>
        <p:spPr>
          <a:xfrm>
            <a:off x="685800" y="1737360"/>
            <a:ext cx="868680" cy="868680"/>
          </a:xfrm>
          <a:prstGeom prst="rect">
            <a:avLst/>
          </a:prstGeom>
        </p:spPr>
      </p:pic>
      <p:sp>
        <p:nvSpPr>
          <p:cNvPr id="13" name="Text 8"/>
          <p:cNvSpPr txBox="1"/>
          <p:nvPr/>
        </p:nvSpPr>
        <p:spPr>
          <a:xfrm>
            <a:off x="1737360" y="1645920"/>
            <a:ext cx="6309360" cy="1051560"/>
          </a:xfrm>
          <a:prstGeom prst="rect">
            <a:avLst/>
          </a:prstGeom>
          <a:noFill/>
          <a:ln/>
        </p:spPr>
        <p:txBody>
          <a:bodyPr wrap="square" lIns="0" tIns="0" rIns="0" bIns="0" rtlCol="0" anchor="ctr"/>
          <a:lstStyle/>
          <a:p>
            <a:pPr marL="0" indent="0">
              <a:buNone/>
            </a:pPr>
            <a:r>
              <a:rPr lang="en-US" sz="1500" b="1" dirty="0">
                <a:solidFill>
                  <a:srgbClr val="8A6100"/>
                </a:solidFill>
                <a:latin typeface="Calibri" pitchFamily="34" charset="0"/>
                <a:ea typeface="Calibri" pitchFamily="34" charset="-122"/>
                <a:cs typeface="Calibri" pitchFamily="34" charset="-120"/>
              </a:rPr>
              <a:t>The story so far</a:t>
            </a:r>
            <a:endParaRPr lang="en-US" sz="1500" dirty="0"/>
          </a:p>
          <a:p>
            <a:pPr marL="0" indent="0">
              <a:buNone/>
            </a:pPr>
            <a:r>
              <a:rPr lang="en-US" sz="1500" dirty="0">
                <a:solidFill>
                  <a:srgbClr val="20302A"/>
                </a:solidFill>
                <a:latin typeface="Calibri" pitchFamily="34" charset="0"/>
                <a:ea typeface="Calibri" pitchFamily="34" charset="-122"/>
                <a:cs typeface="Calibri" pitchFamily="34" charset="-120"/>
              </a:rPr>
              <a:t>The little red hen asks the other animals to help her make bread. They all say "Not I!", so she does it all herself.</a:t>
            </a:r>
            <a:endParaRPr lang="en-US" sz="1500" dirty="0"/>
          </a:p>
        </p:txBody>
      </p:sp>
      <p:sp>
        <p:nvSpPr>
          <p:cNvPr id="14" name="Shape 9"/>
          <p:cNvSpPr/>
          <p:nvPr/>
        </p:nvSpPr>
        <p:spPr>
          <a:xfrm>
            <a:off x="548640" y="2880360"/>
            <a:ext cx="7635240" cy="1261872"/>
          </a:xfrm>
          <a:prstGeom prst="roundRect">
            <a:avLst>
              <a:gd name="adj" fmla="val 1014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5" name="Shape 10"/>
          <p:cNvSpPr/>
          <p:nvPr/>
        </p:nvSpPr>
        <p:spPr>
          <a:xfrm>
            <a:off x="731520" y="3172968"/>
            <a:ext cx="658368" cy="658368"/>
          </a:xfrm>
          <a:prstGeom prst="ellipse">
            <a:avLst/>
          </a:prstGeom>
          <a:solidFill>
            <a:srgbClr val="2AA8E0"/>
          </a:solidFill>
          <a:ln/>
        </p:spPr>
      </p:sp>
      <p:pic>
        <p:nvPicPr>
          <p:cNvPr id="16" name="Image 3" descr="preencoded.png"/>
          <p:cNvPicPr>
            <a:picLocks noChangeAspect="1"/>
          </p:cNvPicPr>
          <p:nvPr/>
        </p:nvPicPr>
        <p:blipFill>
          <a:blip r:embed="rId6"/>
          <a:stretch>
            <a:fillRect/>
          </a:stretch>
        </p:blipFill>
        <p:spPr>
          <a:xfrm>
            <a:off x="902696" y="3344144"/>
            <a:ext cx="316017" cy="316017"/>
          </a:xfrm>
          <a:prstGeom prst="rect">
            <a:avLst/>
          </a:prstGeom>
        </p:spPr>
      </p:pic>
      <p:sp>
        <p:nvSpPr>
          <p:cNvPr id="17" name="Text 11"/>
          <p:cNvSpPr txBox="1"/>
          <p:nvPr/>
        </p:nvSpPr>
        <p:spPr>
          <a:xfrm>
            <a:off x="1600200" y="2880360"/>
            <a:ext cx="5212080" cy="1261872"/>
          </a:xfrm>
          <a:prstGeom prst="rect">
            <a:avLst/>
          </a:prstGeom>
          <a:noFill/>
          <a:ln/>
        </p:spPr>
        <p:txBody>
          <a:bodyPr wrap="square" lIns="0" tIns="0" rIns="0" bIns="0" rtlCol="0" anchor="ctr"/>
          <a:lstStyle/>
          <a:p>
            <a:pPr marL="0" indent="0">
              <a:buNone/>
            </a:pPr>
            <a:r>
              <a:rPr lang="en-US" sz="1800" b="1" dirty="0">
                <a:solidFill>
                  <a:srgbClr val="176E99"/>
                </a:solidFill>
                <a:latin typeface="Calibri" pitchFamily="34" charset="0"/>
                <a:ea typeface="Calibri" pitchFamily="34" charset="-122"/>
                <a:cs typeface="Calibri" pitchFamily="34" charset="-120"/>
              </a:rPr>
              <a:t>Change a character</a:t>
            </a:r>
            <a:endParaRPr lang="en-US" sz="1800" dirty="0"/>
          </a:p>
          <a:p>
            <a:pPr marL="0" indent="0">
              <a:buNone/>
            </a:pPr>
            <a:r>
              <a:rPr lang="en-US" sz="1500" dirty="0">
                <a:solidFill>
                  <a:srgbClr val="20302A"/>
                </a:solidFill>
                <a:latin typeface="Calibri" pitchFamily="34" charset="0"/>
                <a:ea typeface="Calibri" pitchFamily="34" charset="-122"/>
                <a:cs typeface="Calibri" pitchFamily="34" charset="-120"/>
              </a:rPr>
              <a:t>Who else could the hen ask? A sleepy cat? A grumpy goat?</a:t>
            </a:r>
            <a:endParaRPr lang="en-US" sz="1800" dirty="0"/>
          </a:p>
          <a:p>
            <a:pPr marL="0" indent="0">
              <a:buNone/>
            </a:pPr>
            <a:r>
              <a:rPr lang="en-US" sz="1400" i="1" dirty="0">
                <a:solidFill>
                  <a:srgbClr val="4F5E54"/>
                </a:solidFill>
                <a:latin typeface="Calibri" pitchFamily="34" charset="0"/>
                <a:ea typeface="Calibri" pitchFamily="34" charset="-122"/>
                <a:cs typeface="Calibri" pitchFamily="34" charset="-120"/>
              </a:rPr>
              <a:t>What would they say? How would they say it?</a:t>
            </a:r>
            <a:endParaRPr lang="en-US" sz="1800" dirty="0"/>
          </a:p>
        </p:txBody>
      </p:sp>
      <p:sp>
        <p:nvSpPr>
          <p:cNvPr id="18" name="Shape 12"/>
          <p:cNvSpPr/>
          <p:nvPr/>
        </p:nvSpPr>
        <p:spPr>
          <a:xfrm>
            <a:off x="6949440" y="3154680"/>
            <a:ext cx="1051560" cy="713232"/>
          </a:xfrm>
          <a:prstGeom prst="roundRect">
            <a:avLst>
              <a:gd name="adj" fmla="val 15385"/>
            </a:avLst>
          </a:prstGeom>
          <a:solidFill>
            <a:srgbClr val="E4F4FB"/>
          </a:solidFill>
          <a:ln w="15875">
            <a:solidFill>
              <a:srgbClr val="2AA8E0"/>
            </a:solidFill>
            <a:prstDash val="dash"/>
          </a:ln>
        </p:spPr>
      </p:sp>
      <p:sp>
        <p:nvSpPr>
          <p:cNvPr id="19" name="Text 13"/>
          <p:cNvSpPr txBox="1"/>
          <p:nvPr/>
        </p:nvSpPr>
        <p:spPr>
          <a:xfrm>
            <a:off x="6949440" y="3154680"/>
            <a:ext cx="1051560" cy="713232"/>
          </a:xfrm>
          <a:prstGeom prst="rect">
            <a:avLst/>
          </a:prstGeom>
          <a:noFill/>
          <a:ln/>
        </p:spPr>
        <p:txBody>
          <a:bodyPr wrap="square" lIns="0" tIns="0" rIns="0" bIns="0" rtlCol="0" anchor="ctr"/>
          <a:lstStyle/>
          <a:p>
            <a:pPr marL="0" indent="0" algn="ctr">
              <a:buNone/>
            </a:pPr>
            <a:r>
              <a:rPr lang="en-US" sz="2800" b="1" dirty="0">
                <a:solidFill>
                  <a:srgbClr val="176E99"/>
                </a:solidFill>
                <a:latin typeface="Calibri" pitchFamily="34" charset="0"/>
                <a:ea typeface="Calibri" pitchFamily="34" charset="-122"/>
                <a:cs typeface="Calibri" pitchFamily="34" charset="-120"/>
              </a:rPr>
              <a:t>?</a:t>
            </a:r>
            <a:endParaRPr lang="en-US" sz="2800" dirty="0"/>
          </a:p>
        </p:txBody>
      </p:sp>
      <p:sp>
        <p:nvSpPr>
          <p:cNvPr id="20" name="Shape 14"/>
          <p:cNvSpPr/>
          <p:nvPr/>
        </p:nvSpPr>
        <p:spPr>
          <a:xfrm>
            <a:off x="548640" y="4297680"/>
            <a:ext cx="7635240" cy="1261872"/>
          </a:xfrm>
          <a:prstGeom prst="roundRect">
            <a:avLst>
              <a:gd name="adj" fmla="val 10145"/>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1" name="Shape 15"/>
          <p:cNvSpPr/>
          <p:nvPr/>
        </p:nvSpPr>
        <p:spPr>
          <a:xfrm>
            <a:off x="731520" y="4590288"/>
            <a:ext cx="658368" cy="658368"/>
          </a:xfrm>
          <a:prstGeom prst="ellipse">
            <a:avLst/>
          </a:prstGeom>
          <a:solidFill>
            <a:srgbClr val="8E4DA8"/>
          </a:solidFill>
          <a:ln/>
        </p:spPr>
      </p:sp>
      <p:pic>
        <p:nvPicPr>
          <p:cNvPr id="22" name="Image 4" descr="preencoded.png"/>
          <p:cNvPicPr>
            <a:picLocks noChangeAspect="1"/>
          </p:cNvPicPr>
          <p:nvPr/>
        </p:nvPicPr>
        <p:blipFill>
          <a:blip r:embed="rId7"/>
          <a:stretch>
            <a:fillRect/>
          </a:stretch>
        </p:blipFill>
        <p:spPr>
          <a:xfrm>
            <a:off x="902696" y="4761464"/>
            <a:ext cx="316017" cy="316017"/>
          </a:xfrm>
          <a:prstGeom prst="rect">
            <a:avLst/>
          </a:prstGeom>
        </p:spPr>
      </p:pic>
      <p:sp>
        <p:nvSpPr>
          <p:cNvPr id="23" name="Text 16"/>
          <p:cNvSpPr txBox="1"/>
          <p:nvPr/>
        </p:nvSpPr>
        <p:spPr>
          <a:xfrm>
            <a:off x="1600200" y="4297680"/>
            <a:ext cx="5212080" cy="1261872"/>
          </a:xfrm>
          <a:prstGeom prst="rect">
            <a:avLst/>
          </a:prstGeom>
          <a:noFill/>
          <a:ln/>
        </p:spPr>
        <p:txBody>
          <a:bodyPr wrap="square" lIns="0" tIns="0" rIns="0" bIns="0" rtlCol="0" anchor="ctr"/>
          <a:lstStyle/>
          <a:p>
            <a:pPr marL="0" indent="0">
              <a:buNone/>
            </a:pPr>
            <a:r>
              <a:rPr lang="en-US" sz="1800" b="1" dirty="0">
                <a:solidFill>
                  <a:srgbClr val="743A8C"/>
                </a:solidFill>
                <a:latin typeface="Calibri" pitchFamily="34" charset="0"/>
                <a:ea typeface="Calibri" pitchFamily="34" charset="-122"/>
                <a:cs typeface="Calibri" pitchFamily="34" charset="-120"/>
              </a:rPr>
              <a:t>Change the ending</a:t>
            </a:r>
            <a:endParaRPr lang="en-US" sz="1800" dirty="0"/>
          </a:p>
          <a:p>
            <a:pPr marL="0" indent="0">
              <a:buNone/>
            </a:pPr>
            <a:r>
              <a:rPr lang="en-US" sz="1500" dirty="0">
                <a:solidFill>
                  <a:srgbClr val="20302A"/>
                </a:solidFill>
                <a:latin typeface="Calibri" pitchFamily="34" charset="0"/>
                <a:ea typeface="Calibri" pitchFamily="34" charset="-122"/>
                <a:cs typeface="Calibri" pitchFamily="34" charset="-120"/>
              </a:rPr>
              <a:t>What if the animals helped after all?</a:t>
            </a:r>
            <a:endParaRPr lang="en-US" sz="1800" dirty="0"/>
          </a:p>
          <a:p>
            <a:pPr marL="0" indent="0">
              <a:buNone/>
            </a:pPr>
            <a:r>
              <a:rPr lang="en-US" sz="1400" i="1" dirty="0">
                <a:solidFill>
                  <a:srgbClr val="4F5E54"/>
                </a:solidFill>
                <a:latin typeface="Calibri" pitchFamily="34" charset="0"/>
                <a:ea typeface="Calibri" pitchFamily="34" charset="-122"/>
                <a:cs typeface="Calibri" pitchFamily="34" charset="-120"/>
              </a:rPr>
              <a:t>What if the hen shared the bread? What would happen next?</a:t>
            </a:r>
            <a:endParaRPr lang="en-US" sz="1800" dirty="0"/>
          </a:p>
        </p:txBody>
      </p:sp>
      <p:sp>
        <p:nvSpPr>
          <p:cNvPr id="24" name="Shape 17"/>
          <p:cNvSpPr/>
          <p:nvPr/>
        </p:nvSpPr>
        <p:spPr>
          <a:xfrm>
            <a:off x="6949440" y="4572000"/>
            <a:ext cx="1051560" cy="713232"/>
          </a:xfrm>
          <a:prstGeom prst="roundRect">
            <a:avLst>
              <a:gd name="adj" fmla="val 15385"/>
            </a:avLst>
          </a:prstGeom>
          <a:solidFill>
            <a:srgbClr val="F3EAF7"/>
          </a:solidFill>
          <a:ln w="15875">
            <a:solidFill>
              <a:srgbClr val="8E4DA8"/>
            </a:solidFill>
            <a:prstDash val="dash"/>
          </a:ln>
        </p:spPr>
      </p:sp>
      <p:sp>
        <p:nvSpPr>
          <p:cNvPr id="25" name="Text 18"/>
          <p:cNvSpPr txBox="1"/>
          <p:nvPr/>
        </p:nvSpPr>
        <p:spPr>
          <a:xfrm>
            <a:off x="6949440" y="4572000"/>
            <a:ext cx="1051560" cy="713232"/>
          </a:xfrm>
          <a:prstGeom prst="rect">
            <a:avLst/>
          </a:prstGeom>
          <a:noFill/>
          <a:ln/>
        </p:spPr>
        <p:txBody>
          <a:bodyPr wrap="square" lIns="0" tIns="0" rIns="0" bIns="0" rtlCol="0" anchor="ctr"/>
          <a:lstStyle/>
          <a:p>
            <a:pPr marL="0" indent="0" algn="ctr">
              <a:buNone/>
            </a:pPr>
            <a:r>
              <a:rPr lang="en-US" sz="2800" b="1" dirty="0">
                <a:solidFill>
                  <a:srgbClr val="743A8C"/>
                </a:solidFill>
                <a:latin typeface="Calibri" pitchFamily="34" charset="0"/>
                <a:ea typeface="Calibri" pitchFamily="34" charset="-122"/>
                <a:cs typeface="Calibri" pitchFamily="34" charset="-120"/>
              </a:rPr>
              <a:t>?</a:t>
            </a:r>
            <a:endParaRPr lang="en-US" sz="2800" dirty="0"/>
          </a:p>
        </p:txBody>
      </p:sp>
      <p:sp>
        <p:nvSpPr>
          <p:cNvPr id="26" name="Shape 19"/>
          <p:cNvSpPr/>
          <p:nvPr/>
        </p:nvSpPr>
        <p:spPr>
          <a:xfrm>
            <a:off x="8522208" y="1618488"/>
            <a:ext cx="3163824" cy="4396897"/>
          </a:xfrm>
          <a:prstGeom prst="roundRect">
            <a:avLst>
              <a:gd name="adj" fmla="val 4046"/>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27" name="Image 5" descr="A Year 1 child’s new ending for The Little Red Hen"/>
          <p:cNvPicPr>
            <a:picLocks noChangeAspect="1"/>
          </p:cNvPicPr>
          <p:nvPr/>
        </p:nvPicPr>
        <p:blipFill>
          <a:blip r:embed="rId8"/>
          <a:stretch>
            <a:fillRect/>
          </a:stretch>
        </p:blipFill>
        <p:spPr>
          <a:xfrm>
            <a:off x="8595360" y="1691640"/>
            <a:ext cx="3017520" cy="4250593"/>
          </a:xfrm>
          <a:prstGeom prst="rect">
            <a:avLst/>
          </a:prstGeom>
        </p:spPr>
      </p:pic>
      <p:sp>
        <p:nvSpPr>
          <p:cNvPr id="28" name="Text 20"/>
          <p:cNvSpPr txBox="1"/>
          <p:nvPr/>
        </p:nvSpPr>
        <p:spPr>
          <a:xfrm>
            <a:off x="548640" y="5806440"/>
            <a:ext cx="7680960" cy="457200"/>
          </a:xfrm>
          <a:prstGeom prst="rect">
            <a:avLst/>
          </a:prstGeom>
          <a:noFill/>
          <a:ln/>
        </p:spPr>
        <p:txBody>
          <a:bodyPr wrap="square" lIns="0" tIns="0" rIns="0" bIns="0" rtlCol="0" anchor="ctr"/>
          <a:lstStyle/>
          <a:p>
            <a:pPr marL="0" indent="0">
              <a:buNone/>
            </a:pPr>
            <a:r>
              <a:rPr lang="en-US" sz="1500" b="1" dirty="0">
                <a:solidFill>
                  <a:srgbClr val="C73A24"/>
                </a:solidFill>
                <a:latin typeface="Calibri" pitchFamily="34" charset="0"/>
                <a:ea typeface="Calibri" pitchFamily="34" charset="-122"/>
                <a:cs typeface="Calibri" pitchFamily="34" charset="-120"/>
              </a:rPr>
              <a:t>A Year 1 child’s new version: </a:t>
            </a:r>
            <a:r>
              <a:rPr lang="en-US" sz="1500" i="1" dirty="0">
                <a:solidFill>
                  <a:srgbClr val="20302A"/>
                </a:solidFill>
                <a:latin typeface="Calibri" pitchFamily="34" charset="0"/>
                <a:ea typeface="Calibri" pitchFamily="34" charset="-122"/>
                <a:cs typeface="Calibri" pitchFamily="34" charset="-120"/>
              </a:rPr>
              <a:t>"Not I," snorted lazy plump pig.</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AA8E0"/>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Games for describing words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In Year 1, children start to use describing words (adjectives). These games build them.</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9052560" y="475488"/>
            <a:ext cx="2011680" cy="548640"/>
          </a:xfrm>
          <a:prstGeom prst="roundRect">
            <a:avLst>
              <a:gd name="adj" fmla="val 50000"/>
            </a:avLst>
          </a:prstGeom>
          <a:solidFill>
            <a:srgbClr val="FF6B54"/>
          </a:solidFill>
          <a:ln/>
          <a:effectLst>
            <a:outerShdw blurRad="101600" dist="38100" dir="5400000" algn="bl" rotWithShape="0">
              <a:srgbClr val="8FA293">
                <a:alpha val="35000"/>
              </a:srgbClr>
            </a:outerShdw>
          </a:effectLst>
        </p:spPr>
      </p:sp>
      <p:sp>
        <p:nvSpPr>
          <p:cNvPr id="9" name="Text 5"/>
          <p:cNvSpPr txBox="1"/>
          <p:nvPr/>
        </p:nvSpPr>
        <p:spPr>
          <a:xfrm>
            <a:off x="9052560" y="475488"/>
            <a:ext cx="2011680" cy="548640"/>
          </a:xfrm>
          <a:prstGeom prst="rect">
            <a:avLst/>
          </a:prstGeom>
          <a:noFill/>
          <a:ln/>
        </p:spPr>
        <p:txBody>
          <a:bodyPr wrap="square" lIns="0" tIns="0" rIns="0" bIns="0" rtlCol="0" anchor="ctr"/>
          <a:lstStyle/>
          <a:p>
            <a:pPr marL="0" indent="0" algn="ctr">
              <a:buNone/>
            </a:pPr>
            <a:r>
              <a:rPr lang="en-US" sz="1600" b="1" kern="0" spc="200" dirty="0">
                <a:solidFill>
                  <a:srgbClr val="FFFFFF"/>
                </a:solidFill>
                <a:latin typeface="Calibri" pitchFamily="34" charset="0"/>
                <a:ea typeface="Calibri" pitchFamily="34" charset="-122"/>
                <a:cs typeface="Calibri" pitchFamily="34" charset="-120"/>
              </a:rPr>
              <a:t>ACTIVITY</a:t>
            </a:r>
            <a:endParaRPr lang="en-US" sz="1600" dirty="0"/>
          </a:p>
        </p:txBody>
      </p:sp>
      <p:sp>
        <p:nvSpPr>
          <p:cNvPr id="10" name="Shape 6"/>
          <p:cNvSpPr/>
          <p:nvPr/>
        </p:nvSpPr>
        <p:spPr>
          <a:xfrm>
            <a:off x="472288" y="1645920"/>
            <a:ext cx="3566160" cy="2697480"/>
          </a:xfrm>
          <a:prstGeom prst="roundRect">
            <a:avLst>
              <a:gd name="adj" fmla="val 4746"/>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1" name="Shape 7"/>
          <p:cNvSpPr/>
          <p:nvPr/>
        </p:nvSpPr>
        <p:spPr>
          <a:xfrm>
            <a:off x="700888" y="1874520"/>
            <a:ext cx="685800" cy="685800"/>
          </a:xfrm>
          <a:prstGeom prst="ellipse">
            <a:avLst/>
          </a:prstGeom>
          <a:solidFill>
            <a:srgbClr val="FF6B54"/>
          </a:solidFill>
          <a:ln/>
        </p:spPr>
      </p:sp>
      <p:pic>
        <p:nvPicPr>
          <p:cNvPr id="12" name="Image 2" descr="preencoded.png"/>
          <p:cNvPicPr>
            <a:picLocks noChangeAspect="1"/>
          </p:cNvPicPr>
          <p:nvPr/>
        </p:nvPicPr>
        <p:blipFill>
          <a:blip r:embed="rId3"/>
          <a:stretch>
            <a:fillRect/>
          </a:stretch>
        </p:blipFill>
        <p:spPr>
          <a:xfrm>
            <a:off x="879196" y="2052828"/>
            <a:ext cx="329184" cy="329184"/>
          </a:xfrm>
          <a:prstGeom prst="rect">
            <a:avLst/>
          </a:prstGeom>
        </p:spPr>
      </p:pic>
      <p:sp>
        <p:nvSpPr>
          <p:cNvPr id="13" name="Text 8"/>
          <p:cNvSpPr txBox="1"/>
          <p:nvPr/>
        </p:nvSpPr>
        <p:spPr>
          <a:xfrm>
            <a:off x="1523848" y="1874520"/>
            <a:ext cx="2377440" cy="685800"/>
          </a:xfrm>
          <a:prstGeom prst="rect">
            <a:avLst/>
          </a:prstGeom>
          <a:noFill/>
          <a:ln/>
        </p:spPr>
        <p:txBody>
          <a:bodyPr wrap="square" lIns="0" tIns="0" rIns="0" bIns="0" rtlCol="0" anchor="ctr"/>
          <a:lstStyle/>
          <a:p>
            <a:pPr marL="0" indent="0">
              <a:buNone/>
            </a:pPr>
            <a:r>
              <a:rPr lang="en-US" sz="2000" b="1" dirty="0">
                <a:solidFill>
                  <a:srgbClr val="C73A24"/>
                </a:solidFill>
                <a:latin typeface="Calibri" pitchFamily="34" charset="0"/>
                <a:ea typeface="Calibri" pitchFamily="34" charset="-122"/>
                <a:cs typeface="Calibri" pitchFamily="34" charset="-120"/>
              </a:rPr>
              <a:t>Feely bag</a:t>
            </a:r>
            <a:endParaRPr lang="en-US" sz="2000" dirty="0"/>
          </a:p>
        </p:txBody>
      </p:sp>
      <p:sp>
        <p:nvSpPr>
          <p:cNvPr id="14" name="Text 9"/>
          <p:cNvSpPr txBox="1"/>
          <p:nvPr/>
        </p:nvSpPr>
        <p:spPr>
          <a:xfrm>
            <a:off x="700888" y="2651760"/>
            <a:ext cx="3108960" cy="86868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Hide an object in a bag. Your child feels it without looking and describes it.</a:t>
            </a:r>
            <a:endParaRPr lang="en-US" sz="1500" dirty="0"/>
          </a:p>
        </p:txBody>
      </p:sp>
      <p:sp>
        <p:nvSpPr>
          <p:cNvPr id="15" name="Shape 10"/>
          <p:cNvSpPr/>
          <p:nvPr/>
        </p:nvSpPr>
        <p:spPr>
          <a:xfrm>
            <a:off x="655168" y="3566160"/>
            <a:ext cx="3200400" cy="594360"/>
          </a:xfrm>
          <a:prstGeom prst="roundRect">
            <a:avLst>
              <a:gd name="adj" fmla="val 18462"/>
            </a:avLst>
          </a:prstGeom>
          <a:solidFill>
            <a:srgbClr val="FFE9E5"/>
          </a:solidFill>
          <a:ln/>
        </p:spPr>
      </p:sp>
      <p:sp>
        <p:nvSpPr>
          <p:cNvPr id="16" name="Text 11"/>
          <p:cNvSpPr txBox="1"/>
          <p:nvPr/>
        </p:nvSpPr>
        <p:spPr>
          <a:xfrm>
            <a:off x="746608" y="3566160"/>
            <a:ext cx="3017520" cy="594360"/>
          </a:xfrm>
          <a:prstGeom prst="rect">
            <a:avLst/>
          </a:prstGeom>
          <a:noFill/>
          <a:ln/>
        </p:spPr>
        <p:txBody>
          <a:bodyPr wrap="square" lIns="0" tIns="0" rIns="0" bIns="0" rtlCol="0" anchor="ctr"/>
          <a:lstStyle/>
          <a:p>
            <a:pPr marL="0" indent="0">
              <a:buNone/>
            </a:pPr>
            <a:r>
              <a:rPr lang="en-US" sz="1500" i="1" dirty="0">
                <a:solidFill>
                  <a:srgbClr val="20302A"/>
                </a:solidFill>
                <a:latin typeface="Calibri" pitchFamily="34" charset="0"/>
                <a:ea typeface="Calibri" pitchFamily="34" charset="-122"/>
                <a:cs typeface="Calibri" pitchFamily="34" charset="-120"/>
              </a:rPr>
              <a:t>"It is soft and squishy."</a:t>
            </a:r>
            <a:endParaRPr lang="en-US" sz="1500" dirty="0"/>
          </a:p>
        </p:txBody>
      </p:sp>
      <p:sp>
        <p:nvSpPr>
          <p:cNvPr id="17" name="Shape 12"/>
          <p:cNvSpPr/>
          <p:nvPr/>
        </p:nvSpPr>
        <p:spPr>
          <a:xfrm>
            <a:off x="4312768" y="1645920"/>
            <a:ext cx="3566160" cy="2697480"/>
          </a:xfrm>
          <a:prstGeom prst="roundRect">
            <a:avLst>
              <a:gd name="adj" fmla="val 4746"/>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8" name="Shape 13"/>
          <p:cNvSpPr/>
          <p:nvPr/>
        </p:nvSpPr>
        <p:spPr>
          <a:xfrm>
            <a:off x="4541368" y="1874520"/>
            <a:ext cx="685800" cy="685800"/>
          </a:xfrm>
          <a:prstGeom prst="ellipse">
            <a:avLst/>
          </a:prstGeom>
          <a:solidFill>
            <a:srgbClr val="8E4DA8"/>
          </a:solidFill>
          <a:ln/>
        </p:spPr>
      </p:sp>
      <p:pic>
        <p:nvPicPr>
          <p:cNvPr id="19" name="Image 3" descr="preencoded.png"/>
          <p:cNvPicPr>
            <a:picLocks noChangeAspect="1"/>
          </p:cNvPicPr>
          <p:nvPr/>
        </p:nvPicPr>
        <p:blipFill>
          <a:blip r:embed="rId5"/>
          <a:stretch>
            <a:fillRect/>
          </a:stretch>
        </p:blipFill>
        <p:spPr>
          <a:xfrm>
            <a:off x="4719676" y="2052828"/>
            <a:ext cx="329184" cy="329184"/>
          </a:xfrm>
          <a:prstGeom prst="rect">
            <a:avLst/>
          </a:prstGeom>
        </p:spPr>
      </p:pic>
      <p:sp>
        <p:nvSpPr>
          <p:cNvPr id="20" name="Text 14"/>
          <p:cNvSpPr txBox="1"/>
          <p:nvPr/>
        </p:nvSpPr>
        <p:spPr>
          <a:xfrm>
            <a:off x="5364328" y="1874520"/>
            <a:ext cx="2377440" cy="685800"/>
          </a:xfrm>
          <a:prstGeom prst="rect">
            <a:avLst/>
          </a:prstGeom>
          <a:noFill/>
          <a:ln/>
        </p:spPr>
        <p:txBody>
          <a:bodyPr wrap="square" lIns="0" tIns="0" rIns="0" bIns="0" rtlCol="0" anchor="ctr"/>
          <a:lstStyle/>
          <a:p>
            <a:pPr marL="0" indent="0">
              <a:buNone/>
            </a:pPr>
            <a:r>
              <a:rPr lang="en-US" sz="2000" b="1" dirty="0">
                <a:solidFill>
                  <a:srgbClr val="743A8C"/>
                </a:solidFill>
                <a:latin typeface="Calibri" pitchFamily="34" charset="0"/>
                <a:ea typeface="Calibri" pitchFamily="34" charset="-122"/>
                <a:cs typeface="Calibri" pitchFamily="34" charset="-120"/>
              </a:rPr>
              <a:t>What am I?</a:t>
            </a:r>
            <a:endParaRPr lang="en-US" sz="2000" dirty="0"/>
          </a:p>
        </p:txBody>
      </p:sp>
      <p:sp>
        <p:nvSpPr>
          <p:cNvPr id="21" name="Text 15"/>
          <p:cNvSpPr txBox="1"/>
          <p:nvPr/>
        </p:nvSpPr>
        <p:spPr>
          <a:xfrm>
            <a:off x="4541368" y="2651760"/>
            <a:ext cx="3108960" cy="86868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Describe something in the room without saying its name. Can they guess? Then swap.</a:t>
            </a:r>
            <a:endParaRPr lang="en-US" sz="1500" dirty="0"/>
          </a:p>
        </p:txBody>
      </p:sp>
      <p:sp>
        <p:nvSpPr>
          <p:cNvPr id="22" name="Shape 16"/>
          <p:cNvSpPr/>
          <p:nvPr/>
        </p:nvSpPr>
        <p:spPr>
          <a:xfrm>
            <a:off x="4495648" y="3566160"/>
            <a:ext cx="3200400" cy="594360"/>
          </a:xfrm>
          <a:prstGeom prst="roundRect">
            <a:avLst>
              <a:gd name="adj" fmla="val 18462"/>
            </a:avLst>
          </a:prstGeom>
          <a:solidFill>
            <a:srgbClr val="F3EAF7"/>
          </a:solidFill>
          <a:ln/>
        </p:spPr>
      </p:sp>
      <p:sp>
        <p:nvSpPr>
          <p:cNvPr id="23" name="Text 17"/>
          <p:cNvSpPr txBox="1"/>
          <p:nvPr/>
        </p:nvSpPr>
        <p:spPr>
          <a:xfrm>
            <a:off x="4587088" y="3566160"/>
            <a:ext cx="3017520" cy="594360"/>
          </a:xfrm>
          <a:prstGeom prst="rect">
            <a:avLst/>
          </a:prstGeom>
          <a:noFill/>
          <a:ln/>
        </p:spPr>
        <p:txBody>
          <a:bodyPr wrap="square" lIns="0" tIns="0" rIns="0" bIns="0" rtlCol="0" anchor="ctr"/>
          <a:lstStyle/>
          <a:p>
            <a:pPr marL="0" indent="0">
              <a:buNone/>
            </a:pPr>
            <a:r>
              <a:rPr lang="en-US" sz="1500" i="1" dirty="0">
                <a:solidFill>
                  <a:srgbClr val="20302A"/>
                </a:solidFill>
                <a:latin typeface="Calibri" pitchFamily="34" charset="0"/>
                <a:ea typeface="Calibri" pitchFamily="34" charset="-122"/>
                <a:cs typeface="Calibri" pitchFamily="34" charset="-120"/>
              </a:rPr>
              <a:t>"I am round, red and crunchy."</a:t>
            </a:r>
            <a:endParaRPr lang="en-US" sz="1500" dirty="0"/>
          </a:p>
        </p:txBody>
      </p:sp>
      <p:sp>
        <p:nvSpPr>
          <p:cNvPr id="24" name="Shape 18"/>
          <p:cNvSpPr/>
          <p:nvPr/>
        </p:nvSpPr>
        <p:spPr>
          <a:xfrm>
            <a:off x="8153248" y="1645920"/>
            <a:ext cx="3566160" cy="2697480"/>
          </a:xfrm>
          <a:prstGeom prst="roundRect">
            <a:avLst>
              <a:gd name="adj" fmla="val 4746"/>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5" name="Shape 19"/>
          <p:cNvSpPr/>
          <p:nvPr/>
        </p:nvSpPr>
        <p:spPr>
          <a:xfrm>
            <a:off x="8381848" y="1874520"/>
            <a:ext cx="685800" cy="685800"/>
          </a:xfrm>
          <a:prstGeom prst="ellipse">
            <a:avLst/>
          </a:prstGeom>
          <a:solidFill>
            <a:srgbClr val="3E9B54"/>
          </a:solidFill>
          <a:ln/>
        </p:spPr>
      </p:sp>
      <p:pic>
        <p:nvPicPr>
          <p:cNvPr id="26" name="Image 4" descr="preencoded.png"/>
          <p:cNvPicPr>
            <a:picLocks noChangeAspect="1"/>
          </p:cNvPicPr>
          <p:nvPr/>
        </p:nvPicPr>
        <p:blipFill>
          <a:blip r:embed="rId6"/>
          <a:stretch>
            <a:fillRect/>
          </a:stretch>
        </p:blipFill>
        <p:spPr>
          <a:xfrm>
            <a:off x="8560156" y="2052828"/>
            <a:ext cx="329184" cy="329184"/>
          </a:xfrm>
          <a:prstGeom prst="rect">
            <a:avLst/>
          </a:prstGeom>
        </p:spPr>
      </p:pic>
      <p:sp>
        <p:nvSpPr>
          <p:cNvPr id="27" name="Text 20"/>
          <p:cNvSpPr txBox="1"/>
          <p:nvPr/>
        </p:nvSpPr>
        <p:spPr>
          <a:xfrm>
            <a:off x="9204808" y="1874520"/>
            <a:ext cx="2377440" cy="685800"/>
          </a:xfrm>
          <a:prstGeom prst="rect">
            <a:avLst/>
          </a:prstGeom>
          <a:noFill/>
          <a:ln/>
        </p:spPr>
        <p:txBody>
          <a:bodyPr wrap="square" lIns="0" tIns="0" rIns="0" bIns="0" rtlCol="0" anchor="ctr"/>
          <a:lstStyle/>
          <a:p>
            <a:pPr marL="0" indent="0">
              <a:buNone/>
            </a:pPr>
            <a:r>
              <a:rPr lang="en-US" sz="2000" b="1" dirty="0">
                <a:solidFill>
                  <a:srgbClr val="2A7A3F"/>
                </a:solidFill>
                <a:latin typeface="Calibri" pitchFamily="34" charset="0"/>
                <a:ea typeface="Calibri" pitchFamily="34" charset="-122"/>
                <a:cs typeface="Calibri" pitchFamily="34" charset="-120"/>
              </a:rPr>
              <a:t>Describing I spy</a:t>
            </a:r>
            <a:endParaRPr lang="en-US" sz="2000" dirty="0"/>
          </a:p>
        </p:txBody>
      </p:sp>
      <p:sp>
        <p:nvSpPr>
          <p:cNvPr id="28" name="Text 21"/>
          <p:cNvSpPr txBox="1"/>
          <p:nvPr/>
        </p:nvSpPr>
        <p:spPr>
          <a:xfrm>
            <a:off x="8381848" y="2651760"/>
            <a:ext cx="3108960" cy="868680"/>
          </a:xfrm>
          <a:prstGeom prst="rect">
            <a:avLst/>
          </a:prstGeom>
          <a:noFill/>
          <a:ln/>
        </p:spPr>
        <p:txBody>
          <a:bodyPr wrap="square" lIns="0" tIns="0" rIns="0" bIns="0" rtlCol="0" anchor="t"/>
          <a:lstStyle/>
          <a:p>
            <a:pPr marL="0" indent="0">
              <a:buNone/>
            </a:pPr>
            <a:r>
              <a:rPr lang="en-US" sz="1500" dirty="0">
                <a:solidFill>
                  <a:srgbClr val="20302A"/>
                </a:solidFill>
                <a:latin typeface="Calibri" pitchFamily="34" charset="0"/>
                <a:ea typeface="Calibri" pitchFamily="34" charset="-122"/>
                <a:cs typeface="Calibri" pitchFamily="34" charset="-120"/>
              </a:rPr>
              <a:t>Play I spy with a describing word instead of a letter.</a:t>
            </a:r>
            <a:endParaRPr lang="en-US" sz="1500" dirty="0"/>
          </a:p>
        </p:txBody>
      </p:sp>
      <p:sp>
        <p:nvSpPr>
          <p:cNvPr id="29" name="Shape 22"/>
          <p:cNvSpPr/>
          <p:nvPr/>
        </p:nvSpPr>
        <p:spPr>
          <a:xfrm>
            <a:off x="8336128" y="3566160"/>
            <a:ext cx="3200400" cy="594360"/>
          </a:xfrm>
          <a:prstGeom prst="roundRect">
            <a:avLst>
              <a:gd name="adj" fmla="val 18462"/>
            </a:avLst>
          </a:prstGeom>
          <a:solidFill>
            <a:srgbClr val="E6F4E9"/>
          </a:solidFill>
          <a:ln/>
        </p:spPr>
      </p:sp>
      <p:sp>
        <p:nvSpPr>
          <p:cNvPr id="30" name="Text 23"/>
          <p:cNvSpPr txBox="1"/>
          <p:nvPr/>
        </p:nvSpPr>
        <p:spPr>
          <a:xfrm>
            <a:off x="8427568" y="3566160"/>
            <a:ext cx="3017520" cy="594360"/>
          </a:xfrm>
          <a:prstGeom prst="rect">
            <a:avLst/>
          </a:prstGeom>
          <a:noFill/>
          <a:ln/>
        </p:spPr>
        <p:txBody>
          <a:bodyPr wrap="square" lIns="0" tIns="0" rIns="0" bIns="0" rtlCol="0" anchor="ctr"/>
          <a:lstStyle/>
          <a:p>
            <a:pPr marL="0" indent="0">
              <a:buNone/>
            </a:pPr>
            <a:r>
              <a:rPr lang="en-US" sz="1500" i="1" dirty="0">
                <a:solidFill>
                  <a:srgbClr val="20302A"/>
                </a:solidFill>
                <a:latin typeface="Calibri" pitchFamily="34" charset="0"/>
                <a:ea typeface="Calibri" pitchFamily="34" charset="-122"/>
                <a:cs typeface="Calibri" pitchFamily="34" charset="-120"/>
              </a:rPr>
              <a:t>"I spy something shiny."</a:t>
            </a:r>
            <a:endParaRPr lang="en-US" sz="1500" dirty="0"/>
          </a:p>
        </p:txBody>
      </p:sp>
      <p:sp>
        <p:nvSpPr>
          <p:cNvPr id="31" name="Shape 24"/>
          <p:cNvSpPr/>
          <p:nvPr/>
        </p:nvSpPr>
        <p:spPr>
          <a:xfrm>
            <a:off x="548640" y="4572000"/>
            <a:ext cx="5394960" cy="960120"/>
          </a:xfrm>
          <a:prstGeom prst="roundRect">
            <a:avLst>
              <a:gd name="adj" fmla="val 13333"/>
            </a:avLst>
          </a:prstGeom>
          <a:solidFill>
            <a:srgbClr val="E4F4FB"/>
          </a:solidFill>
          <a:ln/>
        </p:spPr>
      </p:sp>
      <p:sp>
        <p:nvSpPr>
          <p:cNvPr id="32" name="Text 25"/>
          <p:cNvSpPr txBox="1"/>
          <p:nvPr/>
        </p:nvSpPr>
        <p:spPr>
          <a:xfrm>
            <a:off x="777240" y="4572000"/>
            <a:ext cx="2651760" cy="960120"/>
          </a:xfrm>
          <a:prstGeom prst="rect">
            <a:avLst/>
          </a:prstGeom>
          <a:noFill/>
          <a:ln/>
        </p:spPr>
        <p:txBody>
          <a:bodyPr wrap="square" lIns="0" tIns="0" rIns="0" bIns="0" rtlCol="0" anchor="ctr"/>
          <a:lstStyle/>
          <a:p>
            <a:pPr marL="0" indent="0">
              <a:buNone/>
            </a:pPr>
            <a:r>
              <a:rPr lang="en-US" sz="1500" b="1" dirty="0">
                <a:solidFill>
                  <a:srgbClr val="176E99"/>
                </a:solidFill>
                <a:latin typeface="Calibri" pitchFamily="34" charset="0"/>
                <a:ea typeface="Calibri" pitchFamily="34" charset="-122"/>
                <a:cs typeface="Calibri" pitchFamily="34" charset="-120"/>
              </a:rPr>
              <a:t>Year 1: one describing word</a:t>
            </a:r>
            <a:endParaRPr lang="en-US" sz="1500" dirty="0"/>
          </a:p>
        </p:txBody>
      </p:sp>
      <p:sp>
        <p:nvSpPr>
          <p:cNvPr id="33" name="Text 26"/>
          <p:cNvSpPr txBox="1"/>
          <p:nvPr/>
        </p:nvSpPr>
        <p:spPr>
          <a:xfrm>
            <a:off x="3383280" y="4572000"/>
            <a:ext cx="2468880" cy="960120"/>
          </a:xfrm>
          <a:prstGeom prst="rect">
            <a:avLst/>
          </a:prstGeom>
          <a:noFill/>
          <a:ln/>
        </p:spPr>
        <p:txBody>
          <a:bodyPr wrap="square" lIns="0" tIns="0" rIns="0" bIns="0" rtlCol="0" anchor="ctr"/>
          <a:lstStyle/>
          <a:p>
            <a:pPr marL="0" indent="0">
              <a:buNone/>
            </a:pPr>
            <a:r>
              <a:rPr lang="en-US" sz="2200" dirty="0">
                <a:solidFill>
                  <a:srgbClr val="20302A"/>
                </a:solidFill>
                <a:latin typeface="Calibri" pitchFamily="34" charset="0"/>
                <a:ea typeface="Calibri" pitchFamily="34" charset="-122"/>
                <a:cs typeface="Calibri" pitchFamily="34" charset="-120"/>
              </a:rPr>
              <a:t>a </a:t>
            </a:r>
            <a:r>
              <a:rPr lang="en-US" sz="2200" b="1" dirty="0">
                <a:solidFill>
                  <a:srgbClr val="176E99"/>
                </a:solidFill>
                <a:latin typeface="Calibri" pitchFamily="34" charset="0"/>
                <a:ea typeface="Calibri" pitchFamily="34" charset="-122"/>
                <a:cs typeface="Calibri" pitchFamily="34" charset="-120"/>
              </a:rPr>
              <a:t>soft</a:t>
            </a:r>
            <a:r>
              <a:rPr lang="en-US" sz="2200" dirty="0">
                <a:solidFill>
                  <a:srgbClr val="20302A"/>
                </a:solidFill>
                <a:latin typeface="Calibri" pitchFamily="34" charset="0"/>
                <a:ea typeface="Calibri" pitchFamily="34" charset="-122"/>
                <a:cs typeface="Calibri" pitchFamily="34" charset="-120"/>
              </a:rPr>
              <a:t> teddy</a:t>
            </a:r>
            <a:endParaRPr lang="en-US" sz="2200" dirty="0"/>
          </a:p>
        </p:txBody>
      </p:sp>
      <p:sp>
        <p:nvSpPr>
          <p:cNvPr id="34" name="Shape 27"/>
          <p:cNvSpPr/>
          <p:nvPr/>
        </p:nvSpPr>
        <p:spPr>
          <a:xfrm>
            <a:off x="6263640" y="4572000"/>
            <a:ext cx="5394960" cy="960120"/>
          </a:xfrm>
          <a:prstGeom prst="roundRect">
            <a:avLst>
              <a:gd name="adj" fmla="val 13333"/>
            </a:avLst>
          </a:prstGeom>
          <a:solidFill>
            <a:srgbClr val="F6F8F7"/>
          </a:solidFill>
          <a:ln/>
        </p:spPr>
      </p:sp>
      <p:sp>
        <p:nvSpPr>
          <p:cNvPr id="35" name="Text 28"/>
          <p:cNvSpPr txBox="1"/>
          <p:nvPr/>
        </p:nvSpPr>
        <p:spPr>
          <a:xfrm>
            <a:off x="6492240" y="4572000"/>
            <a:ext cx="2651760" cy="960120"/>
          </a:xfrm>
          <a:prstGeom prst="rect">
            <a:avLst/>
          </a:prstGeom>
          <a:noFill/>
          <a:ln/>
        </p:spPr>
        <p:txBody>
          <a:bodyPr wrap="square" lIns="0" tIns="0" rIns="0" bIns="0" rtlCol="0" anchor="ctr"/>
          <a:lstStyle/>
          <a:p>
            <a:pPr marL="0" indent="0">
              <a:buNone/>
            </a:pPr>
            <a:r>
              <a:rPr lang="en-US" sz="1500" b="1" dirty="0">
                <a:solidFill>
                  <a:srgbClr val="4F5E54"/>
                </a:solidFill>
                <a:latin typeface="Calibri" pitchFamily="34" charset="0"/>
                <a:ea typeface="Calibri" pitchFamily="34" charset="-122"/>
                <a:cs typeface="Calibri" pitchFamily="34" charset="-120"/>
              </a:rPr>
              <a:t>Year 2: two describing words</a:t>
            </a:r>
            <a:endParaRPr lang="en-US" sz="1500" dirty="0"/>
          </a:p>
        </p:txBody>
      </p:sp>
      <p:sp>
        <p:nvSpPr>
          <p:cNvPr id="36" name="Text 29"/>
          <p:cNvSpPr txBox="1"/>
          <p:nvPr/>
        </p:nvSpPr>
        <p:spPr>
          <a:xfrm>
            <a:off x="9098280" y="4572000"/>
            <a:ext cx="2468880" cy="960120"/>
          </a:xfrm>
          <a:prstGeom prst="rect">
            <a:avLst/>
          </a:prstGeom>
          <a:noFill/>
          <a:ln/>
        </p:spPr>
        <p:txBody>
          <a:bodyPr wrap="square" lIns="0" tIns="0" rIns="0" bIns="0" rtlCol="0" anchor="ctr"/>
          <a:lstStyle/>
          <a:p>
            <a:pPr marL="0" indent="0">
              <a:buNone/>
            </a:pPr>
            <a:r>
              <a:rPr lang="en-US" sz="2200" dirty="0">
                <a:solidFill>
                  <a:srgbClr val="4F5E54"/>
                </a:solidFill>
                <a:latin typeface="Calibri" pitchFamily="34" charset="0"/>
                <a:ea typeface="Calibri" pitchFamily="34" charset="-122"/>
                <a:cs typeface="Calibri" pitchFamily="34" charset="-120"/>
              </a:rPr>
              <a:t>a </a:t>
            </a:r>
            <a:r>
              <a:rPr lang="en-US" sz="2200" b="1" dirty="0">
                <a:solidFill>
                  <a:srgbClr val="176E99"/>
                </a:solidFill>
                <a:latin typeface="Calibri" pitchFamily="34" charset="0"/>
                <a:ea typeface="Calibri" pitchFamily="34" charset="-122"/>
                <a:cs typeface="Calibri" pitchFamily="34" charset="-120"/>
              </a:rPr>
              <a:t>soft</a:t>
            </a:r>
            <a:r>
              <a:rPr lang="en-US" sz="2200" dirty="0">
                <a:solidFill>
                  <a:srgbClr val="4F5E54"/>
                </a:solidFill>
                <a:latin typeface="Calibri" pitchFamily="34" charset="0"/>
                <a:ea typeface="Calibri" pitchFamily="34" charset="-122"/>
                <a:cs typeface="Calibri" pitchFamily="34" charset="-120"/>
              </a:rPr>
              <a:t>, </a:t>
            </a:r>
            <a:r>
              <a:rPr lang="en-US" sz="2200" b="1" dirty="0">
                <a:solidFill>
                  <a:srgbClr val="176E99"/>
                </a:solidFill>
                <a:latin typeface="Calibri" pitchFamily="34" charset="0"/>
                <a:ea typeface="Calibri" pitchFamily="34" charset="-122"/>
                <a:cs typeface="Calibri" pitchFamily="34" charset="-120"/>
              </a:rPr>
              <a:t>brown</a:t>
            </a:r>
            <a:r>
              <a:rPr lang="en-US" sz="2200" dirty="0">
                <a:solidFill>
                  <a:srgbClr val="4F5E54"/>
                </a:solidFill>
                <a:latin typeface="Calibri" pitchFamily="34" charset="0"/>
                <a:ea typeface="Calibri" pitchFamily="34" charset="-122"/>
                <a:cs typeface="Calibri" pitchFamily="34" charset="-120"/>
              </a:rPr>
              <a:t> teddy</a:t>
            </a:r>
            <a:endParaRPr lang="en-US" sz="2200" dirty="0"/>
          </a:p>
        </p:txBody>
      </p:sp>
      <p:sp>
        <p:nvSpPr>
          <p:cNvPr id="37" name="Shape 30"/>
          <p:cNvSpPr/>
          <p:nvPr/>
        </p:nvSpPr>
        <p:spPr>
          <a:xfrm>
            <a:off x="1188720" y="5760720"/>
            <a:ext cx="9784080" cy="548640"/>
          </a:xfrm>
          <a:prstGeom prst="roundRect">
            <a:avLst>
              <a:gd name="adj" fmla="val 23333"/>
            </a:avLst>
          </a:prstGeom>
          <a:solidFill>
            <a:srgbClr val="EAF4EC"/>
          </a:solidFill>
          <a:ln/>
        </p:spPr>
      </p:sp>
      <p:sp>
        <p:nvSpPr>
          <p:cNvPr id="38" name="Text 31"/>
          <p:cNvSpPr txBox="1"/>
          <p:nvPr/>
        </p:nvSpPr>
        <p:spPr>
          <a:xfrm>
            <a:off x="1371600" y="5760720"/>
            <a:ext cx="9418320" cy="548640"/>
          </a:xfrm>
          <a:prstGeom prst="rect">
            <a:avLst/>
          </a:prstGeom>
          <a:noFill/>
          <a:ln/>
        </p:spPr>
        <p:txBody>
          <a:bodyPr wrap="square" lIns="0" tIns="0" rIns="0" bIns="0" rtlCol="0" anchor="ctr"/>
          <a:lstStyle/>
          <a:p>
            <a:pPr marL="0" indent="0" algn="ctr">
              <a:buNone/>
            </a:pPr>
            <a:r>
              <a:rPr lang="en-US" sz="1500" b="1" dirty="0">
                <a:solidFill>
                  <a:srgbClr val="1C3D24"/>
                </a:solidFill>
                <a:latin typeface="Calibri" pitchFamily="34" charset="0"/>
                <a:ea typeface="Calibri" pitchFamily="34" charset="-122"/>
                <a:cs typeface="Calibri" pitchFamily="34" charset="-120"/>
              </a:rPr>
              <a:t>Then write it: </a:t>
            </a:r>
            <a:r>
              <a:rPr lang="en-US" sz="1500" dirty="0">
                <a:solidFill>
                  <a:srgbClr val="20302A"/>
                </a:solidFill>
                <a:latin typeface="Calibri" pitchFamily="34" charset="0"/>
                <a:ea typeface="Calibri" pitchFamily="34" charset="-122"/>
                <a:cs typeface="Calibri" pitchFamily="34" charset="-120"/>
              </a:rPr>
              <a:t>turn the best describing word into a sentence. "I have a soft teddy."</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8E4DA8"/>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What Year 1 writing looks like</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Real work from our Year 1 children. Notice how much it grows during the year.</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612648" y="1618488"/>
            <a:ext cx="2833887" cy="3941064"/>
          </a:xfrm>
          <a:prstGeom prst="roundRect">
            <a:avLst>
              <a:gd name="adj" fmla="val 451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10" name="Image 2" descr="A Year 1 child’s sentences about Jack and the Beanstalk, joined with &quot;and&quot;"/>
          <p:cNvPicPr>
            <a:picLocks noChangeAspect="1"/>
          </p:cNvPicPr>
          <p:nvPr/>
        </p:nvPicPr>
        <p:blipFill>
          <a:blip r:embed="rId5"/>
          <a:stretch>
            <a:fillRect/>
          </a:stretch>
        </p:blipFill>
        <p:spPr>
          <a:xfrm>
            <a:off x="685800" y="1691640"/>
            <a:ext cx="2687583" cy="3794760"/>
          </a:xfrm>
          <a:prstGeom prst="rect">
            <a:avLst/>
          </a:prstGeom>
        </p:spPr>
      </p:pic>
      <p:sp>
        <p:nvSpPr>
          <p:cNvPr id="11" name="Shape 6"/>
          <p:cNvSpPr/>
          <p:nvPr/>
        </p:nvSpPr>
        <p:spPr>
          <a:xfrm>
            <a:off x="3721608" y="1618488"/>
            <a:ext cx="5266944" cy="3764890"/>
          </a:xfrm>
          <a:prstGeom prst="roundRect">
            <a:avLst>
              <a:gd name="adj" fmla="val 3400"/>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12" name="Image 3" descr="A Year 1 child’s diary written in role"/>
          <p:cNvPicPr>
            <a:picLocks noChangeAspect="1"/>
          </p:cNvPicPr>
          <p:nvPr/>
        </p:nvPicPr>
        <p:blipFill>
          <a:blip r:embed="rId6"/>
          <a:stretch>
            <a:fillRect/>
          </a:stretch>
        </p:blipFill>
        <p:spPr>
          <a:xfrm>
            <a:off x="3794760" y="1691640"/>
            <a:ext cx="5120640" cy="3618586"/>
          </a:xfrm>
          <a:prstGeom prst="rect">
            <a:avLst/>
          </a:prstGeom>
        </p:spPr>
      </p:pic>
      <p:sp>
        <p:nvSpPr>
          <p:cNvPr id="13" name="Shape 7"/>
          <p:cNvSpPr/>
          <p:nvPr/>
        </p:nvSpPr>
        <p:spPr>
          <a:xfrm>
            <a:off x="548640" y="5623560"/>
            <a:ext cx="2971800" cy="640080"/>
          </a:xfrm>
          <a:prstGeom prst="roundRect">
            <a:avLst>
              <a:gd name="adj" fmla="val 20000"/>
            </a:avLst>
          </a:prstGeom>
          <a:solidFill>
            <a:srgbClr val="E4F4FB"/>
          </a:solidFill>
          <a:ln/>
        </p:spPr>
      </p:sp>
      <p:sp>
        <p:nvSpPr>
          <p:cNvPr id="14" name="Text 8"/>
          <p:cNvSpPr txBox="1"/>
          <p:nvPr/>
        </p:nvSpPr>
        <p:spPr>
          <a:xfrm>
            <a:off x="685800" y="5623560"/>
            <a:ext cx="2743200" cy="640080"/>
          </a:xfrm>
          <a:prstGeom prst="rect">
            <a:avLst/>
          </a:prstGeom>
          <a:noFill/>
          <a:ln/>
        </p:spPr>
        <p:txBody>
          <a:bodyPr wrap="square" lIns="0" tIns="0" rIns="0" bIns="0" rtlCol="0" anchor="ctr"/>
          <a:lstStyle/>
          <a:p>
            <a:pPr marL="0" indent="0">
              <a:buNone/>
            </a:pPr>
            <a:r>
              <a:rPr lang="en-US" sz="1300" b="1" dirty="0">
                <a:solidFill>
                  <a:srgbClr val="176E99"/>
                </a:solidFill>
                <a:latin typeface="Calibri" pitchFamily="34" charset="0"/>
                <a:ea typeface="Calibri" pitchFamily="34" charset="-122"/>
                <a:cs typeface="Calibri" pitchFamily="34" charset="-120"/>
              </a:rPr>
              <a:t>Spring: </a:t>
            </a:r>
            <a:r>
              <a:rPr lang="en-US" sz="1300" dirty="0">
                <a:solidFill>
                  <a:srgbClr val="20302A"/>
                </a:solidFill>
                <a:latin typeface="Calibri" pitchFamily="34" charset="0"/>
                <a:ea typeface="Calibri" pitchFamily="34" charset="-122"/>
                <a:cs typeface="Calibri" pitchFamily="34" charset="-120"/>
              </a:rPr>
              <a:t>sentences joined with "and"</a:t>
            </a:r>
            <a:endParaRPr lang="en-US" sz="1300" dirty="0"/>
          </a:p>
        </p:txBody>
      </p:sp>
      <p:sp>
        <p:nvSpPr>
          <p:cNvPr id="15" name="Shape 9"/>
          <p:cNvSpPr/>
          <p:nvPr/>
        </p:nvSpPr>
        <p:spPr>
          <a:xfrm>
            <a:off x="3721608" y="5623560"/>
            <a:ext cx="5266944" cy="640080"/>
          </a:xfrm>
          <a:prstGeom prst="roundRect">
            <a:avLst>
              <a:gd name="adj" fmla="val 20000"/>
            </a:avLst>
          </a:prstGeom>
          <a:solidFill>
            <a:srgbClr val="F3EAF7"/>
          </a:solidFill>
          <a:ln/>
        </p:spPr>
      </p:sp>
      <p:sp>
        <p:nvSpPr>
          <p:cNvPr id="16" name="Text 10"/>
          <p:cNvSpPr txBox="1"/>
          <p:nvPr/>
        </p:nvSpPr>
        <p:spPr>
          <a:xfrm>
            <a:off x="3886200" y="5623560"/>
            <a:ext cx="5029200" cy="640080"/>
          </a:xfrm>
          <a:prstGeom prst="rect">
            <a:avLst/>
          </a:prstGeom>
          <a:noFill/>
          <a:ln/>
        </p:spPr>
        <p:txBody>
          <a:bodyPr wrap="square" lIns="0" tIns="0" rIns="0" bIns="0" rtlCol="0" anchor="ctr"/>
          <a:lstStyle/>
          <a:p>
            <a:pPr marL="0" indent="0">
              <a:buNone/>
            </a:pPr>
            <a:r>
              <a:rPr lang="en-US" sz="1300" b="1" dirty="0">
                <a:solidFill>
                  <a:srgbClr val="743A8C"/>
                </a:solidFill>
                <a:latin typeface="Calibri" pitchFamily="34" charset="0"/>
                <a:ea typeface="Calibri" pitchFamily="34" charset="-122"/>
                <a:cs typeface="Calibri" pitchFamily="34" charset="-120"/>
              </a:rPr>
              <a:t>Summer: </a:t>
            </a:r>
            <a:r>
              <a:rPr lang="en-US" sz="1300" dirty="0">
                <a:solidFill>
                  <a:srgbClr val="20302A"/>
                </a:solidFill>
                <a:latin typeface="Calibri" pitchFamily="34" charset="0"/>
                <a:ea typeface="Calibri" pitchFamily="34" charset="-122"/>
                <a:cs typeface="Calibri" pitchFamily="34" charset="-120"/>
              </a:rPr>
              <a:t>a diary written in role, with time words and describing words</a:t>
            </a:r>
            <a:endParaRPr lang="en-US" sz="1300" dirty="0"/>
          </a:p>
        </p:txBody>
      </p:sp>
      <p:sp>
        <p:nvSpPr>
          <p:cNvPr id="17" name="Shape 11"/>
          <p:cNvSpPr/>
          <p:nvPr/>
        </p:nvSpPr>
        <p:spPr>
          <a:xfrm>
            <a:off x="9281160" y="1645920"/>
            <a:ext cx="2377440" cy="4617720"/>
          </a:xfrm>
          <a:prstGeom prst="roundRect">
            <a:avLst>
              <a:gd name="adj" fmla="val 5385"/>
            </a:avLst>
          </a:prstGeom>
          <a:solidFill>
            <a:srgbClr val="FFF4D6"/>
          </a:solidFill>
          <a:ln/>
          <a:effectLst>
            <a:outerShdw blurRad="101600" dist="38100" dir="5400000" algn="bl" rotWithShape="0">
              <a:srgbClr val="8FA293">
                <a:alpha val="35000"/>
              </a:srgbClr>
            </a:outerShdw>
          </a:effectLst>
        </p:spPr>
      </p:sp>
      <p:sp>
        <p:nvSpPr>
          <p:cNvPr id="18" name="Text 12"/>
          <p:cNvSpPr txBox="1"/>
          <p:nvPr/>
        </p:nvSpPr>
        <p:spPr>
          <a:xfrm>
            <a:off x="9464040" y="1783080"/>
            <a:ext cx="2103120" cy="457200"/>
          </a:xfrm>
          <a:prstGeom prst="rect">
            <a:avLst/>
          </a:prstGeom>
          <a:noFill/>
          <a:ln/>
        </p:spPr>
        <p:txBody>
          <a:bodyPr wrap="square" lIns="0" tIns="0" rIns="0" bIns="0" rtlCol="0" anchor="ctr"/>
          <a:lstStyle/>
          <a:p>
            <a:pPr marL="0" indent="0">
              <a:buNone/>
            </a:pPr>
            <a:r>
              <a:rPr lang="en-US" sz="1800" b="1" dirty="0">
                <a:solidFill>
                  <a:srgbClr val="8A6100"/>
                </a:solidFill>
                <a:latin typeface="Calibri" pitchFamily="34" charset="0"/>
                <a:ea typeface="Calibri" pitchFamily="34" charset="-122"/>
                <a:cs typeface="Calibri" pitchFamily="34" charset="-120"/>
              </a:rPr>
              <a:t>Look out for</a:t>
            </a:r>
            <a:endParaRPr lang="en-US" sz="1800" dirty="0"/>
          </a:p>
        </p:txBody>
      </p:sp>
      <p:sp>
        <p:nvSpPr>
          <p:cNvPr id="19" name="Text 13"/>
          <p:cNvSpPr txBox="1"/>
          <p:nvPr/>
        </p:nvSpPr>
        <p:spPr>
          <a:xfrm>
            <a:off x="9464040" y="2286000"/>
            <a:ext cx="2103120" cy="3840480"/>
          </a:xfrm>
          <a:prstGeom prst="rect">
            <a:avLst/>
          </a:prstGeom>
          <a:noFill/>
          <a:ln/>
        </p:spPr>
        <p:txBody>
          <a:bodyPr wrap="square" lIns="0" tIns="0" rIns="0" bIns="0" rtlCol="0" anchor="t"/>
          <a:lstStyle/>
          <a:p>
            <a:pPr marL="203200" indent="-203200">
              <a:spcAft>
                <a:spcPts val="1000"/>
              </a:spcAft>
              <a:buSzPct val="100000"/>
              <a:buChar char="•"/>
            </a:pPr>
            <a:r>
              <a:rPr lang="en-US" sz="1400" dirty="0">
                <a:solidFill>
                  <a:srgbClr val="20302A"/>
                </a:solidFill>
                <a:latin typeface="Calibri" pitchFamily="34" charset="0"/>
                <a:ea typeface="Calibri" pitchFamily="34" charset="-122"/>
                <a:cs typeface="Calibri" pitchFamily="34" charset="-120"/>
              </a:rPr>
              <a:t>Capital letters and full stops</a:t>
            </a:r>
            <a:endParaRPr lang="en-US" sz="1400" dirty="0"/>
          </a:p>
          <a:p>
            <a:pPr marL="203200" indent="-203200">
              <a:spcAft>
                <a:spcPts val="1000"/>
              </a:spcAft>
              <a:buSzPct val="100000"/>
              <a:buChar char="•"/>
            </a:pPr>
            <a:r>
              <a:rPr lang="en-US" sz="1400" dirty="0">
                <a:solidFill>
                  <a:srgbClr val="20302A"/>
                </a:solidFill>
                <a:latin typeface="Calibri" pitchFamily="34" charset="0"/>
                <a:ea typeface="Calibri" pitchFamily="34" charset="-122"/>
                <a:cs typeface="Calibri" pitchFamily="34" charset="-120"/>
              </a:rPr>
              <a:t>Finger spaces</a:t>
            </a:r>
            <a:endParaRPr lang="en-US" sz="1400" dirty="0"/>
          </a:p>
          <a:p>
            <a:pPr marL="203200" indent="-203200">
              <a:spcAft>
                <a:spcPts val="1000"/>
              </a:spcAft>
              <a:buSzPct val="100000"/>
              <a:buChar char="•"/>
            </a:pPr>
            <a:r>
              <a:rPr lang="en-US" sz="1400" dirty="0">
                <a:solidFill>
                  <a:srgbClr val="20302A"/>
                </a:solidFill>
                <a:latin typeface="Calibri" pitchFamily="34" charset="0"/>
                <a:ea typeface="Calibri" pitchFamily="34" charset="-122"/>
                <a:cs typeface="Calibri" pitchFamily="34" charset="-120"/>
              </a:rPr>
              <a:t>Ideas joined with "and"</a:t>
            </a:r>
            <a:endParaRPr lang="en-US" sz="1400" dirty="0"/>
          </a:p>
          <a:p>
            <a:pPr marL="203200" indent="-203200">
              <a:spcAft>
                <a:spcPts val="1000"/>
              </a:spcAft>
              <a:buSzPct val="100000"/>
              <a:buChar char="•"/>
            </a:pPr>
            <a:r>
              <a:rPr lang="en-US" sz="1400" dirty="0">
                <a:solidFill>
                  <a:srgbClr val="20302A"/>
                </a:solidFill>
                <a:latin typeface="Calibri" pitchFamily="34" charset="0"/>
                <a:ea typeface="Calibri" pitchFamily="34" charset="-122"/>
                <a:cs typeface="Calibri" pitchFamily="34" charset="-120"/>
              </a:rPr>
              <a:t>Describing words</a:t>
            </a:r>
            <a:endParaRPr lang="en-US" sz="1400" dirty="0"/>
          </a:p>
          <a:p>
            <a:pPr marL="203200" indent="-203200">
              <a:spcAft>
                <a:spcPts val="1000"/>
              </a:spcAft>
              <a:buSzPct val="100000"/>
              <a:buChar char="•"/>
            </a:pPr>
            <a:r>
              <a:rPr lang="en-US" sz="1400" dirty="0">
                <a:solidFill>
                  <a:srgbClr val="20302A"/>
                </a:solidFill>
                <a:latin typeface="Calibri" pitchFamily="34" charset="0"/>
                <a:ea typeface="Calibri" pitchFamily="34" charset="-122"/>
                <a:cs typeface="Calibri" pitchFamily="34" charset="-120"/>
              </a:rPr>
              <a:t>Time words: After lunch, In the evening</a:t>
            </a:r>
            <a:endParaRPr lang="en-US" sz="1400" dirty="0"/>
          </a:p>
          <a:p>
            <a:pPr marL="203200" indent="-203200">
              <a:spcAft>
                <a:spcPts val="600"/>
              </a:spcAft>
              <a:buSzPct val="100000"/>
              <a:buChar char="•"/>
            </a:pPr>
            <a:r>
              <a:rPr lang="en-US" sz="1400" dirty="0">
                <a:solidFill>
                  <a:srgbClr val="20302A"/>
                </a:solidFill>
                <a:latin typeface="Calibri" pitchFamily="34" charset="0"/>
                <a:ea typeface="Calibri" pitchFamily="34" charset="-122"/>
                <a:cs typeface="Calibri" pitchFamily="34" charset="-120"/>
              </a:rPr>
              <a:t>Phonics spellings that are a good try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F6B54"/>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Spelling: use your sounds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In Year 1, we want children to have a go using phonics. A good try is something to praise!</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548640" y="1645920"/>
            <a:ext cx="5486400" cy="640080"/>
          </a:xfrm>
          <a:prstGeom prst="roundRect">
            <a:avLst>
              <a:gd name="adj" fmla="val 20000"/>
            </a:avLst>
          </a:prstGeom>
          <a:solidFill>
            <a:srgbClr val="E4F4FB"/>
          </a:solidFill>
          <a:ln/>
        </p:spPr>
      </p:sp>
      <p:sp>
        <p:nvSpPr>
          <p:cNvPr id="9" name="Shape 5"/>
          <p:cNvSpPr/>
          <p:nvPr/>
        </p:nvSpPr>
        <p:spPr>
          <a:xfrm>
            <a:off x="658368" y="1737360"/>
            <a:ext cx="457200" cy="457200"/>
          </a:xfrm>
          <a:prstGeom prst="ellipse">
            <a:avLst/>
          </a:prstGeom>
          <a:solidFill>
            <a:srgbClr val="2AA8E0"/>
          </a:solidFill>
          <a:ln/>
        </p:spPr>
      </p:sp>
      <p:sp>
        <p:nvSpPr>
          <p:cNvPr id="10" name="Text 6"/>
          <p:cNvSpPr txBox="1"/>
          <p:nvPr/>
        </p:nvSpPr>
        <p:spPr>
          <a:xfrm>
            <a:off x="658368" y="17373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1" name="Text 7"/>
          <p:cNvSpPr txBox="1"/>
          <p:nvPr/>
        </p:nvSpPr>
        <p:spPr>
          <a:xfrm>
            <a:off x="1280160" y="1645920"/>
            <a:ext cx="4663440" cy="640080"/>
          </a:xfrm>
          <a:prstGeom prst="rect">
            <a:avLst/>
          </a:prstGeom>
          <a:noFill/>
          <a:ln/>
        </p:spPr>
        <p:txBody>
          <a:bodyPr wrap="square" lIns="0" tIns="0" rIns="0" bIns="0" rtlCol="0" anchor="ctr"/>
          <a:lstStyle/>
          <a:p>
            <a:pPr marL="0" indent="0">
              <a:buNone/>
            </a:pPr>
            <a:r>
              <a:rPr lang="en-US" sz="1600" b="1" dirty="0">
                <a:solidFill>
                  <a:srgbClr val="176E99"/>
                </a:solidFill>
                <a:latin typeface="Calibri" pitchFamily="34" charset="0"/>
                <a:ea typeface="Calibri" pitchFamily="34" charset="-122"/>
                <a:cs typeface="Calibri" pitchFamily="34" charset="-120"/>
              </a:rPr>
              <a:t>Say the word slowly.</a:t>
            </a:r>
            <a:endParaRPr lang="en-US" sz="1600" dirty="0"/>
          </a:p>
        </p:txBody>
      </p:sp>
      <p:sp>
        <p:nvSpPr>
          <p:cNvPr id="12" name="Shape 8"/>
          <p:cNvSpPr/>
          <p:nvPr/>
        </p:nvSpPr>
        <p:spPr>
          <a:xfrm>
            <a:off x="548640" y="2395728"/>
            <a:ext cx="5486400" cy="640080"/>
          </a:xfrm>
          <a:prstGeom prst="roundRect">
            <a:avLst>
              <a:gd name="adj" fmla="val 20000"/>
            </a:avLst>
          </a:prstGeom>
          <a:solidFill>
            <a:srgbClr val="E6F4E9"/>
          </a:solidFill>
          <a:ln/>
        </p:spPr>
      </p:sp>
      <p:sp>
        <p:nvSpPr>
          <p:cNvPr id="13" name="Shape 9"/>
          <p:cNvSpPr/>
          <p:nvPr/>
        </p:nvSpPr>
        <p:spPr>
          <a:xfrm>
            <a:off x="658368" y="2487168"/>
            <a:ext cx="457200" cy="457200"/>
          </a:xfrm>
          <a:prstGeom prst="ellipse">
            <a:avLst/>
          </a:prstGeom>
          <a:solidFill>
            <a:srgbClr val="3E9B54"/>
          </a:solidFill>
          <a:ln/>
        </p:spPr>
      </p:sp>
      <p:sp>
        <p:nvSpPr>
          <p:cNvPr id="14" name="Text 10"/>
          <p:cNvSpPr txBox="1"/>
          <p:nvPr/>
        </p:nvSpPr>
        <p:spPr>
          <a:xfrm>
            <a:off x="658368" y="2487168"/>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Text 11"/>
          <p:cNvSpPr txBox="1"/>
          <p:nvPr/>
        </p:nvSpPr>
        <p:spPr>
          <a:xfrm>
            <a:off x="1280160" y="2395728"/>
            <a:ext cx="4663440" cy="640080"/>
          </a:xfrm>
          <a:prstGeom prst="rect">
            <a:avLst/>
          </a:prstGeom>
          <a:noFill/>
          <a:ln/>
        </p:spPr>
        <p:txBody>
          <a:bodyPr wrap="square" lIns="0" tIns="0" rIns="0" bIns="0" rtlCol="0" anchor="ctr"/>
          <a:lstStyle/>
          <a:p>
            <a:pPr marL="0" indent="0">
              <a:buNone/>
            </a:pPr>
            <a:r>
              <a:rPr lang="en-US" sz="1600" b="1" dirty="0">
                <a:solidFill>
                  <a:srgbClr val="2A7A3F"/>
                </a:solidFill>
                <a:latin typeface="Calibri" pitchFamily="34" charset="0"/>
                <a:ea typeface="Calibri" pitchFamily="34" charset="-122"/>
                <a:cs typeface="Calibri" pitchFamily="34" charset="-120"/>
              </a:rPr>
              <a:t>Count the sounds</a:t>
            </a:r>
            <a:r>
              <a:rPr lang="en-US" sz="1600" dirty="0">
                <a:solidFill>
                  <a:srgbClr val="20302A"/>
                </a:solidFill>
                <a:latin typeface="Calibri" pitchFamily="34" charset="0"/>
                <a:ea typeface="Calibri" pitchFamily="34" charset="-122"/>
                <a:cs typeface="Calibri" pitchFamily="34" charset="-120"/>
              </a:rPr>
              <a:t> on your fingers: sh-i-p is 3 sounds.</a:t>
            </a:r>
            <a:endParaRPr lang="en-US" sz="1600" dirty="0"/>
          </a:p>
        </p:txBody>
      </p:sp>
      <p:sp>
        <p:nvSpPr>
          <p:cNvPr id="16" name="Shape 12"/>
          <p:cNvSpPr/>
          <p:nvPr/>
        </p:nvSpPr>
        <p:spPr>
          <a:xfrm>
            <a:off x="548640" y="3145536"/>
            <a:ext cx="5486400" cy="640080"/>
          </a:xfrm>
          <a:prstGeom prst="roundRect">
            <a:avLst>
              <a:gd name="adj" fmla="val 20000"/>
            </a:avLst>
          </a:prstGeom>
          <a:solidFill>
            <a:srgbClr val="F3EAF7"/>
          </a:solidFill>
          <a:ln/>
        </p:spPr>
      </p:sp>
      <p:sp>
        <p:nvSpPr>
          <p:cNvPr id="17" name="Shape 13"/>
          <p:cNvSpPr/>
          <p:nvPr/>
        </p:nvSpPr>
        <p:spPr>
          <a:xfrm>
            <a:off x="658368" y="3236976"/>
            <a:ext cx="457200" cy="457200"/>
          </a:xfrm>
          <a:prstGeom prst="ellipse">
            <a:avLst/>
          </a:prstGeom>
          <a:solidFill>
            <a:srgbClr val="8E4DA8"/>
          </a:solidFill>
          <a:ln/>
        </p:spPr>
      </p:sp>
      <p:sp>
        <p:nvSpPr>
          <p:cNvPr id="18" name="Text 14"/>
          <p:cNvSpPr txBox="1"/>
          <p:nvPr/>
        </p:nvSpPr>
        <p:spPr>
          <a:xfrm>
            <a:off x="658368" y="3236976"/>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1280160" y="3145536"/>
            <a:ext cx="4663440" cy="640080"/>
          </a:xfrm>
          <a:prstGeom prst="rect">
            <a:avLst/>
          </a:prstGeom>
          <a:noFill/>
          <a:ln/>
        </p:spPr>
        <p:txBody>
          <a:bodyPr wrap="square" lIns="0" tIns="0" rIns="0" bIns="0" rtlCol="0" anchor="ctr"/>
          <a:lstStyle/>
          <a:p>
            <a:pPr marL="0" indent="0">
              <a:buNone/>
            </a:pPr>
            <a:r>
              <a:rPr lang="en-US" sz="1600" b="1" dirty="0">
                <a:solidFill>
                  <a:srgbClr val="743A8C"/>
                </a:solidFill>
                <a:latin typeface="Calibri" pitchFamily="34" charset="0"/>
                <a:ea typeface="Calibri" pitchFamily="34" charset="-122"/>
                <a:cs typeface="Calibri" pitchFamily="34" charset="-120"/>
              </a:rPr>
              <a:t>Write the letters</a:t>
            </a:r>
            <a:r>
              <a:rPr lang="en-US" sz="1600" dirty="0">
                <a:solidFill>
                  <a:srgbClr val="20302A"/>
                </a:solidFill>
                <a:latin typeface="Calibri" pitchFamily="34" charset="0"/>
                <a:ea typeface="Calibri" pitchFamily="34" charset="-122"/>
                <a:cs typeface="Calibri" pitchFamily="34" charset="-120"/>
              </a:rPr>
              <a:t> for each sound, in order.</a:t>
            </a:r>
            <a:endParaRPr lang="en-US" sz="1600" dirty="0"/>
          </a:p>
        </p:txBody>
      </p:sp>
      <p:sp>
        <p:nvSpPr>
          <p:cNvPr id="20" name="Shape 16"/>
          <p:cNvSpPr/>
          <p:nvPr/>
        </p:nvSpPr>
        <p:spPr>
          <a:xfrm>
            <a:off x="548640" y="3895344"/>
            <a:ext cx="5486400" cy="640080"/>
          </a:xfrm>
          <a:prstGeom prst="roundRect">
            <a:avLst>
              <a:gd name="adj" fmla="val 20000"/>
            </a:avLst>
          </a:prstGeom>
          <a:solidFill>
            <a:srgbClr val="FFF4D6"/>
          </a:solidFill>
          <a:ln/>
        </p:spPr>
      </p:sp>
      <p:sp>
        <p:nvSpPr>
          <p:cNvPr id="21" name="Shape 17"/>
          <p:cNvSpPr/>
          <p:nvPr/>
        </p:nvSpPr>
        <p:spPr>
          <a:xfrm>
            <a:off x="658368" y="3986784"/>
            <a:ext cx="457200" cy="457200"/>
          </a:xfrm>
          <a:prstGeom prst="ellipse">
            <a:avLst/>
          </a:prstGeom>
          <a:solidFill>
            <a:srgbClr val="FBB817"/>
          </a:solidFill>
          <a:ln/>
        </p:spPr>
      </p:sp>
      <p:sp>
        <p:nvSpPr>
          <p:cNvPr id="22" name="Text 18"/>
          <p:cNvSpPr txBox="1"/>
          <p:nvPr/>
        </p:nvSpPr>
        <p:spPr>
          <a:xfrm>
            <a:off x="658368" y="3986784"/>
            <a:ext cx="457200" cy="457200"/>
          </a:xfrm>
          <a:prstGeom prst="rect">
            <a:avLst/>
          </a:prstGeom>
          <a:noFill/>
          <a:ln/>
        </p:spPr>
        <p:txBody>
          <a:bodyPr wrap="square" lIns="0" tIns="0" rIns="0" bIns="0" rtlCol="0" anchor="ctr"/>
          <a:lstStyle/>
          <a:p>
            <a:pPr marL="0" indent="0" algn="ctr">
              <a:buNone/>
            </a:pPr>
            <a:r>
              <a:rPr lang="en-US" sz="1300" b="1" dirty="0">
                <a:solidFill>
                  <a:srgbClr val="20302A"/>
                </a:solidFill>
                <a:latin typeface="Calibri" pitchFamily="34" charset="0"/>
                <a:ea typeface="Calibri" pitchFamily="34" charset="-122"/>
                <a:cs typeface="Calibri" pitchFamily="34" charset="-120"/>
              </a:rPr>
              <a:t>4</a:t>
            </a:r>
            <a:endParaRPr lang="en-US" sz="1300" dirty="0"/>
          </a:p>
        </p:txBody>
      </p:sp>
      <p:sp>
        <p:nvSpPr>
          <p:cNvPr id="23" name="Text 19"/>
          <p:cNvSpPr txBox="1"/>
          <p:nvPr/>
        </p:nvSpPr>
        <p:spPr>
          <a:xfrm>
            <a:off x="1280160" y="3895344"/>
            <a:ext cx="4663440" cy="640080"/>
          </a:xfrm>
          <a:prstGeom prst="rect">
            <a:avLst/>
          </a:prstGeom>
          <a:noFill/>
          <a:ln/>
        </p:spPr>
        <p:txBody>
          <a:bodyPr wrap="square" lIns="0" tIns="0" rIns="0" bIns="0" rtlCol="0" anchor="ctr"/>
          <a:lstStyle/>
          <a:p>
            <a:pPr marL="0" indent="0">
              <a:buNone/>
            </a:pPr>
            <a:r>
              <a:rPr lang="en-US" sz="1600" b="1" dirty="0">
                <a:solidFill>
                  <a:srgbClr val="8A6100"/>
                </a:solidFill>
                <a:latin typeface="Calibri" pitchFamily="34" charset="0"/>
                <a:ea typeface="Calibri" pitchFamily="34" charset="-122"/>
                <a:cs typeface="Calibri" pitchFamily="34" charset="-120"/>
              </a:rPr>
              <a:t>Read it back.</a:t>
            </a:r>
            <a:r>
              <a:rPr lang="en-US" sz="1600" dirty="0">
                <a:solidFill>
                  <a:srgbClr val="20302A"/>
                </a:solidFill>
                <a:latin typeface="Calibri" pitchFamily="34" charset="0"/>
                <a:ea typeface="Calibri" pitchFamily="34" charset="-122"/>
                <a:cs typeface="Calibri" pitchFamily="34" charset="-120"/>
              </a:rPr>
              <a:t> Does it look right?</a:t>
            </a:r>
            <a:endParaRPr lang="en-US" sz="1600" dirty="0"/>
          </a:p>
        </p:txBody>
      </p:sp>
      <p:sp>
        <p:nvSpPr>
          <p:cNvPr id="24" name="Shape 20"/>
          <p:cNvSpPr/>
          <p:nvPr/>
        </p:nvSpPr>
        <p:spPr>
          <a:xfrm>
            <a:off x="548640" y="4709160"/>
            <a:ext cx="5486400" cy="1554480"/>
          </a:xfrm>
          <a:prstGeom prst="roundRect">
            <a:avLst>
              <a:gd name="adj" fmla="val 8235"/>
            </a:avLst>
          </a:prstGeom>
          <a:solidFill>
            <a:srgbClr val="FFFFFF"/>
          </a:solidFill>
          <a:ln w="19050">
            <a:solidFill>
              <a:srgbClr val="3E9B54"/>
            </a:solidFill>
            <a:prstDash val="solid"/>
          </a:ln>
          <a:effectLst>
            <a:outerShdw blurRad="101600" dist="38100" dir="5400000" algn="bl" rotWithShape="0">
              <a:srgbClr val="8FA293">
                <a:alpha val="35000"/>
              </a:srgbClr>
            </a:outerShdw>
          </a:effectLst>
        </p:spPr>
      </p:sp>
      <p:pic>
        <p:nvPicPr>
          <p:cNvPr id="25" name="Image 2" descr="preencoded.png"/>
          <p:cNvPicPr>
            <a:picLocks noChangeAspect="1"/>
          </p:cNvPicPr>
          <p:nvPr/>
        </p:nvPicPr>
        <p:blipFill>
          <a:blip r:embed="rId5"/>
          <a:stretch>
            <a:fillRect/>
          </a:stretch>
        </p:blipFill>
        <p:spPr>
          <a:xfrm>
            <a:off x="731520" y="4846320"/>
            <a:ext cx="411480" cy="411480"/>
          </a:xfrm>
          <a:prstGeom prst="rect">
            <a:avLst/>
          </a:prstGeom>
        </p:spPr>
      </p:pic>
      <p:sp>
        <p:nvSpPr>
          <p:cNvPr id="26" name="Text 21"/>
          <p:cNvSpPr txBox="1"/>
          <p:nvPr/>
        </p:nvSpPr>
        <p:spPr>
          <a:xfrm>
            <a:off x="1280160" y="4754880"/>
            <a:ext cx="4617720" cy="1463040"/>
          </a:xfrm>
          <a:prstGeom prst="rect">
            <a:avLst/>
          </a:prstGeom>
          <a:noFill/>
          <a:ln/>
        </p:spPr>
        <p:txBody>
          <a:bodyPr wrap="square" lIns="0" tIns="0" rIns="0" bIns="0" rtlCol="0" anchor="ctr"/>
          <a:lstStyle/>
          <a:p>
            <a:pPr marL="0" indent="0">
              <a:buNone/>
            </a:pPr>
            <a:r>
              <a:rPr lang="en-US" sz="1600" b="1" dirty="0">
                <a:solidFill>
                  <a:srgbClr val="2A7A3F"/>
                </a:solidFill>
                <a:latin typeface="Calibri" pitchFamily="34" charset="0"/>
                <a:ea typeface="Calibri" pitchFamily="34" charset="-122"/>
                <a:cs typeface="Calibri" pitchFamily="34" charset="-120"/>
              </a:rPr>
              <a:t>Praise first, then teach</a:t>
            </a:r>
            <a:endParaRPr lang="en-US" sz="1600" dirty="0"/>
          </a:p>
          <a:p>
            <a:pPr marL="0" indent="0">
              <a:buNone/>
            </a:pPr>
            <a:r>
              <a:rPr lang="en-US" sz="1400" dirty="0">
                <a:solidFill>
                  <a:srgbClr val="20302A"/>
                </a:solidFill>
                <a:latin typeface="Calibri" pitchFamily="34" charset="0"/>
                <a:ea typeface="Calibri" pitchFamily="34" charset="-122"/>
                <a:cs typeface="Calibri" pitchFamily="34" charset="-120"/>
              </a:rPr>
              <a:t>Your child writes "I went to the </a:t>
            </a:r>
            <a:r>
              <a:rPr lang="en-US" sz="1400" b="1" dirty="0">
                <a:solidFill>
                  <a:srgbClr val="20302A"/>
                </a:solidFill>
                <a:latin typeface="Calibri" pitchFamily="34" charset="0"/>
                <a:ea typeface="Calibri" pitchFamily="34" charset="-122"/>
                <a:cs typeface="Calibri" pitchFamily="34" charset="-120"/>
              </a:rPr>
              <a:t>beech</a:t>
            </a:r>
            <a:r>
              <a:rPr lang="en-US" sz="1400" dirty="0">
                <a:solidFill>
                  <a:srgbClr val="20302A"/>
                </a:solidFill>
                <a:latin typeface="Calibri" pitchFamily="34" charset="0"/>
                <a:ea typeface="Calibri" pitchFamily="34" charset="-122"/>
                <a:cs typeface="Calibri" pitchFamily="34" charset="-120"/>
              </a:rPr>
              <a:t>." Great phonics! Then show them: "In beach, we use ea for that sound."</a:t>
            </a:r>
            <a:endParaRPr lang="en-US" sz="1600" dirty="0"/>
          </a:p>
        </p:txBody>
      </p:sp>
      <p:sp>
        <p:nvSpPr>
          <p:cNvPr id="27" name="Shape 22"/>
          <p:cNvSpPr/>
          <p:nvPr/>
        </p:nvSpPr>
        <p:spPr>
          <a:xfrm>
            <a:off x="6309360" y="1645920"/>
            <a:ext cx="5349240" cy="4617720"/>
          </a:xfrm>
          <a:prstGeom prst="roundRect">
            <a:avLst>
              <a:gd name="adj" fmla="val 2772"/>
            </a:avLst>
          </a:prstGeom>
          <a:solidFill>
            <a:srgbClr val="E4F4FB"/>
          </a:solidFill>
          <a:ln/>
          <a:effectLst>
            <a:outerShdw blurRad="101600" dist="38100" dir="5400000" algn="bl" rotWithShape="0">
              <a:srgbClr val="8FA293">
                <a:alpha val="35000"/>
              </a:srgbClr>
            </a:outerShdw>
          </a:effectLst>
        </p:spPr>
      </p:sp>
      <p:sp>
        <p:nvSpPr>
          <p:cNvPr id="28" name="Text 23"/>
          <p:cNvSpPr txBox="1"/>
          <p:nvPr/>
        </p:nvSpPr>
        <p:spPr>
          <a:xfrm>
            <a:off x="6492240" y="1719072"/>
            <a:ext cx="5029200" cy="457200"/>
          </a:xfrm>
          <a:prstGeom prst="rect">
            <a:avLst/>
          </a:prstGeom>
          <a:noFill/>
          <a:ln/>
        </p:spPr>
        <p:txBody>
          <a:bodyPr wrap="square" lIns="0" tIns="0" rIns="0" bIns="0" rtlCol="0" anchor="ctr"/>
          <a:lstStyle/>
          <a:p>
            <a:pPr marL="0" indent="0">
              <a:buNone/>
            </a:pPr>
            <a:r>
              <a:rPr lang="en-US" sz="1700" b="1" dirty="0">
                <a:solidFill>
                  <a:srgbClr val="176E99"/>
                </a:solidFill>
                <a:latin typeface="Calibri" pitchFamily="34" charset="0"/>
                <a:ea typeface="Calibri" pitchFamily="34" charset="-122"/>
                <a:cs typeface="Calibri" pitchFamily="34" charset="-120"/>
              </a:rPr>
              <a:t>Year 1 common exception words </a:t>
            </a:r>
            <a:r>
              <a:rPr lang="en-US" sz="1700" dirty="0">
                <a:solidFill>
                  <a:srgbClr val="4F5E54"/>
                </a:solidFill>
                <a:latin typeface="Calibri" pitchFamily="34" charset="0"/>
                <a:ea typeface="Calibri" pitchFamily="34" charset="-122"/>
                <a:cs typeface="Calibri" pitchFamily="34" charset="-120"/>
              </a:rPr>
              <a:t>(45)</a:t>
            </a:r>
            <a:endParaRPr lang="en-US" sz="1700" dirty="0"/>
          </a:p>
        </p:txBody>
      </p:sp>
      <p:sp>
        <p:nvSpPr>
          <p:cNvPr id="29" name="Shape 24"/>
          <p:cNvSpPr/>
          <p:nvPr/>
        </p:nvSpPr>
        <p:spPr>
          <a:xfrm>
            <a:off x="6492240" y="2240280"/>
            <a:ext cx="768096" cy="365760"/>
          </a:xfrm>
          <a:prstGeom prst="roundRect">
            <a:avLst>
              <a:gd name="adj" fmla="val 20000"/>
            </a:avLst>
          </a:prstGeom>
          <a:solidFill>
            <a:srgbClr val="FFFFFF"/>
          </a:solidFill>
          <a:ln/>
        </p:spPr>
      </p:sp>
      <p:sp>
        <p:nvSpPr>
          <p:cNvPr id="30" name="Text 25"/>
          <p:cNvSpPr txBox="1"/>
          <p:nvPr/>
        </p:nvSpPr>
        <p:spPr>
          <a:xfrm>
            <a:off x="6492240"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the</a:t>
            </a:r>
            <a:endParaRPr lang="en-US" sz="1300" dirty="0"/>
          </a:p>
        </p:txBody>
      </p:sp>
      <p:sp>
        <p:nvSpPr>
          <p:cNvPr id="31" name="Shape 26"/>
          <p:cNvSpPr/>
          <p:nvPr/>
        </p:nvSpPr>
        <p:spPr>
          <a:xfrm>
            <a:off x="7296912" y="2240280"/>
            <a:ext cx="768096" cy="365760"/>
          </a:xfrm>
          <a:prstGeom prst="roundRect">
            <a:avLst>
              <a:gd name="adj" fmla="val 20000"/>
            </a:avLst>
          </a:prstGeom>
          <a:solidFill>
            <a:srgbClr val="FFFFFF"/>
          </a:solidFill>
          <a:ln/>
        </p:spPr>
      </p:sp>
      <p:sp>
        <p:nvSpPr>
          <p:cNvPr id="32" name="Text 27"/>
          <p:cNvSpPr txBox="1"/>
          <p:nvPr/>
        </p:nvSpPr>
        <p:spPr>
          <a:xfrm>
            <a:off x="7296912"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a</a:t>
            </a:r>
            <a:endParaRPr lang="en-US" sz="1300" dirty="0"/>
          </a:p>
        </p:txBody>
      </p:sp>
      <p:sp>
        <p:nvSpPr>
          <p:cNvPr id="33" name="Shape 28"/>
          <p:cNvSpPr/>
          <p:nvPr/>
        </p:nvSpPr>
        <p:spPr>
          <a:xfrm>
            <a:off x="8101584" y="2240280"/>
            <a:ext cx="768096" cy="365760"/>
          </a:xfrm>
          <a:prstGeom prst="roundRect">
            <a:avLst>
              <a:gd name="adj" fmla="val 20000"/>
            </a:avLst>
          </a:prstGeom>
          <a:solidFill>
            <a:srgbClr val="FFFFFF"/>
          </a:solidFill>
          <a:ln/>
        </p:spPr>
      </p:sp>
      <p:sp>
        <p:nvSpPr>
          <p:cNvPr id="34" name="Text 29"/>
          <p:cNvSpPr txBox="1"/>
          <p:nvPr/>
        </p:nvSpPr>
        <p:spPr>
          <a:xfrm>
            <a:off x="8101584"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do</a:t>
            </a:r>
            <a:endParaRPr lang="en-US" sz="1300" dirty="0"/>
          </a:p>
        </p:txBody>
      </p:sp>
      <p:sp>
        <p:nvSpPr>
          <p:cNvPr id="35" name="Shape 30"/>
          <p:cNvSpPr/>
          <p:nvPr/>
        </p:nvSpPr>
        <p:spPr>
          <a:xfrm>
            <a:off x="8906256" y="2240280"/>
            <a:ext cx="768096" cy="365760"/>
          </a:xfrm>
          <a:prstGeom prst="roundRect">
            <a:avLst>
              <a:gd name="adj" fmla="val 20000"/>
            </a:avLst>
          </a:prstGeom>
          <a:solidFill>
            <a:srgbClr val="FFFFFF"/>
          </a:solidFill>
          <a:ln/>
        </p:spPr>
      </p:sp>
      <p:sp>
        <p:nvSpPr>
          <p:cNvPr id="36" name="Text 31"/>
          <p:cNvSpPr txBox="1"/>
          <p:nvPr/>
        </p:nvSpPr>
        <p:spPr>
          <a:xfrm>
            <a:off x="8906256"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to</a:t>
            </a:r>
            <a:endParaRPr lang="en-US" sz="1300" dirty="0"/>
          </a:p>
        </p:txBody>
      </p:sp>
      <p:sp>
        <p:nvSpPr>
          <p:cNvPr id="37" name="Shape 32"/>
          <p:cNvSpPr/>
          <p:nvPr/>
        </p:nvSpPr>
        <p:spPr>
          <a:xfrm>
            <a:off x="9710928" y="2240280"/>
            <a:ext cx="768096" cy="365760"/>
          </a:xfrm>
          <a:prstGeom prst="roundRect">
            <a:avLst>
              <a:gd name="adj" fmla="val 20000"/>
            </a:avLst>
          </a:prstGeom>
          <a:solidFill>
            <a:srgbClr val="FFFFFF"/>
          </a:solidFill>
          <a:ln/>
        </p:spPr>
      </p:sp>
      <p:sp>
        <p:nvSpPr>
          <p:cNvPr id="38" name="Text 33"/>
          <p:cNvSpPr txBox="1"/>
          <p:nvPr/>
        </p:nvSpPr>
        <p:spPr>
          <a:xfrm>
            <a:off x="9710928"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today</a:t>
            </a:r>
            <a:endParaRPr lang="en-US" sz="1300" dirty="0"/>
          </a:p>
        </p:txBody>
      </p:sp>
      <p:sp>
        <p:nvSpPr>
          <p:cNvPr id="39" name="Shape 34"/>
          <p:cNvSpPr/>
          <p:nvPr/>
        </p:nvSpPr>
        <p:spPr>
          <a:xfrm>
            <a:off x="10515600" y="2240280"/>
            <a:ext cx="768096" cy="365760"/>
          </a:xfrm>
          <a:prstGeom prst="roundRect">
            <a:avLst>
              <a:gd name="adj" fmla="val 20000"/>
            </a:avLst>
          </a:prstGeom>
          <a:solidFill>
            <a:srgbClr val="FFFFFF"/>
          </a:solidFill>
          <a:ln/>
        </p:spPr>
      </p:sp>
      <p:sp>
        <p:nvSpPr>
          <p:cNvPr id="40" name="Text 35"/>
          <p:cNvSpPr txBox="1"/>
          <p:nvPr/>
        </p:nvSpPr>
        <p:spPr>
          <a:xfrm>
            <a:off x="10515600" y="22402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of</a:t>
            </a:r>
            <a:endParaRPr lang="en-US" sz="1300" dirty="0"/>
          </a:p>
        </p:txBody>
      </p:sp>
      <p:sp>
        <p:nvSpPr>
          <p:cNvPr id="41" name="Shape 36"/>
          <p:cNvSpPr/>
          <p:nvPr/>
        </p:nvSpPr>
        <p:spPr>
          <a:xfrm>
            <a:off x="6492240" y="2651760"/>
            <a:ext cx="768096" cy="365760"/>
          </a:xfrm>
          <a:prstGeom prst="roundRect">
            <a:avLst>
              <a:gd name="adj" fmla="val 20000"/>
            </a:avLst>
          </a:prstGeom>
          <a:solidFill>
            <a:srgbClr val="FFFFFF"/>
          </a:solidFill>
          <a:ln/>
        </p:spPr>
      </p:sp>
      <p:sp>
        <p:nvSpPr>
          <p:cNvPr id="42" name="Text 37"/>
          <p:cNvSpPr txBox="1"/>
          <p:nvPr/>
        </p:nvSpPr>
        <p:spPr>
          <a:xfrm>
            <a:off x="6492240"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said</a:t>
            </a:r>
            <a:endParaRPr lang="en-US" sz="1300" dirty="0"/>
          </a:p>
        </p:txBody>
      </p:sp>
      <p:sp>
        <p:nvSpPr>
          <p:cNvPr id="43" name="Shape 38"/>
          <p:cNvSpPr/>
          <p:nvPr/>
        </p:nvSpPr>
        <p:spPr>
          <a:xfrm>
            <a:off x="7296912" y="2651760"/>
            <a:ext cx="768096" cy="365760"/>
          </a:xfrm>
          <a:prstGeom prst="roundRect">
            <a:avLst>
              <a:gd name="adj" fmla="val 20000"/>
            </a:avLst>
          </a:prstGeom>
          <a:solidFill>
            <a:srgbClr val="FFFFFF"/>
          </a:solidFill>
          <a:ln/>
        </p:spPr>
      </p:sp>
      <p:sp>
        <p:nvSpPr>
          <p:cNvPr id="44" name="Text 39"/>
          <p:cNvSpPr txBox="1"/>
          <p:nvPr/>
        </p:nvSpPr>
        <p:spPr>
          <a:xfrm>
            <a:off x="7296912"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says</a:t>
            </a:r>
            <a:endParaRPr lang="en-US" sz="1300" dirty="0"/>
          </a:p>
        </p:txBody>
      </p:sp>
      <p:sp>
        <p:nvSpPr>
          <p:cNvPr id="45" name="Shape 40"/>
          <p:cNvSpPr/>
          <p:nvPr/>
        </p:nvSpPr>
        <p:spPr>
          <a:xfrm>
            <a:off x="8101584" y="2651760"/>
            <a:ext cx="768096" cy="365760"/>
          </a:xfrm>
          <a:prstGeom prst="roundRect">
            <a:avLst>
              <a:gd name="adj" fmla="val 20000"/>
            </a:avLst>
          </a:prstGeom>
          <a:solidFill>
            <a:srgbClr val="FFFFFF"/>
          </a:solidFill>
          <a:ln/>
        </p:spPr>
      </p:sp>
      <p:sp>
        <p:nvSpPr>
          <p:cNvPr id="46" name="Text 41"/>
          <p:cNvSpPr txBox="1"/>
          <p:nvPr/>
        </p:nvSpPr>
        <p:spPr>
          <a:xfrm>
            <a:off x="8101584"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are</a:t>
            </a:r>
            <a:endParaRPr lang="en-US" sz="1300" dirty="0"/>
          </a:p>
        </p:txBody>
      </p:sp>
      <p:sp>
        <p:nvSpPr>
          <p:cNvPr id="47" name="Shape 42"/>
          <p:cNvSpPr/>
          <p:nvPr/>
        </p:nvSpPr>
        <p:spPr>
          <a:xfrm>
            <a:off x="8906256" y="2651760"/>
            <a:ext cx="768096" cy="365760"/>
          </a:xfrm>
          <a:prstGeom prst="roundRect">
            <a:avLst>
              <a:gd name="adj" fmla="val 20000"/>
            </a:avLst>
          </a:prstGeom>
          <a:solidFill>
            <a:srgbClr val="FFFFFF"/>
          </a:solidFill>
          <a:ln/>
        </p:spPr>
      </p:sp>
      <p:sp>
        <p:nvSpPr>
          <p:cNvPr id="48" name="Text 43"/>
          <p:cNvSpPr txBox="1"/>
          <p:nvPr/>
        </p:nvSpPr>
        <p:spPr>
          <a:xfrm>
            <a:off x="8906256"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were</a:t>
            </a:r>
            <a:endParaRPr lang="en-US" sz="1300" dirty="0"/>
          </a:p>
        </p:txBody>
      </p:sp>
      <p:sp>
        <p:nvSpPr>
          <p:cNvPr id="49" name="Shape 44"/>
          <p:cNvSpPr/>
          <p:nvPr/>
        </p:nvSpPr>
        <p:spPr>
          <a:xfrm>
            <a:off x="9710928" y="2651760"/>
            <a:ext cx="768096" cy="365760"/>
          </a:xfrm>
          <a:prstGeom prst="roundRect">
            <a:avLst>
              <a:gd name="adj" fmla="val 20000"/>
            </a:avLst>
          </a:prstGeom>
          <a:solidFill>
            <a:srgbClr val="FFFFFF"/>
          </a:solidFill>
          <a:ln/>
        </p:spPr>
      </p:sp>
      <p:sp>
        <p:nvSpPr>
          <p:cNvPr id="50" name="Text 45"/>
          <p:cNvSpPr txBox="1"/>
          <p:nvPr/>
        </p:nvSpPr>
        <p:spPr>
          <a:xfrm>
            <a:off x="9710928"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was</a:t>
            </a:r>
            <a:endParaRPr lang="en-US" sz="1300" dirty="0"/>
          </a:p>
        </p:txBody>
      </p:sp>
      <p:sp>
        <p:nvSpPr>
          <p:cNvPr id="51" name="Shape 46"/>
          <p:cNvSpPr/>
          <p:nvPr/>
        </p:nvSpPr>
        <p:spPr>
          <a:xfrm>
            <a:off x="10515600" y="2651760"/>
            <a:ext cx="768096" cy="365760"/>
          </a:xfrm>
          <a:prstGeom prst="roundRect">
            <a:avLst>
              <a:gd name="adj" fmla="val 20000"/>
            </a:avLst>
          </a:prstGeom>
          <a:solidFill>
            <a:srgbClr val="FFFFFF"/>
          </a:solidFill>
          <a:ln/>
        </p:spPr>
      </p:sp>
      <p:sp>
        <p:nvSpPr>
          <p:cNvPr id="52" name="Text 47"/>
          <p:cNvSpPr txBox="1"/>
          <p:nvPr/>
        </p:nvSpPr>
        <p:spPr>
          <a:xfrm>
            <a:off x="10515600" y="26517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is</a:t>
            </a:r>
            <a:endParaRPr lang="en-US" sz="1300" dirty="0"/>
          </a:p>
        </p:txBody>
      </p:sp>
      <p:sp>
        <p:nvSpPr>
          <p:cNvPr id="53" name="Shape 48"/>
          <p:cNvSpPr/>
          <p:nvPr/>
        </p:nvSpPr>
        <p:spPr>
          <a:xfrm>
            <a:off x="6492240" y="3063240"/>
            <a:ext cx="768096" cy="365760"/>
          </a:xfrm>
          <a:prstGeom prst="roundRect">
            <a:avLst>
              <a:gd name="adj" fmla="val 20000"/>
            </a:avLst>
          </a:prstGeom>
          <a:solidFill>
            <a:srgbClr val="FFFFFF"/>
          </a:solidFill>
          <a:ln/>
        </p:spPr>
      </p:sp>
      <p:sp>
        <p:nvSpPr>
          <p:cNvPr id="54" name="Text 49"/>
          <p:cNvSpPr txBox="1"/>
          <p:nvPr/>
        </p:nvSpPr>
        <p:spPr>
          <a:xfrm>
            <a:off x="6492240"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his</a:t>
            </a:r>
            <a:endParaRPr lang="en-US" sz="1300" dirty="0"/>
          </a:p>
        </p:txBody>
      </p:sp>
      <p:sp>
        <p:nvSpPr>
          <p:cNvPr id="55" name="Shape 50"/>
          <p:cNvSpPr/>
          <p:nvPr/>
        </p:nvSpPr>
        <p:spPr>
          <a:xfrm>
            <a:off x="7296912" y="3063240"/>
            <a:ext cx="768096" cy="365760"/>
          </a:xfrm>
          <a:prstGeom prst="roundRect">
            <a:avLst>
              <a:gd name="adj" fmla="val 20000"/>
            </a:avLst>
          </a:prstGeom>
          <a:solidFill>
            <a:srgbClr val="FFFFFF"/>
          </a:solidFill>
          <a:ln/>
        </p:spPr>
      </p:sp>
      <p:sp>
        <p:nvSpPr>
          <p:cNvPr id="56" name="Text 51"/>
          <p:cNvSpPr txBox="1"/>
          <p:nvPr/>
        </p:nvSpPr>
        <p:spPr>
          <a:xfrm>
            <a:off x="7296912"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has</a:t>
            </a:r>
            <a:endParaRPr lang="en-US" sz="1300" dirty="0"/>
          </a:p>
        </p:txBody>
      </p:sp>
      <p:sp>
        <p:nvSpPr>
          <p:cNvPr id="57" name="Shape 52"/>
          <p:cNvSpPr/>
          <p:nvPr/>
        </p:nvSpPr>
        <p:spPr>
          <a:xfrm>
            <a:off x="8101584" y="3063240"/>
            <a:ext cx="768096" cy="365760"/>
          </a:xfrm>
          <a:prstGeom prst="roundRect">
            <a:avLst>
              <a:gd name="adj" fmla="val 20000"/>
            </a:avLst>
          </a:prstGeom>
          <a:solidFill>
            <a:srgbClr val="FFFFFF"/>
          </a:solidFill>
          <a:ln/>
        </p:spPr>
      </p:sp>
      <p:sp>
        <p:nvSpPr>
          <p:cNvPr id="58" name="Text 53"/>
          <p:cNvSpPr txBox="1"/>
          <p:nvPr/>
        </p:nvSpPr>
        <p:spPr>
          <a:xfrm>
            <a:off x="8101584"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I</a:t>
            </a:r>
            <a:endParaRPr lang="en-US" sz="1300" dirty="0"/>
          </a:p>
        </p:txBody>
      </p:sp>
      <p:sp>
        <p:nvSpPr>
          <p:cNvPr id="59" name="Shape 54"/>
          <p:cNvSpPr/>
          <p:nvPr/>
        </p:nvSpPr>
        <p:spPr>
          <a:xfrm>
            <a:off x="8906256" y="3063240"/>
            <a:ext cx="768096" cy="365760"/>
          </a:xfrm>
          <a:prstGeom prst="roundRect">
            <a:avLst>
              <a:gd name="adj" fmla="val 20000"/>
            </a:avLst>
          </a:prstGeom>
          <a:solidFill>
            <a:srgbClr val="FFFFFF"/>
          </a:solidFill>
          <a:ln/>
        </p:spPr>
      </p:sp>
      <p:sp>
        <p:nvSpPr>
          <p:cNvPr id="60" name="Text 55"/>
          <p:cNvSpPr txBox="1"/>
          <p:nvPr/>
        </p:nvSpPr>
        <p:spPr>
          <a:xfrm>
            <a:off x="8906256"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you</a:t>
            </a:r>
            <a:endParaRPr lang="en-US" sz="1300" dirty="0"/>
          </a:p>
        </p:txBody>
      </p:sp>
      <p:sp>
        <p:nvSpPr>
          <p:cNvPr id="61" name="Shape 56"/>
          <p:cNvSpPr/>
          <p:nvPr/>
        </p:nvSpPr>
        <p:spPr>
          <a:xfrm>
            <a:off x="9710928" y="3063240"/>
            <a:ext cx="768096" cy="365760"/>
          </a:xfrm>
          <a:prstGeom prst="roundRect">
            <a:avLst>
              <a:gd name="adj" fmla="val 20000"/>
            </a:avLst>
          </a:prstGeom>
          <a:solidFill>
            <a:srgbClr val="FFFFFF"/>
          </a:solidFill>
          <a:ln/>
        </p:spPr>
      </p:sp>
      <p:sp>
        <p:nvSpPr>
          <p:cNvPr id="62" name="Text 57"/>
          <p:cNvSpPr txBox="1"/>
          <p:nvPr/>
        </p:nvSpPr>
        <p:spPr>
          <a:xfrm>
            <a:off x="9710928"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your</a:t>
            </a:r>
            <a:endParaRPr lang="en-US" sz="1300" dirty="0"/>
          </a:p>
        </p:txBody>
      </p:sp>
      <p:sp>
        <p:nvSpPr>
          <p:cNvPr id="63" name="Shape 58"/>
          <p:cNvSpPr/>
          <p:nvPr/>
        </p:nvSpPr>
        <p:spPr>
          <a:xfrm>
            <a:off x="10515600" y="3063240"/>
            <a:ext cx="768096" cy="365760"/>
          </a:xfrm>
          <a:prstGeom prst="roundRect">
            <a:avLst>
              <a:gd name="adj" fmla="val 20000"/>
            </a:avLst>
          </a:prstGeom>
          <a:solidFill>
            <a:srgbClr val="FFFFFF"/>
          </a:solidFill>
          <a:ln/>
        </p:spPr>
      </p:sp>
      <p:sp>
        <p:nvSpPr>
          <p:cNvPr id="64" name="Text 59"/>
          <p:cNvSpPr txBox="1"/>
          <p:nvPr/>
        </p:nvSpPr>
        <p:spPr>
          <a:xfrm>
            <a:off x="10515600" y="30632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they</a:t>
            </a:r>
            <a:endParaRPr lang="en-US" sz="1300" dirty="0"/>
          </a:p>
        </p:txBody>
      </p:sp>
      <p:sp>
        <p:nvSpPr>
          <p:cNvPr id="65" name="Shape 60"/>
          <p:cNvSpPr/>
          <p:nvPr/>
        </p:nvSpPr>
        <p:spPr>
          <a:xfrm>
            <a:off x="6492240" y="3474720"/>
            <a:ext cx="768096" cy="365760"/>
          </a:xfrm>
          <a:prstGeom prst="roundRect">
            <a:avLst>
              <a:gd name="adj" fmla="val 20000"/>
            </a:avLst>
          </a:prstGeom>
          <a:solidFill>
            <a:srgbClr val="FFFFFF"/>
          </a:solidFill>
          <a:ln/>
        </p:spPr>
      </p:sp>
      <p:sp>
        <p:nvSpPr>
          <p:cNvPr id="66" name="Text 61"/>
          <p:cNvSpPr txBox="1"/>
          <p:nvPr/>
        </p:nvSpPr>
        <p:spPr>
          <a:xfrm>
            <a:off x="6492240"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be</a:t>
            </a:r>
            <a:endParaRPr lang="en-US" sz="1300" dirty="0"/>
          </a:p>
        </p:txBody>
      </p:sp>
      <p:sp>
        <p:nvSpPr>
          <p:cNvPr id="67" name="Shape 62"/>
          <p:cNvSpPr/>
          <p:nvPr/>
        </p:nvSpPr>
        <p:spPr>
          <a:xfrm>
            <a:off x="7296912" y="3474720"/>
            <a:ext cx="768096" cy="365760"/>
          </a:xfrm>
          <a:prstGeom prst="roundRect">
            <a:avLst>
              <a:gd name="adj" fmla="val 20000"/>
            </a:avLst>
          </a:prstGeom>
          <a:solidFill>
            <a:srgbClr val="FFFFFF"/>
          </a:solidFill>
          <a:ln/>
        </p:spPr>
      </p:sp>
      <p:sp>
        <p:nvSpPr>
          <p:cNvPr id="68" name="Text 63"/>
          <p:cNvSpPr txBox="1"/>
          <p:nvPr/>
        </p:nvSpPr>
        <p:spPr>
          <a:xfrm>
            <a:off x="7296912"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he</a:t>
            </a:r>
            <a:endParaRPr lang="en-US" sz="1300" dirty="0"/>
          </a:p>
        </p:txBody>
      </p:sp>
      <p:sp>
        <p:nvSpPr>
          <p:cNvPr id="69" name="Shape 64"/>
          <p:cNvSpPr/>
          <p:nvPr/>
        </p:nvSpPr>
        <p:spPr>
          <a:xfrm>
            <a:off x="8101584" y="3474720"/>
            <a:ext cx="768096" cy="365760"/>
          </a:xfrm>
          <a:prstGeom prst="roundRect">
            <a:avLst>
              <a:gd name="adj" fmla="val 20000"/>
            </a:avLst>
          </a:prstGeom>
          <a:solidFill>
            <a:srgbClr val="FFFFFF"/>
          </a:solidFill>
          <a:ln/>
        </p:spPr>
      </p:sp>
      <p:sp>
        <p:nvSpPr>
          <p:cNvPr id="70" name="Text 65"/>
          <p:cNvSpPr txBox="1"/>
          <p:nvPr/>
        </p:nvSpPr>
        <p:spPr>
          <a:xfrm>
            <a:off x="8101584"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me</a:t>
            </a:r>
            <a:endParaRPr lang="en-US" sz="1300" dirty="0"/>
          </a:p>
        </p:txBody>
      </p:sp>
      <p:sp>
        <p:nvSpPr>
          <p:cNvPr id="71" name="Shape 66"/>
          <p:cNvSpPr/>
          <p:nvPr/>
        </p:nvSpPr>
        <p:spPr>
          <a:xfrm>
            <a:off x="8906256" y="3474720"/>
            <a:ext cx="768096" cy="365760"/>
          </a:xfrm>
          <a:prstGeom prst="roundRect">
            <a:avLst>
              <a:gd name="adj" fmla="val 20000"/>
            </a:avLst>
          </a:prstGeom>
          <a:solidFill>
            <a:srgbClr val="FFFFFF"/>
          </a:solidFill>
          <a:ln/>
        </p:spPr>
      </p:sp>
      <p:sp>
        <p:nvSpPr>
          <p:cNvPr id="72" name="Text 67"/>
          <p:cNvSpPr txBox="1"/>
          <p:nvPr/>
        </p:nvSpPr>
        <p:spPr>
          <a:xfrm>
            <a:off x="8906256"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she</a:t>
            </a:r>
            <a:endParaRPr lang="en-US" sz="1300" dirty="0"/>
          </a:p>
        </p:txBody>
      </p:sp>
      <p:sp>
        <p:nvSpPr>
          <p:cNvPr id="73" name="Shape 68"/>
          <p:cNvSpPr/>
          <p:nvPr/>
        </p:nvSpPr>
        <p:spPr>
          <a:xfrm>
            <a:off x="9710928" y="3474720"/>
            <a:ext cx="768096" cy="365760"/>
          </a:xfrm>
          <a:prstGeom prst="roundRect">
            <a:avLst>
              <a:gd name="adj" fmla="val 20000"/>
            </a:avLst>
          </a:prstGeom>
          <a:solidFill>
            <a:srgbClr val="FFFFFF"/>
          </a:solidFill>
          <a:ln/>
        </p:spPr>
      </p:sp>
      <p:sp>
        <p:nvSpPr>
          <p:cNvPr id="74" name="Text 69"/>
          <p:cNvSpPr txBox="1"/>
          <p:nvPr/>
        </p:nvSpPr>
        <p:spPr>
          <a:xfrm>
            <a:off x="9710928"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we</a:t>
            </a:r>
            <a:endParaRPr lang="en-US" sz="1300" dirty="0"/>
          </a:p>
        </p:txBody>
      </p:sp>
      <p:sp>
        <p:nvSpPr>
          <p:cNvPr id="75" name="Shape 70"/>
          <p:cNvSpPr/>
          <p:nvPr/>
        </p:nvSpPr>
        <p:spPr>
          <a:xfrm>
            <a:off x="10515600" y="3474720"/>
            <a:ext cx="768096" cy="365760"/>
          </a:xfrm>
          <a:prstGeom prst="roundRect">
            <a:avLst>
              <a:gd name="adj" fmla="val 20000"/>
            </a:avLst>
          </a:prstGeom>
          <a:solidFill>
            <a:srgbClr val="FFFFFF"/>
          </a:solidFill>
          <a:ln/>
        </p:spPr>
      </p:sp>
      <p:sp>
        <p:nvSpPr>
          <p:cNvPr id="76" name="Text 71"/>
          <p:cNvSpPr txBox="1"/>
          <p:nvPr/>
        </p:nvSpPr>
        <p:spPr>
          <a:xfrm>
            <a:off x="10515600" y="347472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no</a:t>
            </a:r>
            <a:endParaRPr lang="en-US" sz="1300" dirty="0"/>
          </a:p>
        </p:txBody>
      </p:sp>
      <p:sp>
        <p:nvSpPr>
          <p:cNvPr id="77" name="Shape 72"/>
          <p:cNvSpPr/>
          <p:nvPr/>
        </p:nvSpPr>
        <p:spPr>
          <a:xfrm>
            <a:off x="6492240" y="3886200"/>
            <a:ext cx="768096" cy="365760"/>
          </a:xfrm>
          <a:prstGeom prst="roundRect">
            <a:avLst>
              <a:gd name="adj" fmla="val 20000"/>
            </a:avLst>
          </a:prstGeom>
          <a:solidFill>
            <a:srgbClr val="FFFFFF"/>
          </a:solidFill>
          <a:ln/>
        </p:spPr>
      </p:sp>
      <p:sp>
        <p:nvSpPr>
          <p:cNvPr id="78" name="Text 73"/>
          <p:cNvSpPr txBox="1"/>
          <p:nvPr/>
        </p:nvSpPr>
        <p:spPr>
          <a:xfrm>
            <a:off x="6492240"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go</a:t>
            </a:r>
            <a:endParaRPr lang="en-US" sz="1300" dirty="0"/>
          </a:p>
        </p:txBody>
      </p:sp>
      <p:sp>
        <p:nvSpPr>
          <p:cNvPr id="79" name="Shape 74"/>
          <p:cNvSpPr/>
          <p:nvPr/>
        </p:nvSpPr>
        <p:spPr>
          <a:xfrm>
            <a:off x="7296912" y="3886200"/>
            <a:ext cx="768096" cy="365760"/>
          </a:xfrm>
          <a:prstGeom prst="roundRect">
            <a:avLst>
              <a:gd name="adj" fmla="val 20000"/>
            </a:avLst>
          </a:prstGeom>
          <a:solidFill>
            <a:srgbClr val="FFFFFF"/>
          </a:solidFill>
          <a:ln/>
        </p:spPr>
      </p:sp>
      <p:sp>
        <p:nvSpPr>
          <p:cNvPr id="80" name="Text 75"/>
          <p:cNvSpPr txBox="1"/>
          <p:nvPr/>
        </p:nvSpPr>
        <p:spPr>
          <a:xfrm>
            <a:off x="7296912"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so</a:t>
            </a:r>
            <a:endParaRPr lang="en-US" sz="1300" dirty="0"/>
          </a:p>
        </p:txBody>
      </p:sp>
      <p:sp>
        <p:nvSpPr>
          <p:cNvPr id="81" name="Shape 76"/>
          <p:cNvSpPr/>
          <p:nvPr/>
        </p:nvSpPr>
        <p:spPr>
          <a:xfrm>
            <a:off x="8101584" y="3886200"/>
            <a:ext cx="768096" cy="365760"/>
          </a:xfrm>
          <a:prstGeom prst="roundRect">
            <a:avLst>
              <a:gd name="adj" fmla="val 20000"/>
            </a:avLst>
          </a:prstGeom>
          <a:solidFill>
            <a:srgbClr val="FFFFFF"/>
          </a:solidFill>
          <a:ln/>
        </p:spPr>
      </p:sp>
      <p:sp>
        <p:nvSpPr>
          <p:cNvPr id="82" name="Text 77"/>
          <p:cNvSpPr txBox="1"/>
          <p:nvPr/>
        </p:nvSpPr>
        <p:spPr>
          <a:xfrm>
            <a:off x="8101584"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by</a:t>
            </a:r>
            <a:endParaRPr lang="en-US" sz="1300" dirty="0"/>
          </a:p>
        </p:txBody>
      </p:sp>
      <p:sp>
        <p:nvSpPr>
          <p:cNvPr id="83" name="Shape 78"/>
          <p:cNvSpPr/>
          <p:nvPr/>
        </p:nvSpPr>
        <p:spPr>
          <a:xfrm>
            <a:off x="8906256" y="3886200"/>
            <a:ext cx="768096" cy="365760"/>
          </a:xfrm>
          <a:prstGeom prst="roundRect">
            <a:avLst>
              <a:gd name="adj" fmla="val 20000"/>
            </a:avLst>
          </a:prstGeom>
          <a:solidFill>
            <a:srgbClr val="FFFFFF"/>
          </a:solidFill>
          <a:ln/>
        </p:spPr>
      </p:sp>
      <p:sp>
        <p:nvSpPr>
          <p:cNvPr id="84" name="Text 79"/>
          <p:cNvSpPr txBox="1"/>
          <p:nvPr/>
        </p:nvSpPr>
        <p:spPr>
          <a:xfrm>
            <a:off x="8906256"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my</a:t>
            </a:r>
            <a:endParaRPr lang="en-US" sz="1300" dirty="0"/>
          </a:p>
        </p:txBody>
      </p:sp>
      <p:sp>
        <p:nvSpPr>
          <p:cNvPr id="85" name="Shape 80"/>
          <p:cNvSpPr/>
          <p:nvPr/>
        </p:nvSpPr>
        <p:spPr>
          <a:xfrm>
            <a:off x="9710928" y="3886200"/>
            <a:ext cx="768096" cy="365760"/>
          </a:xfrm>
          <a:prstGeom prst="roundRect">
            <a:avLst>
              <a:gd name="adj" fmla="val 20000"/>
            </a:avLst>
          </a:prstGeom>
          <a:solidFill>
            <a:srgbClr val="FFFFFF"/>
          </a:solidFill>
          <a:ln/>
        </p:spPr>
      </p:sp>
      <p:sp>
        <p:nvSpPr>
          <p:cNvPr id="86" name="Text 81"/>
          <p:cNvSpPr txBox="1"/>
          <p:nvPr/>
        </p:nvSpPr>
        <p:spPr>
          <a:xfrm>
            <a:off x="9710928"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here</a:t>
            </a:r>
            <a:endParaRPr lang="en-US" sz="1300" dirty="0"/>
          </a:p>
        </p:txBody>
      </p:sp>
      <p:sp>
        <p:nvSpPr>
          <p:cNvPr id="87" name="Shape 82"/>
          <p:cNvSpPr/>
          <p:nvPr/>
        </p:nvSpPr>
        <p:spPr>
          <a:xfrm>
            <a:off x="10515600" y="3886200"/>
            <a:ext cx="768096" cy="365760"/>
          </a:xfrm>
          <a:prstGeom prst="roundRect">
            <a:avLst>
              <a:gd name="adj" fmla="val 20000"/>
            </a:avLst>
          </a:prstGeom>
          <a:solidFill>
            <a:srgbClr val="FFFFFF"/>
          </a:solidFill>
          <a:ln/>
        </p:spPr>
      </p:sp>
      <p:sp>
        <p:nvSpPr>
          <p:cNvPr id="88" name="Text 83"/>
          <p:cNvSpPr txBox="1"/>
          <p:nvPr/>
        </p:nvSpPr>
        <p:spPr>
          <a:xfrm>
            <a:off x="10515600" y="388620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there</a:t>
            </a:r>
            <a:endParaRPr lang="en-US" sz="1300" dirty="0"/>
          </a:p>
        </p:txBody>
      </p:sp>
      <p:sp>
        <p:nvSpPr>
          <p:cNvPr id="89" name="Shape 84"/>
          <p:cNvSpPr/>
          <p:nvPr/>
        </p:nvSpPr>
        <p:spPr>
          <a:xfrm>
            <a:off x="6492240" y="4297680"/>
            <a:ext cx="768096" cy="365760"/>
          </a:xfrm>
          <a:prstGeom prst="roundRect">
            <a:avLst>
              <a:gd name="adj" fmla="val 20000"/>
            </a:avLst>
          </a:prstGeom>
          <a:solidFill>
            <a:srgbClr val="FFFFFF"/>
          </a:solidFill>
          <a:ln/>
        </p:spPr>
      </p:sp>
      <p:sp>
        <p:nvSpPr>
          <p:cNvPr id="90" name="Text 85"/>
          <p:cNvSpPr txBox="1"/>
          <p:nvPr/>
        </p:nvSpPr>
        <p:spPr>
          <a:xfrm>
            <a:off x="6492240"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where</a:t>
            </a:r>
            <a:endParaRPr lang="en-US" sz="1300" dirty="0"/>
          </a:p>
        </p:txBody>
      </p:sp>
      <p:sp>
        <p:nvSpPr>
          <p:cNvPr id="91" name="Shape 86"/>
          <p:cNvSpPr/>
          <p:nvPr/>
        </p:nvSpPr>
        <p:spPr>
          <a:xfrm>
            <a:off x="7296912" y="4297680"/>
            <a:ext cx="768096" cy="365760"/>
          </a:xfrm>
          <a:prstGeom prst="roundRect">
            <a:avLst>
              <a:gd name="adj" fmla="val 20000"/>
            </a:avLst>
          </a:prstGeom>
          <a:solidFill>
            <a:srgbClr val="FFFFFF"/>
          </a:solidFill>
          <a:ln/>
        </p:spPr>
      </p:sp>
      <p:sp>
        <p:nvSpPr>
          <p:cNvPr id="92" name="Text 87"/>
          <p:cNvSpPr txBox="1"/>
          <p:nvPr/>
        </p:nvSpPr>
        <p:spPr>
          <a:xfrm>
            <a:off x="7296912"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love</a:t>
            </a:r>
            <a:endParaRPr lang="en-US" sz="1300" dirty="0"/>
          </a:p>
        </p:txBody>
      </p:sp>
      <p:sp>
        <p:nvSpPr>
          <p:cNvPr id="93" name="Shape 88"/>
          <p:cNvSpPr/>
          <p:nvPr/>
        </p:nvSpPr>
        <p:spPr>
          <a:xfrm>
            <a:off x="8101584" y="4297680"/>
            <a:ext cx="768096" cy="365760"/>
          </a:xfrm>
          <a:prstGeom prst="roundRect">
            <a:avLst>
              <a:gd name="adj" fmla="val 20000"/>
            </a:avLst>
          </a:prstGeom>
          <a:solidFill>
            <a:srgbClr val="FFFFFF"/>
          </a:solidFill>
          <a:ln/>
        </p:spPr>
      </p:sp>
      <p:sp>
        <p:nvSpPr>
          <p:cNvPr id="94" name="Text 89"/>
          <p:cNvSpPr txBox="1"/>
          <p:nvPr/>
        </p:nvSpPr>
        <p:spPr>
          <a:xfrm>
            <a:off x="8101584"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come</a:t>
            </a:r>
            <a:endParaRPr lang="en-US" sz="1300" dirty="0"/>
          </a:p>
        </p:txBody>
      </p:sp>
      <p:sp>
        <p:nvSpPr>
          <p:cNvPr id="95" name="Shape 90"/>
          <p:cNvSpPr/>
          <p:nvPr/>
        </p:nvSpPr>
        <p:spPr>
          <a:xfrm>
            <a:off x="8906256" y="4297680"/>
            <a:ext cx="768096" cy="365760"/>
          </a:xfrm>
          <a:prstGeom prst="roundRect">
            <a:avLst>
              <a:gd name="adj" fmla="val 20000"/>
            </a:avLst>
          </a:prstGeom>
          <a:solidFill>
            <a:srgbClr val="FFFFFF"/>
          </a:solidFill>
          <a:ln/>
        </p:spPr>
      </p:sp>
      <p:sp>
        <p:nvSpPr>
          <p:cNvPr id="96" name="Text 91"/>
          <p:cNvSpPr txBox="1"/>
          <p:nvPr/>
        </p:nvSpPr>
        <p:spPr>
          <a:xfrm>
            <a:off x="8906256"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some</a:t>
            </a:r>
            <a:endParaRPr lang="en-US" sz="1300" dirty="0"/>
          </a:p>
        </p:txBody>
      </p:sp>
      <p:sp>
        <p:nvSpPr>
          <p:cNvPr id="97" name="Shape 92"/>
          <p:cNvSpPr/>
          <p:nvPr/>
        </p:nvSpPr>
        <p:spPr>
          <a:xfrm>
            <a:off x="9710928" y="4297680"/>
            <a:ext cx="768096" cy="365760"/>
          </a:xfrm>
          <a:prstGeom prst="roundRect">
            <a:avLst>
              <a:gd name="adj" fmla="val 20000"/>
            </a:avLst>
          </a:prstGeom>
          <a:solidFill>
            <a:srgbClr val="FFFFFF"/>
          </a:solidFill>
          <a:ln/>
        </p:spPr>
      </p:sp>
      <p:sp>
        <p:nvSpPr>
          <p:cNvPr id="98" name="Text 93"/>
          <p:cNvSpPr txBox="1"/>
          <p:nvPr/>
        </p:nvSpPr>
        <p:spPr>
          <a:xfrm>
            <a:off x="9710928"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one</a:t>
            </a:r>
            <a:endParaRPr lang="en-US" sz="1300" dirty="0"/>
          </a:p>
        </p:txBody>
      </p:sp>
      <p:sp>
        <p:nvSpPr>
          <p:cNvPr id="99" name="Shape 94"/>
          <p:cNvSpPr/>
          <p:nvPr/>
        </p:nvSpPr>
        <p:spPr>
          <a:xfrm>
            <a:off x="10515600" y="4297680"/>
            <a:ext cx="768096" cy="365760"/>
          </a:xfrm>
          <a:prstGeom prst="roundRect">
            <a:avLst>
              <a:gd name="adj" fmla="val 20000"/>
            </a:avLst>
          </a:prstGeom>
          <a:solidFill>
            <a:srgbClr val="FFFFFF"/>
          </a:solidFill>
          <a:ln/>
        </p:spPr>
      </p:sp>
      <p:sp>
        <p:nvSpPr>
          <p:cNvPr id="100" name="Text 95"/>
          <p:cNvSpPr txBox="1"/>
          <p:nvPr/>
        </p:nvSpPr>
        <p:spPr>
          <a:xfrm>
            <a:off x="10515600" y="429768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once</a:t>
            </a:r>
            <a:endParaRPr lang="en-US" sz="1300" dirty="0"/>
          </a:p>
        </p:txBody>
      </p:sp>
      <p:sp>
        <p:nvSpPr>
          <p:cNvPr id="101" name="Shape 96"/>
          <p:cNvSpPr/>
          <p:nvPr/>
        </p:nvSpPr>
        <p:spPr>
          <a:xfrm>
            <a:off x="6492240" y="4709160"/>
            <a:ext cx="768096" cy="365760"/>
          </a:xfrm>
          <a:prstGeom prst="roundRect">
            <a:avLst>
              <a:gd name="adj" fmla="val 20000"/>
            </a:avLst>
          </a:prstGeom>
          <a:solidFill>
            <a:srgbClr val="FFFFFF"/>
          </a:solidFill>
          <a:ln/>
        </p:spPr>
      </p:sp>
      <p:sp>
        <p:nvSpPr>
          <p:cNvPr id="102" name="Text 97"/>
          <p:cNvSpPr txBox="1"/>
          <p:nvPr/>
        </p:nvSpPr>
        <p:spPr>
          <a:xfrm>
            <a:off x="6492240"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ask</a:t>
            </a:r>
            <a:endParaRPr lang="en-US" sz="1300" dirty="0"/>
          </a:p>
        </p:txBody>
      </p:sp>
      <p:sp>
        <p:nvSpPr>
          <p:cNvPr id="103" name="Shape 98"/>
          <p:cNvSpPr/>
          <p:nvPr/>
        </p:nvSpPr>
        <p:spPr>
          <a:xfrm>
            <a:off x="7296912" y="4709160"/>
            <a:ext cx="768096" cy="365760"/>
          </a:xfrm>
          <a:prstGeom prst="roundRect">
            <a:avLst>
              <a:gd name="adj" fmla="val 20000"/>
            </a:avLst>
          </a:prstGeom>
          <a:solidFill>
            <a:srgbClr val="FFFFFF"/>
          </a:solidFill>
          <a:ln/>
        </p:spPr>
      </p:sp>
      <p:sp>
        <p:nvSpPr>
          <p:cNvPr id="104" name="Text 99"/>
          <p:cNvSpPr txBox="1"/>
          <p:nvPr/>
        </p:nvSpPr>
        <p:spPr>
          <a:xfrm>
            <a:off x="7296912"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friend</a:t>
            </a:r>
            <a:endParaRPr lang="en-US" sz="1300" dirty="0"/>
          </a:p>
        </p:txBody>
      </p:sp>
      <p:sp>
        <p:nvSpPr>
          <p:cNvPr id="105" name="Shape 100"/>
          <p:cNvSpPr/>
          <p:nvPr/>
        </p:nvSpPr>
        <p:spPr>
          <a:xfrm>
            <a:off x="8101584" y="4709160"/>
            <a:ext cx="768096" cy="365760"/>
          </a:xfrm>
          <a:prstGeom prst="roundRect">
            <a:avLst>
              <a:gd name="adj" fmla="val 20000"/>
            </a:avLst>
          </a:prstGeom>
          <a:solidFill>
            <a:srgbClr val="FFFFFF"/>
          </a:solidFill>
          <a:ln/>
        </p:spPr>
      </p:sp>
      <p:sp>
        <p:nvSpPr>
          <p:cNvPr id="106" name="Text 101"/>
          <p:cNvSpPr txBox="1"/>
          <p:nvPr/>
        </p:nvSpPr>
        <p:spPr>
          <a:xfrm>
            <a:off x="8101584"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school</a:t>
            </a:r>
            <a:endParaRPr lang="en-US" sz="1300" dirty="0"/>
          </a:p>
        </p:txBody>
      </p:sp>
      <p:sp>
        <p:nvSpPr>
          <p:cNvPr id="107" name="Shape 102"/>
          <p:cNvSpPr/>
          <p:nvPr/>
        </p:nvSpPr>
        <p:spPr>
          <a:xfrm>
            <a:off x="8906256" y="4709160"/>
            <a:ext cx="768096" cy="365760"/>
          </a:xfrm>
          <a:prstGeom prst="roundRect">
            <a:avLst>
              <a:gd name="adj" fmla="val 20000"/>
            </a:avLst>
          </a:prstGeom>
          <a:solidFill>
            <a:srgbClr val="FFFFFF"/>
          </a:solidFill>
          <a:ln/>
        </p:spPr>
      </p:sp>
      <p:sp>
        <p:nvSpPr>
          <p:cNvPr id="108" name="Text 103"/>
          <p:cNvSpPr txBox="1"/>
          <p:nvPr/>
        </p:nvSpPr>
        <p:spPr>
          <a:xfrm>
            <a:off x="8906256"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put</a:t>
            </a:r>
            <a:endParaRPr lang="en-US" sz="1300" dirty="0"/>
          </a:p>
        </p:txBody>
      </p:sp>
      <p:sp>
        <p:nvSpPr>
          <p:cNvPr id="109" name="Shape 104"/>
          <p:cNvSpPr/>
          <p:nvPr/>
        </p:nvSpPr>
        <p:spPr>
          <a:xfrm>
            <a:off x="9710928" y="4709160"/>
            <a:ext cx="768096" cy="365760"/>
          </a:xfrm>
          <a:prstGeom prst="roundRect">
            <a:avLst>
              <a:gd name="adj" fmla="val 20000"/>
            </a:avLst>
          </a:prstGeom>
          <a:solidFill>
            <a:srgbClr val="FFFFFF"/>
          </a:solidFill>
          <a:ln/>
        </p:spPr>
      </p:sp>
      <p:sp>
        <p:nvSpPr>
          <p:cNvPr id="110" name="Text 105"/>
          <p:cNvSpPr txBox="1"/>
          <p:nvPr/>
        </p:nvSpPr>
        <p:spPr>
          <a:xfrm>
            <a:off x="9710928"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push</a:t>
            </a:r>
            <a:endParaRPr lang="en-US" sz="1300" dirty="0"/>
          </a:p>
        </p:txBody>
      </p:sp>
      <p:sp>
        <p:nvSpPr>
          <p:cNvPr id="111" name="Shape 106"/>
          <p:cNvSpPr/>
          <p:nvPr/>
        </p:nvSpPr>
        <p:spPr>
          <a:xfrm>
            <a:off x="10515600" y="4709160"/>
            <a:ext cx="768096" cy="365760"/>
          </a:xfrm>
          <a:prstGeom prst="roundRect">
            <a:avLst>
              <a:gd name="adj" fmla="val 20000"/>
            </a:avLst>
          </a:prstGeom>
          <a:solidFill>
            <a:srgbClr val="FFFFFF"/>
          </a:solidFill>
          <a:ln/>
        </p:spPr>
      </p:sp>
      <p:sp>
        <p:nvSpPr>
          <p:cNvPr id="112" name="Text 107"/>
          <p:cNvSpPr txBox="1"/>
          <p:nvPr/>
        </p:nvSpPr>
        <p:spPr>
          <a:xfrm>
            <a:off x="10515600" y="470916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pull</a:t>
            </a:r>
            <a:endParaRPr lang="en-US" sz="1300" dirty="0"/>
          </a:p>
        </p:txBody>
      </p:sp>
      <p:sp>
        <p:nvSpPr>
          <p:cNvPr id="113" name="Shape 108"/>
          <p:cNvSpPr/>
          <p:nvPr/>
        </p:nvSpPr>
        <p:spPr>
          <a:xfrm>
            <a:off x="6492240" y="5120640"/>
            <a:ext cx="768096" cy="365760"/>
          </a:xfrm>
          <a:prstGeom prst="roundRect">
            <a:avLst>
              <a:gd name="adj" fmla="val 20000"/>
            </a:avLst>
          </a:prstGeom>
          <a:solidFill>
            <a:srgbClr val="FFFFFF"/>
          </a:solidFill>
          <a:ln/>
        </p:spPr>
      </p:sp>
      <p:sp>
        <p:nvSpPr>
          <p:cNvPr id="114" name="Text 109"/>
          <p:cNvSpPr txBox="1"/>
          <p:nvPr/>
        </p:nvSpPr>
        <p:spPr>
          <a:xfrm>
            <a:off x="6492240" y="51206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full</a:t>
            </a:r>
            <a:endParaRPr lang="en-US" sz="1300" dirty="0"/>
          </a:p>
        </p:txBody>
      </p:sp>
      <p:sp>
        <p:nvSpPr>
          <p:cNvPr id="115" name="Shape 110"/>
          <p:cNvSpPr/>
          <p:nvPr/>
        </p:nvSpPr>
        <p:spPr>
          <a:xfrm>
            <a:off x="7296912" y="5120640"/>
            <a:ext cx="768096" cy="365760"/>
          </a:xfrm>
          <a:prstGeom prst="roundRect">
            <a:avLst>
              <a:gd name="adj" fmla="val 20000"/>
            </a:avLst>
          </a:prstGeom>
          <a:solidFill>
            <a:srgbClr val="FFFFFF"/>
          </a:solidFill>
          <a:ln/>
        </p:spPr>
      </p:sp>
      <p:sp>
        <p:nvSpPr>
          <p:cNvPr id="116" name="Text 111"/>
          <p:cNvSpPr txBox="1"/>
          <p:nvPr/>
        </p:nvSpPr>
        <p:spPr>
          <a:xfrm>
            <a:off x="7296912" y="51206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house</a:t>
            </a:r>
            <a:endParaRPr lang="en-US" sz="1300" dirty="0"/>
          </a:p>
        </p:txBody>
      </p:sp>
      <p:sp>
        <p:nvSpPr>
          <p:cNvPr id="117" name="Shape 112"/>
          <p:cNvSpPr/>
          <p:nvPr/>
        </p:nvSpPr>
        <p:spPr>
          <a:xfrm>
            <a:off x="8101584" y="5120640"/>
            <a:ext cx="768096" cy="365760"/>
          </a:xfrm>
          <a:prstGeom prst="roundRect">
            <a:avLst>
              <a:gd name="adj" fmla="val 20000"/>
            </a:avLst>
          </a:prstGeom>
          <a:solidFill>
            <a:srgbClr val="FFFFFF"/>
          </a:solidFill>
          <a:ln/>
        </p:spPr>
      </p:sp>
      <p:sp>
        <p:nvSpPr>
          <p:cNvPr id="118" name="Text 113"/>
          <p:cNvSpPr txBox="1"/>
          <p:nvPr/>
        </p:nvSpPr>
        <p:spPr>
          <a:xfrm>
            <a:off x="8101584" y="5120640"/>
            <a:ext cx="768096" cy="365760"/>
          </a:xfrm>
          <a:prstGeom prst="rect">
            <a:avLst/>
          </a:prstGeom>
          <a:noFill/>
          <a:ln/>
        </p:spPr>
        <p:txBody>
          <a:bodyPr wrap="square" lIns="0" tIns="0" rIns="0" bIns="0" rtlCol="0" anchor="ctr"/>
          <a:lstStyle/>
          <a:p>
            <a:pPr marL="0" indent="0" algn="ctr">
              <a:buNone/>
            </a:pPr>
            <a:r>
              <a:rPr lang="en-US" sz="1300" dirty="0">
                <a:solidFill>
                  <a:srgbClr val="20302A"/>
                </a:solidFill>
                <a:latin typeface="Calibri" pitchFamily="34" charset="0"/>
                <a:ea typeface="Calibri" pitchFamily="34" charset="-122"/>
                <a:cs typeface="Calibri" pitchFamily="34" charset="-120"/>
              </a:rPr>
              <a:t>our</a:t>
            </a:r>
            <a:endParaRPr lang="en-US" sz="1300" dirty="0"/>
          </a:p>
        </p:txBody>
      </p:sp>
      <p:sp>
        <p:nvSpPr>
          <p:cNvPr id="119" name="Text 114"/>
          <p:cNvSpPr txBox="1"/>
          <p:nvPr/>
        </p:nvSpPr>
        <p:spPr>
          <a:xfrm>
            <a:off x="6492240" y="5623560"/>
            <a:ext cx="5029200" cy="548640"/>
          </a:xfrm>
          <a:prstGeom prst="rect">
            <a:avLst/>
          </a:prstGeom>
          <a:noFill/>
          <a:ln/>
        </p:spPr>
        <p:txBody>
          <a:bodyPr wrap="square" lIns="0" tIns="0" rIns="0" bIns="0" rtlCol="0" anchor="ctr"/>
          <a:lstStyle/>
          <a:p>
            <a:pPr marL="0" indent="0">
              <a:buNone/>
            </a:pPr>
            <a:r>
              <a:rPr lang="en-US" sz="1300" b="1" dirty="0">
                <a:solidFill>
                  <a:srgbClr val="176E99"/>
                </a:solidFill>
                <a:latin typeface="Calibri" pitchFamily="34" charset="0"/>
                <a:ea typeface="Calibri" pitchFamily="34" charset="-122"/>
                <a:cs typeface="Calibri" pitchFamily="34" charset="-120"/>
              </a:rPr>
              <a:t>Also in Year 1: </a:t>
            </a:r>
            <a:r>
              <a:rPr lang="en-US" sz="1300" dirty="0">
                <a:solidFill>
                  <a:srgbClr val="20302A"/>
                </a:solidFill>
                <a:latin typeface="Calibri" pitchFamily="34" charset="0"/>
                <a:ea typeface="Calibri" pitchFamily="34" charset="-122"/>
                <a:cs typeface="Calibri" pitchFamily="34" charset="-120"/>
              </a:rPr>
              <a:t>the days of the week, and adding s or es (hens, foxes).</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8E4DA8"/>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Handwriting: getting letters right</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We use Nelson Handwriting. Book 1A teaches every letter; Book 1B begins joining.</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612648" y="1618488"/>
            <a:ext cx="1289304" cy="1704656"/>
          </a:xfrm>
          <a:prstGeom prst="roundRect">
            <a:avLst>
              <a:gd name="adj" fmla="val 992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10" name="Image 2" descr="Nelson Handwriting Pupil Book 1A cover"/>
          <p:cNvPicPr>
            <a:picLocks noChangeAspect="1"/>
          </p:cNvPicPr>
          <p:nvPr/>
        </p:nvPicPr>
        <p:blipFill>
          <a:blip r:embed="rId5"/>
          <a:stretch>
            <a:fillRect/>
          </a:stretch>
        </p:blipFill>
        <p:spPr>
          <a:xfrm>
            <a:off x="685800" y="1691640"/>
            <a:ext cx="1143000" cy="1558352"/>
          </a:xfrm>
          <a:prstGeom prst="rect">
            <a:avLst/>
          </a:prstGeom>
        </p:spPr>
      </p:pic>
      <p:sp>
        <p:nvSpPr>
          <p:cNvPr id="11" name="Shape 6"/>
          <p:cNvSpPr/>
          <p:nvPr/>
        </p:nvSpPr>
        <p:spPr>
          <a:xfrm>
            <a:off x="1938528" y="1618488"/>
            <a:ext cx="1289304" cy="1696187"/>
          </a:xfrm>
          <a:prstGeom prst="roundRect">
            <a:avLst>
              <a:gd name="adj" fmla="val 992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pic>
        <p:nvPicPr>
          <p:cNvPr id="12" name="Image 3" descr="Nelson Handwriting Pupil Book 1B cover"/>
          <p:cNvPicPr>
            <a:picLocks noChangeAspect="1"/>
          </p:cNvPicPr>
          <p:nvPr/>
        </p:nvPicPr>
        <p:blipFill>
          <a:blip r:embed="rId6"/>
          <a:stretch>
            <a:fillRect/>
          </a:stretch>
        </p:blipFill>
        <p:spPr>
          <a:xfrm>
            <a:off x="2011680" y="1691640"/>
            <a:ext cx="1143000" cy="1549883"/>
          </a:xfrm>
          <a:prstGeom prst="rect">
            <a:avLst/>
          </a:prstGeom>
        </p:spPr>
      </p:pic>
      <p:sp>
        <p:nvSpPr>
          <p:cNvPr id="13" name="Shape 7"/>
          <p:cNvSpPr/>
          <p:nvPr/>
        </p:nvSpPr>
        <p:spPr>
          <a:xfrm>
            <a:off x="3474720" y="1645920"/>
            <a:ext cx="8183880" cy="457200"/>
          </a:xfrm>
          <a:prstGeom prst="roundRect">
            <a:avLst>
              <a:gd name="adj" fmla="val 28000"/>
            </a:avLst>
          </a:prstGeom>
          <a:solidFill>
            <a:srgbClr val="F6FAF7"/>
          </a:solidFill>
          <a:ln w="15875">
            <a:solidFill>
              <a:srgbClr val="DDE8DF"/>
            </a:solidFill>
            <a:prstDash val="solid"/>
          </a:ln>
        </p:spPr>
      </p:sp>
      <p:sp>
        <p:nvSpPr>
          <p:cNvPr id="14" name="Shape 8"/>
          <p:cNvSpPr/>
          <p:nvPr/>
        </p:nvSpPr>
        <p:spPr>
          <a:xfrm>
            <a:off x="3566160" y="1700784"/>
            <a:ext cx="347472" cy="347472"/>
          </a:xfrm>
          <a:prstGeom prst="ellipse">
            <a:avLst/>
          </a:prstGeom>
          <a:solidFill>
            <a:srgbClr val="2AA8E0"/>
          </a:solidFill>
          <a:ln/>
        </p:spPr>
      </p:sp>
      <p:pic>
        <p:nvPicPr>
          <p:cNvPr id="15" name="Image 4" descr="preencoded.png"/>
          <p:cNvPicPr>
            <a:picLocks noChangeAspect="1"/>
          </p:cNvPicPr>
          <p:nvPr/>
        </p:nvPicPr>
        <p:blipFill>
          <a:blip r:embed="rId7"/>
          <a:stretch>
            <a:fillRect/>
          </a:stretch>
        </p:blipFill>
        <p:spPr>
          <a:xfrm>
            <a:off x="3656503" y="1791127"/>
            <a:ext cx="166787" cy="166787"/>
          </a:xfrm>
          <a:prstGeom prst="rect">
            <a:avLst/>
          </a:prstGeom>
        </p:spPr>
      </p:pic>
      <p:sp>
        <p:nvSpPr>
          <p:cNvPr id="16" name="Text 9"/>
          <p:cNvSpPr txBox="1"/>
          <p:nvPr/>
        </p:nvSpPr>
        <p:spPr>
          <a:xfrm>
            <a:off x="4023360" y="1645920"/>
            <a:ext cx="7543800" cy="457200"/>
          </a:xfrm>
          <a:prstGeom prst="rect">
            <a:avLst/>
          </a:prstGeom>
          <a:noFill/>
          <a:ln/>
        </p:spPr>
        <p:txBody>
          <a:bodyPr wrap="square" lIns="0" tIns="0" rIns="0" bIns="0" rtlCol="0" anchor="ctr"/>
          <a:lstStyle/>
          <a:p>
            <a:pPr marL="0" indent="0">
              <a:buNone/>
            </a:pPr>
            <a:r>
              <a:rPr lang="en-US" sz="1400" b="1" dirty="0">
                <a:solidFill>
                  <a:srgbClr val="176E99"/>
                </a:solidFill>
                <a:latin typeface="Calibri" pitchFamily="34" charset="0"/>
                <a:ea typeface="Calibri" pitchFamily="34" charset="-122"/>
                <a:cs typeface="Calibri" pitchFamily="34" charset="-120"/>
              </a:rPr>
              <a:t>Hold the pencil correctly: </a:t>
            </a:r>
            <a:r>
              <a:rPr lang="en-US" sz="1400" dirty="0">
                <a:solidFill>
                  <a:srgbClr val="20302A"/>
                </a:solidFill>
                <a:latin typeface="Calibri" pitchFamily="34" charset="0"/>
                <a:ea typeface="Calibri" pitchFamily="34" charset="-122"/>
                <a:cs typeface="Calibri" pitchFamily="34" charset="-120"/>
              </a:rPr>
              <a:t>pinch with the thumb and first finger, resting on the middle finger.</a:t>
            </a:r>
            <a:endParaRPr lang="en-US" sz="1400" dirty="0"/>
          </a:p>
        </p:txBody>
      </p:sp>
      <p:sp>
        <p:nvSpPr>
          <p:cNvPr id="17" name="Shape 10"/>
          <p:cNvSpPr/>
          <p:nvPr/>
        </p:nvSpPr>
        <p:spPr>
          <a:xfrm>
            <a:off x="3474720" y="2167128"/>
            <a:ext cx="8183880" cy="457200"/>
          </a:xfrm>
          <a:prstGeom prst="roundRect">
            <a:avLst>
              <a:gd name="adj" fmla="val 28000"/>
            </a:avLst>
          </a:prstGeom>
          <a:solidFill>
            <a:srgbClr val="FFFFFF"/>
          </a:solidFill>
          <a:ln w="15875">
            <a:solidFill>
              <a:srgbClr val="DDE8DF"/>
            </a:solidFill>
            <a:prstDash val="solid"/>
          </a:ln>
        </p:spPr>
      </p:sp>
      <p:sp>
        <p:nvSpPr>
          <p:cNvPr id="18" name="Shape 11"/>
          <p:cNvSpPr/>
          <p:nvPr/>
        </p:nvSpPr>
        <p:spPr>
          <a:xfrm>
            <a:off x="3566160" y="2221992"/>
            <a:ext cx="347472" cy="347472"/>
          </a:xfrm>
          <a:prstGeom prst="ellipse">
            <a:avLst/>
          </a:prstGeom>
          <a:solidFill>
            <a:srgbClr val="3E9B54"/>
          </a:solidFill>
          <a:ln/>
        </p:spPr>
      </p:sp>
      <p:pic>
        <p:nvPicPr>
          <p:cNvPr id="19" name="Image 5" descr="preencoded.png"/>
          <p:cNvPicPr>
            <a:picLocks noChangeAspect="1"/>
          </p:cNvPicPr>
          <p:nvPr/>
        </p:nvPicPr>
        <p:blipFill>
          <a:blip r:embed="rId8"/>
          <a:stretch>
            <a:fillRect/>
          </a:stretch>
        </p:blipFill>
        <p:spPr>
          <a:xfrm>
            <a:off x="3656503" y="2312335"/>
            <a:ext cx="166787" cy="166787"/>
          </a:xfrm>
          <a:prstGeom prst="rect">
            <a:avLst/>
          </a:prstGeom>
        </p:spPr>
      </p:pic>
      <p:sp>
        <p:nvSpPr>
          <p:cNvPr id="20" name="Text 12"/>
          <p:cNvSpPr txBox="1"/>
          <p:nvPr/>
        </p:nvSpPr>
        <p:spPr>
          <a:xfrm>
            <a:off x="4023360" y="2167128"/>
            <a:ext cx="7543800" cy="457200"/>
          </a:xfrm>
          <a:prstGeom prst="rect">
            <a:avLst/>
          </a:prstGeom>
          <a:noFill/>
          <a:ln/>
        </p:spPr>
        <p:txBody>
          <a:bodyPr wrap="square" lIns="0" tIns="0" rIns="0" bIns="0" rtlCol="0" anchor="ctr"/>
          <a:lstStyle/>
          <a:p>
            <a:pPr marL="0" indent="0">
              <a:buNone/>
            </a:pPr>
            <a:r>
              <a:rPr lang="en-US" sz="1400" b="1" dirty="0">
                <a:solidFill>
                  <a:srgbClr val="2A7A3F"/>
                </a:solidFill>
                <a:latin typeface="Calibri" pitchFamily="34" charset="0"/>
                <a:ea typeface="Calibri" pitchFamily="34" charset="-122"/>
                <a:cs typeface="Calibri" pitchFamily="34" charset="-120"/>
              </a:rPr>
              <a:t>Start in the right place: </a:t>
            </a:r>
            <a:r>
              <a:rPr lang="en-US" sz="1400" dirty="0">
                <a:solidFill>
                  <a:srgbClr val="20302A"/>
                </a:solidFill>
                <a:latin typeface="Calibri" pitchFamily="34" charset="0"/>
                <a:ea typeface="Calibri" pitchFamily="34" charset="-122"/>
                <a:cs typeface="Calibri" pitchFamily="34" charset="-120"/>
              </a:rPr>
              <a:t>most letters start at the top. Watch how your child forms each one.</a:t>
            </a:r>
            <a:endParaRPr lang="en-US" sz="1400" dirty="0"/>
          </a:p>
        </p:txBody>
      </p:sp>
      <p:sp>
        <p:nvSpPr>
          <p:cNvPr id="21" name="Shape 13"/>
          <p:cNvSpPr/>
          <p:nvPr/>
        </p:nvSpPr>
        <p:spPr>
          <a:xfrm>
            <a:off x="3474720" y="2688336"/>
            <a:ext cx="8183880" cy="457200"/>
          </a:xfrm>
          <a:prstGeom prst="roundRect">
            <a:avLst>
              <a:gd name="adj" fmla="val 28000"/>
            </a:avLst>
          </a:prstGeom>
          <a:solidFill>
            <a:srgbClr val="F6FAF7"/>
          </a:solidFill>
          <a:ln w="15875">
            <a:solidFill>
              <a:srgbClr val="DDE8DF"/>
            </a:solidFill>
            <a:prstDash val="solid"/>
          </a:ln>
        </p:spPr>
      </p:sp>
      <p:sp>
        <p:nvSpPr>
          <p:cNvPr id="22" name="Shape 14"/>
          <p:cNvSpPr/>
          <p:nvPr/>
        </p:nvSpPr>
        <p:spPr>
          <a:xfrm>
            <a:off x="3566160" y="2743200"/>
            <a:ext cx="347472" cy="347472"/>
          </a:xfrm>
          <a:prstGeom prst="ellipse">
            <a:avLst/>
          </a:prstGeom>
          <a:solidFill>
            <a:srgbClr val="FF6B54"/>
          </a:solidFill>
          <a:ln/>
        </p:spPr>
      </p:sp>
      <p:pic>
        <p:nvPicPr>
          <p:cNvPr id="23" name="Image 6" descr="preencoded.png"/>
          <p:cNvPicPr>
            <a:picLocks noChangeAspect="1"/>
          </p:cNvPicPr>
          <p:nvPr/>
        </p:nvPicPr>
        <p:blipFill>
          <a:blip r:embed="rId9"/>
          <a:stretch>
            <a:fillRect/>
          </a:stretch>
        </p:blipFill>
        <p:spPr>
          <a:xfrm>
            <a:off x="3656503" y="2833543"/>
            <a:ext cx="166787" cy="166787"/>
          </a:xfrm>
          <a:prstGeom prst="rect">
            <a:avLst/>
          </a:prstGeom>
        </p:spPr>
      </p:pic>
      <p:sp>
        <p:nvSpPr>
          <p:cNvPr id="24" name="Text 15"/>
          <p:cNvSpPr txBox="1"/>
          <p:nvPr/>
        </p:nvSpPr>
        <p:spPr>
          <a:xfrm>
            <a:off x="4023360" y="2688336"/>
            <a:ext cx="7543800" cy="457200"/>
          </a:xfrm>
          <a:prstGeom prst="rect">
            <a:avLst/>
          </a:prstGeom>
          <a:noFill/>
          <a:ln/>
        </p:spPr>
        <p:txBody>
          <a:bodyPr wrap="square" lIns="0" tIns="0" rIns="0" bIns="0" rtlCol="0" anchor="ctr"/>
          <a:lstStyle/>
          <a:p>
            <a:pPr marL="0" indent="0">
              <a:buNone/>
            </a:pPr>
            <a:r>
              <a:rPr lang="en-US" sz="1400" b="1" dirty="0">
                <a:solidFill>
                  <a:srgbClr val="C73A24"/>
                </a:solidFill>
                <a:latin typeface="Calibri" pitchFamily="34" charset="0"/>
                <a:ea typeface="Calibri" pitchFamily="34" charset="-122"/>
                <a:cs typeface="Calibri" pitchFamily="34" charset="-120"/>
              </a:rPr>
              <a:t>Lower case first: </a:t>
            </a:r>
            <a:r>
              <a:rPr lang="en-US" sz="1400" dirty="0">
                <a:solidFill>
                  <a:srgbClr val="20302A"/>
                </a:solidFill>
                <a:latin typeface="Calibri" pitchFamily="34" charset="0"/>
                <a:ea typeface="Calibri" pitchFamily="34" charset="-122"/>
                <a:cs typeface="Calibri" pitchFamily="34" charset="-120"/>
              </a:rPr>
              <a:t>capital letters only at the start of sentences and for names.</a:t>
            </a:r>
            <a:endParaRPr lang="en-US" sz="1400" dirty="0"/>
          </a:p>
        </p:txBody>
      </p:sp>
      <p:sp>
        <p:nvSpPr>
          <p:cNvPr id="25" name="Shape 16"/>
          <p:cNvSpPr/>
          <p:nvPr/>
        </p:nvSpPr>
        <p:spPr>
          <a:xfrm>
            <a:off x="3474720" y="3209544"/>
            <a:ext cx="8183880" cy="457200"/>
          </a:xfrm>
          <a:prstGeom prst="roundRect">
            <a:avLst>
              <a:gd name="adj" fmla="val 28000"/>
            </a:avLst>
          </a:prstGeom>
          <a:solidFill>
            <a:srgbClr val="FFFFFF"/>
          </a:solidFill>
          <a:ln w="15875">
            <a:solidFill>
              <a:srgbClr val="DDE8DF"/>
            </a:solidFill>
            <a:prstDash val="solid"/>
          </a:ln>
        </p:spPr>
      </p:sp>
      <p:sp>
        <p:nvSpPr>
          <p:cNvPr id="26" name="Shape 17"/>
          <p:cNvSpPr/>
          <p:nvPr/>
        </p:nvSpPr>
        <p:spPr>
          <a:xfrm>
            <a:off x="3566160" y="3264408"/>
            <a:ext cx="347472" cy="347472"/>
          </a:xfrm>
          <a:prstGeom prst="ellipse">
            <a:avLst/>
          </a:prstGeom>
          <a:solidFill>
            <a:srgbClr val="FBB817"/>
          </a:solidFill>
          <a:ln/>
        </p:spPr>
      </p:sp>
      <p:pic>
        <p:nvPicPr>
          <p:cNvPr id="27" name="Image 7" descr="preencoded.png"/>
          <p:cNvPicPr>
            <a:picLocks noChangeAspect="1"/>
          </p:cNvPicPr>
          <p:nvPr/>
        </p:nvPicPr>
        <p:blipFill>
          <a:blip r:embed="rId10"/>
          <a:stretch>
            <a:fillRect/>
          </a:stretch>
        </p:blipFill>
        <p:spPr>
          <a:xfrm>
            <a:off x="3656503" y="3354751"/>
            <a:ext cx="166787" cy="166787"/>
          </a:xfrm>
          <a:prstGeom prst="rect">
            <a:avLst/>
          </a:prstGeom>
        </p:spPr>
      </p:pic>
      <p:sp>
        <p:nvSpPr>
          <p:cNvPr id="28" name="Text 18"/>
          <p:cNvSpPr txBox="1"/>
          <p:nvPr/>
        </p:nvSpPr>
        <p:spPr>
          <a:xfrm>
            <a:off x="4023360" y="3209544"/>
            <a:ext cx="7543800" cy="457200"/>
          </a:xfrm>
          <a:prstGeom prst="rect">
            <a:avLst/>
          </a:prstGeom>
          <a:noFill/>
          <a:ln/>
        </p:spPr>
        <p:txBody>
          <a:bodyPr wrap="square" lIns="0" tIns="0" rIns="0" bIns="0" rtlCol="0" anchor="ctr"/>
          <a:lstStyle/>
          <a:p>
            <a:pPr marL="0" indent="0">
              <a:buNone/>
            </a:pPr>
            <a:r>
              <a:rPr lang="en-US" sz="1400" b="1" dirty="0">
                <a:solidFill>
                  <a:srgbClr val="8A6100"/>
                </a:solidFill>
                <a:latin typeface="Calibri" pitchFamily="34" charset="0"/>
                <a:ea typeface="Calibri" pitchFamily="34" charset="-122"/>
                <a:cs typeface="Calibri" pitchFamily="34" charset="-120"/>
              </a:rPr>
              <a:t>Build strong fingers: </a:t>
            </a:r>
            <a:r>
              <a:rPr lang="en-US" sz="1400" dirty="0">
                <a:solidFill>
                  <a:srgbClr val="20302A"/>
                </a:solidFill>
                <a:latin typeface="Calibri" pitchFamily="34" charset="0"/>
                <a:ea typeface="Calibri" pitchFamily="34" charset="-122"/>
                <a:cs typeface="Calibri" pitchFamily="34" charset="-120"/>
              </a:rPr>
              <a:t>playdough, pegs, threading beads and tearing paper all help.</a:t>
            </a:r>
            <a:endParaRPr lang="en-US" sz="1400" dirty="0"/>
          </a:p>
        </p:txBody>
      </p:sp>
      <p:sp>
        <p:nvSpPr>
          <p:cNvPr id="29" name="Shape 19"/>
          <p:cNvSpPr/>
          <p:nvPr/>
        </p:nvSpPr>
        <p:spPr>
          <a:xfrm>
            <a:off x="3474720" y="3730752"/>
            <a:ext cx="8183880" cy="457200"/>
          </a:xfrm>
          <a:prstGeom prst="roundRect">
            <a:avLst>
              <a:gd name="adj" fmla="val 28000"/>
            </a:avLst>
          </a:prstGeom>
          <a:solidFill>
            <a:srgbClr val="F6FAF7"/>
          </a:solidFill>
          <a:ln w="15875">
            <a:solidFill>
              <a:srgbClr val="DDE8DF"/>
            </a:solidFill>
            <a:prstDash val="solid"/>
          </a:ln>
        </p:spPr>
      </p:sp>
      <p:sp>
        <p:nvSpPr>
          <p:cNvPr id="30" name="Shape 20"/>
          <p:cNvSpPr/>
          <p:nvPr/>
        </p:nvSpPr>
        <p:spPr>
          <a:xfrm>
            <a:off x="3566160" y="3785616"/>
            <a:ext cx="347472" cy="347472"/>
          </a:xfrm>
          <a:prstGeom prst="ellipse">
            <a:avLst/>
          </a:prstGeom>
          <a:solidFill>
            <a:srgbClr val="8E4DA8"/>
          </a:solidFill>
          <a:ln/>
        </p:spPr>
      </p:sp>
      <p:pic>
        <p:nvPicPr>
          <p:cNvPr id="31" name="Image 8" descr="preencoded.png"/>
          <p:cNvPicPr>
            <a:picLocks noChangeAspect="1"/>
          </p:cNvPicPr>
          <p:nvPr/>
        </p:nvPicPr>
        <p:blipFill>
          <a:blip r:embed="rId11"/>
          <a:stretch>
            <a:fillRect/>
          </a:stretch>
        </p:blipFill>
        <p:spPr>
          <a:xfrm>
            <a:off x="3656503" y="3875959"/>
            <a:ext cx="166787" cy="166787"/>
          </a:xfrm>
          <a:prstGeom prst="rect">
            <a:avLst/>
          </a:prstGeom>
        </p:spPr>
      </p:pic>
      <p:sp>
        <p:nvSpPr>
          <p:cNvPr id="32" name="Text 21"/>
          <p:cNvSpPr txBox="1"/>
          <p:nvPr/>
        </p:nvSpPr>
        <p:spPr>
          <a:xfrm>
            <a:off x="4023360" y="3730752"/>
            <a:ext cx="7543800" cy="457200"/>
          </a:xfrm>
          <a:prstGeom prst="rect">
            <a:avLst/>
          </a:prstGeom>
          <a:noFill/>
          <a:ln/>
        </p:spPr>
        <p:txBody>
          <a:bodyPr wrap="square" lIns="0" tIns="0" rIns="0" bIns="0" rtlCol="0" anchor="ctr"/>
          <a:lstStyle/>
          <a:p>
            <a:pPr marL="0" indent="0">
              <a:buNone/>
            </a:pPr>
            <a:r>
              <a:rPr lang="en-US" sz="1400" b="1" dirty="0">
                <a:solidFill>
                  <a:srgbClr val="743A8C"/>
                </a:solidFill>
                <a:latin typeface="Calibri" pitchFamily="34" charset="0"/>
                <a:ea typeface="Calibri" pitchFamily="34" charset="-122"/>
                <a:cs typeface="Calibri" pitchFamily="34" charset="-120"/>
              </a:rPr>
              <a:t>Make it fun: </a:t>
            </a:r>
            <a:r>
              <a:rPr lang="en-US" sz="1400" dirty="0">
                <a:solidFill>
                  <a:srgbClr val="20302A"/>
                </a:solidFill>
                <a:latin typeface="Calibri" pitchFamily="34" charset="0"/>
                <a:ea typeface="Calibri" pitchFamily="34" charset="-122"/>
                <a:cs typeface="Calibri" pitchFamily="34" charset="-120"/>
              </a:rPr>
              <a:t>write letters in sand, shaving foam, with chalk, or with water and a brush.</a:t>
            </a:r>
            <a:endParaRPr lang="en-US" sz="1400" dirty="0"/>
          </a:p>
        </p:txBody>
      </p:sp>
      <p:sp>
        <p:nvSpPr>
          <p:cNvPr id="33" name="Shape 22"/>
          <p:cNvSpPr/>
          <p:nvPr/>
        </p:nvSpPr>
        <p:spPr>
          <a:xfrm>
            <a:off x="548640" y="4206240"/>
            <a:ext cx="10607040" cy="2103120"/>
          </a:xfrm>
          <a:prstGeom prst="roundRect">
            <a:avLst>
              <a:gd name="adj" fmla="val 6087"/>
            </a:avLst>
          </a:prstGeom>
          <a:solidFill>
            <a:srgbClr val="F3EAF7"/>
          </a:solidFill>
          <a:ln/>
        </p:spPr>
      </p:sp>
      <p:sp>
        <p:nvSpPr>
          <p:cNvPr id="34" name="Text 23"/>
          <p:cNvSpPr txBox="1"/>
          <p:nvPr/>
        </p:nvSpPr>
        <p:spPr>
          <a:xfrm>
            <a:off x="731520" y="4251960"/>
            <a:ext cx="2926080" cy="2011680"/>
          </a:xfrm>
          <a:prstGeom prst="rect">
            <a:avLst/>
          </a:prstGeom>
          <a:noFill/>
          <a:ln/>
        </p:spPr>
        <p:txBody>
          <a:bodyPr wrap="square" lIns="0" tIns="0" rIns="0" bIns="0" rtlCol="0" anchor="ctr"/>
          <a:lstStyle/>
          <a:p>
            <a:pPr marL="0" indent="0">
              <a:buNone/>
            </a:pPr>
            <a:r>
              <a:rPr lang="en-US" sz="1700" b="1" dirty="0">
                <a:solidFill>
                  <a:srgbClr val="743A8C"/>
                </a:solidFill>
                <a:latin typeface="Calibri" pitchFamily="34" charset="0"/>
                <a:ea typeface="Calibri" pitchFamily="34" charset="-122"/>
                <a:cs typeface="Calibri" pitchFamily="34" charset="-120"/>
              </a:rPr>
              <a:t>Letter families</a:t>
            </a:r>
            <a:endParaRPr lang="en-US" sz="1700" dirty="0"/>
          </a:p>
          <a:p>
            <a:pPr marL="0" indent="0">
              <a:buNone/>
            </a:pPr>
            <a:r>
              <a:rPr lang="en-US" sz="1300" dirty="0">
                <a:solidFill>
                  <a:srgbClr val="20302A"/>
                </a:solidFill>
                <a:latin typeface="Calibri" pitchFamily="34" charset="0"/>
                <a:ea typeface="Calibri" pitchFamily="34" charset="-122"/>
                <a:cs typeface="Calibri" pitchFamily="34" charset="-120"/>
              </a:rPr>
              <a:t>These letters all start with the same curly movement, like c.</a:t>
            </a:r>
            <a:endParaRPr lang="en-US" sz="1700" dirty="0"/>
          </a:p>
          <a:p>
            <a:pPr marL="0" indent="0">
              <a:buNone/>
            </a:pPr>
            <a:r>
              <a:rPr lang="en-US" sz="1300" dirty="0">
                <a:solidFill>
                  <a:srgbClr val="20302A"/>
                </a:solidFill>
                <a:latin typeface="Calibri" pitchFamily="34" charset="0"/>
                <a:ea typeface="Calibri" pitchFamily="34" charset="-122"/>
                <a:cs typeface="Calibri" pitchFamily="34" charset="-120"/>
              </a:rPr>
              <a:t>Start at the green dot. Go over the top and round. For a, d, g and q, go back up and then down.</a:t>
            </a:r>
            <a:endParaRPr lang="en-US" sz="1700" dirty="0"/>
          </a:p>
        </p:txBody>
      </p:sp>
      <p:pic>
        <p:nvPicPr>
          <p:cNvPr id="35" name="Image 9" descr="The letters c, o, a, d, g, q and e in a Sassoon-style handwriting font, with a green dot showing where each letter starts and red arrows showing the direction"/>
          <p:cNvPicPr>
            <a:picLocks noChangeAspect="1"/>
          </p:cNvPicPr>
          <p:nvPr/>
        </p:nvPicPr>
        <p:blipFill>
          <a:blip r:embed="rId12"/>
          <a:stretch>
            <a:fillRect/>
          </a:stretch>
        </p:blipFill>
        <p:spPr>
          <a:xfrm>
            <a:off x="4027932" y="4251960"/>
            <a:ext cx="6803136" cy="20116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AA8E0"/>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Grammar words your child will use</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You do not need to teach these, but it helps to know what your child is talking about!</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472288" y="164592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9" name="Text 5"/>
          <p:cNvSpPr txBox="1"/>
          <p:nvPr/>
        </p:nvSpPr>
        <p:spPr>
          <a:xfrm>
            <a:off x="655168" y="1783080"/>
            <a:ext cx="2267712" cy="594360"/>
          </a:xfrm>
          <a:prstGeom prst="rect">
            <a:avLst/>
          </a:prstGeom>
          <a:noFill/>
          <a:ln/>
        </p:spPr>
        <p:txBody>
          <a:bodyPr wrap="square" lIns="0" tIns="0" rIns="0" bIns="0" rtlCol="0" anchor="ctr"/>
          <a:lstStyle/>
          <a:p>
            <a:pPr marL="0" indent="0">
              <a:buNone/>
            </a:pPr>
            <a:r>
              <a:rPr lang="en-US" sz="1900" b="1" dirty="0">
                <a:solidFill>
                  <a:srgbClr val="176E99"/>
                </a:solidFill>
                <a:latin typeface="Calibri" pitchFamily="34" charset="0"/>
                <a:ea typeface="Calibri" pitchFamily="34" charset="-122"/>
                <a:cs typeface="Calibri" pitchFamily="34" charset="-120"/>
              </a:rPr>
              <a:t>Noun</a:t>
            </a:r>
            <a:endParaRPr lang="en-US" sz="1900" dirty="0"/>
          </a:p>
        </p:txBody>
      </p:sp>
      <p:sp>
        <p:nvSpPr>
          <p:cNvPr id="10" name="Text 6"/>
          <p:cNvSpPr txBox="1"/>
          <p:nvPr/>
        </p:nvSpPr>
        <p:spPr>
          <a:xfrm>
            <a:off x="655168" y="242316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 naming word.</a:t>
            </a:r>
            <a:endParaRPr lang="en-US" sz="1400" dirty="0"/>
          </a:p>
        </p:txBody>
      </p:sp>
      <p:sp>
        <p:nvSpPr>
          <p:cNvPr id="11" name="Shape 7"/>
          <p:cNvSpPr/>
          <p:nvPr/>
        </p:nvSpPr>
        <p:spPr>
          <a:xfrm>
            <a:off x="609448" y="2971800"/>
            <a:ext cx="2359152" cy="658368"/>
          </a:xfrm>
          <a:prstGeom prst="roundRect">
            <a:avLst>
              <a:gd name="adj" fmla="val 16667"/>
            </a:avLst>
          </a:prstGeom>
          <a:solidFill>
            <a:srgbClr val="E4F4FB"/>
          </a:solidFill>
          <a:ln/>
        </p:spPr>
      </p:sp>
      <p:sp>
        <p:nvSpPr>
          <p:cNvPr id="12" name="Text 8"/>
          <p:cNvSpPr txBox="1"/>
          <p:nvPr/>
        </p:nvSpPr>
        <p:spPr>
          <a:xfrm>
            <a:off x="700888" y="297180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hen, Jack, school</a:t>
            </a:r>
            <a:endParaRPr lang="en-US" sz="1400" dirty="0"/>
          </a:p>
        </p:txBody>
      </p:sp>
      <p:sp>
        <p:nvSpPr>
          <p:cNvPr id="13" name="Shape 9"/>
          <p:cNvSpPr/>
          <p:nvPr/>
        </p:nvSpPr>
        <p:spPr>
          <a:xfrm>
            <a:off x="3343504" y="164592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4" name="Text 10"/>
          <p:cNvSpPr txBox="1"/>
          <p:nvPr/>
        </p:nvSpPr>
        <p:spPr>
          <a:xfrm>
            <a:off x="3526384" y="1783080"/>
            <a:ext cx="2267712" cy="594360"/>
          </a:xfrm>
          <a:prstGeom prst="rect">
            <a:avLst/>
          </a:prstGeom>
          <a:noFill/>
          <a:ln/>
        </p:spPr>
        <p:txBody>
          <a:bodyPr wrap="square" lIns="0" tIns="0" rIns="0" bIns="0" rtlCol="0" anchor="ctr"/>
          <a:lstStyle/>
          <a:p>
            <a:pPr marL="0" indent="0">
              <a:buNone/>
            </a:pPr>
            <a:r>
              <a:rPr lang="en-US" sz="1900" b="1" dirty="0">
                <a:solidFill>
                  <a:srgbClr val="C73A24"/>
                </a:solidFill>
                <a:latin typeface="Calibri" pitchFamily="34" charset="0"/>
                <a:ea typeface="Calibri" pitchFamily="34" charset="-122"/>
                <a:cs typeface="Calibri" pitchFamily="34" charset="-120"/>
              </a:rPr>
              <a:t>Verb</a:t>
            </a:r>
            <a:endParaRPr lang="en-US" sz="1900" dirty="0"/>
          </a:p>
        </p:txBody>
      </p:sp>
      <p:sp>
        <p:nvSpPr>
          <p:cNvPr id="15" name="Text 11"/>
          <p:cNvSpPr txBox="1"/>
          <p:nvPr/>
        </p:nvSpPr>
        <p:spPr>
          <a:xfrm>
            <a:off x="3526384" y="242316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 doing word.</a:t>
            </a:r>
            <a:endParaRPr lang="en-US" sz="1400" dirty="0"/>
          </a:p>
        </p:txBody>
      </p:sp>
      <p:sp>
        <p:nvSpPr>
          <p:cNvPr id="16" name="Shape 12"/>
          <p:cNvSpPr/>
          <p:nvPr/>
        </p:nvSpPr>
        <p:spPr>
          <a:xfrm>
            <a:off x="3480664" y="2971800"/>
            <a:ext cx="2359152" cy="658368"/>
          </a:xfrm>
          <a:prstGeom prst="roundRect">
            <a:avLst>
              <a:gd name="adj" fmla="val 16667"/>
            </a:avLst>
          </a:prstGeom>
          <a:solidFill>
            <a:srgbClr val="FFE9E5"/>
          </a:solidFill>
          <a:ln/>
        </p:spPr>
      </p:sp>
      <p:sp>
        <p:nvSpPr>
          <p:cNvPr id="17" name="Text 13"/>
          <p:cNvSpPr txBox="1"/>
          <p:nvPr/>
        </p:nvSpPr>
        <p:spPr>
          <a:xfrm>
            <a:off x="3572104" y="297180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run, jump, climbed</a:t>
            </a:r>
            <a:endParaRPr lang="en-US" sz="1400" dirty="0"/>
          </a:p>
        </p:txBody>
      </p:sp>
      <p:sp>
        <p:nvSpPr>
          <p:cNvPr id="18" name="Shape 14"/>
          <p:cNvSpPr/>
          <p:nvPr/>
        </p:nvSpPr>
        <p:spPr>
          <a:xfrm>
            <a:off x="6214720" y="164592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19" name="Text 15"/>
          <p:cNvSpPr txBox="1"/>
          <p:nvPr/>
        </p:nvSpPr>
        <p:spPr>
          <a:xfrm>
            <a:off x="6397600" y="1783080"/>
            <a:ext cx="2267712" cy="594360"/>
          </a:xfrm>
          <a:prstGeom prst="rect">
            <a:avLst/>
          </a:prstGeom>
          <a:noFill/>
          <a:ln/>
        </p:spPr>
        <p:txBody>
          <a:bodyPr wrap="square" lIns="0" tIns="0" rIns="0" bIns="0" rtlCol="0" anchor="ctr"/>
          <a:lstStyle/>
          <a:p>
            <a:pPr marL="0" indent="0">
              <a:buNone/>
            </a:pPr>
            <a:r>
              <a:rPr lang="en-US" sz="1900" b="1" dirty="0">
                <a:solidFill>
                  <a:srgbClr val="2A7A3F"/>
                </a:solidFill>
                <a:latin typeface="Calibri" pitchFamily="34" charset="0"/>
                <a:ea typeface="Calibri" pitchFamily="34" charset="-122"/>
                <a:cs typeface="Calibri" pitchFamily="34" charset="-120"/>
              </a:rPr>
              <a:t>Adjective</a:t>
            </a:r>
            <a:endParaRPr lang="en-US" sz="1900" dirty="0"/>
          </a:p>
        </p:txBody>
      </p:sp>
      <p:sp>
        <p:nvSpPr>
          <p:cNvPr id="20" name="Text 16"/>
          <p:cNvSpPr txBox="1"/>
          <p:nvPr/>
        </p:nvSpPr>
        <p:spPr>
          <a:xfrm>
            <a:off x="6397600" y="242316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 describing word.</a:t>
            </a:r>
            <a:endParaRPr lang="en-US" sz="1400" dirty="0"/>
          </a:p>
        </p:txBody>
      </p:sp>
      <p:sp>
        <p:nvSpPr>
          <p:cNvPr id="21" name="Shape 17"/>
          <p:cNvSpPr/>
          <p:nvPr/>
        </p:nvSpPr>
        <p:spPr>
          <a:xfrm>
            <a:off x="6351880" y="2971800"/>
            <a:ext cx="2359152" cy="658368"/>
          </a:xfrm>
          <a:prstGeom prst="roundRect">
            <a:avLst>
              <a:gd name="adj" fmla="val 16667"/>
            </a:avLst>
          </a:prstGeom>
          <a:solidFill>
            <a:srgbClr val="E6F4E9"/>
          </a:solidFill>
          <a:ln/>
        </p:spPr>
      </p:sp>
      <p:sp>
        <p:nvSpPr>
          <p:cNvPr id="22" name="Text 18"/>
          <p:cNvSpPr txBox="1"/>
          <p:nvPr/>
        </p:nvSpPr>
        <p:spPr>
          <a:xfrm>
            <a:off x="6443320" y="297180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big, red, fluffy</a:t>
            </a:r>
            <a:endParaRPr lang="en-US" sz="1400" dirty="0"/>
          </a:p>
        </p:txBody>
      </p:sp>
      <p:sp>
        <p:nvSpPr>
          <p:cNvPr id="23" name="Shape 19"/>
          <p:cNvSpPr/>
          <p:nvPr/>
        </p:nvSpPr>
        <p:spPr>
          <a:xfrm>
            <a:off x="9085936" y="164592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4" name="Text 20"/>
          <p:cNvSpPr txBox="1"/>
          <p:nvPr/>
        </p:nvSpPr>
        <p:spPr>
          <a:xfrm>
            <a:off x="9268816" y="1783080"/>
            <a:ext cx="2267712" cy="594360"/>
          </a:xfrm>
          <a:prstGeom prst="rect">
            <a:avLst/>
          </a:prstGeom>
          <a:noFill/>
          <a:ln/>
        </p:spPr>
        <p:txBody>
          <a:bodyPr wrap="square" lIns="0" tIns="0" rIns="0" bIns="0" rtlCol="0" anchor="ctr"/>
          <a:lstStyle/>
          <a:p>
            <a:pPr marL="0" indent="0">
              <a:buNone/>
            </a:pPr>
            <a:r>
              <a:rPr lang="en-US" sz="1900" b="1" dirty="0">
                <a:solidFill>
                  <a:srgbClr val="743A8C"/>
                </a:solidFill>
                <a:latin typeface="Calibri" pitchFamily="34" charset="0"/>
                <a:ea typeface="Calibri" pitchFamily="34" charset="-122"/>
                <a:cs typeface="Calibri" pitchFamily="34" charset="-120"/>
              </a:rPr>
              <a:t>Joining word</a:t>
            </a:r>
            <a:endParaRPr lang="en-US" sz="1900" dirty="0"/>
          </a:p>
        </p:txBody>
      </p:sp>
      <p:sp>
        <p:nvSpPr>
          <p:cNvPr id="25" name="Text 21"/>
          <p:cNvSpPr txBox="1"/>
          <p:nvPr/>
        </p:nvSpPr>
        <p:spPr>
          <a:xfrm>
            <a:off x="9268816" y="242316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Joins two ideas together.</a:t>
            </a:r>
            <a:endParaRPr lang="en-US" sz="1400" dirty="0"/>
          </a:p>
        </p:txBody>
      </p:sp>
      <p:sp>
        <p:nvSpPr>
          <p:cNvPr id="26" name="Shape 22"/>
          <p:cNvSpPr/>
          <p:nvPr/>
        </p:nvSpPr>
        <p:spPr>
          <a:xfrm>
            <a:off x="9223096" y="2971800"/>
            <a:ext cx="2359152" cy="658368"/>
          </a:xfrm>
          <a:prstGeom prst="roundRect">
            <a:avLst>
              <a:gd name="adj" fmla="val 16667"/>
            </a:avLst>
          </a:prstGeom>
          <a:solidFill>
            <a:srgbClr val="F3EAF7"/>
          </a:solidFill>
          <a:ln/>
        </p:spPr>
      </p:sp>
      <p:sp>
        <p:nvSpPr>
          <p:cNvPr id="27" name="Text 23"/>
          <p:cNvSpPr txBox="1"/>
          <p:nvPr/>
        </p:nvSpPr>
        <p:spPr>
          <a:xfrm>
            <a:off x="9314536" y="297180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and</a:t>
            </a:r>
            <a:endParaRPr lang="en-US" sz="1400" dirty="0"/>
          </a:p>
        </p:txBody>
      </p:sp>
      <p:sp>
        <p:nvSpPr>
          <p:cNvPr id="28" name="Shape 24"/>
          <p:cNvSpPr/>
          <p:nvPr/>
        </p:nvSpPr>
        <p:spPr>
          <a:xfrm>
            <a:off x="472288" y="402336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29" name="Text 25"/>
          <p:cNvSpPr txBox="1"/>
          <p:nvPr/>
        </p:nvSpPr>
        <p:spPr>
          <a:xfrm>
            <a:off x="655168" y="4160520"/>
            <a:ext cx="2267712" cy="594360"/>
          </a:xfrm>
          <a:prstGeom prst="rect">
            <a:avLst/>
          </a:prstGeom>
          <a:noFill/>
          <a:ln/>
        </p:spPr>
        <p:txBody>
          <a:bodyPr wrap="square" lIns="0" tIns="0" rIns="0" bIns="0" rtlCol="0" anchor="ctr"/>
          <a:lstStyle/>
          <a:p>
            <a:pPr marL="0" indent="0">
              <a:buNone/>
            </a:pPr>
            <a:r>
              <a:rPr lang="en-US" sz="1900" b="1" dirty="0">
                <a:solidFill>
                  <a:srgbClr val="8A6100"/>
                </a:solidFill>
                <a:latin typeface="Calibri" pitchFamily="34" charset="0"/>
                <a:ea typeface="Calibri" pitchFamily="34" charset="-122"/>
                <a:cs typeface="Calibri" pitchFamily="34" charset="-120"/>
              </a:rPr>
              <a:t>Plural</a:t>
            </a:r>
            <a:endParaRPr lang="en-US" sz="1900" dirty="0"/>
          </a:p>
        </p:txBody>
      </p:sp>
      <p:sp>
        <p:nvSpPr>
          <p:cNvPr id="30" name="Text 26"/>
          <p:cNvSpPr txBox="1"/>
          <p:nvPr/>
        </p:nvSpPr>
        <p:spPr>
          <a:xfrm>
            <a:off x="655168" y="480060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More than one: add s or es.</a:t>
            </a:r>
            <a:endParaRPr lang="en-US" sz="1400" dirty="0"/>
          </a:p>
        </p:txBody>
      </p:sp>
      <p:sp>
        <p:nvSpPr>
          <p:cNvPr id="31" name="Shape 27"/>
          <p:cNvSpPr/>
          <p:nvPr/>
        </p:nvSpPr>
        <p:spPr>
          <a:xfrm>
            <a:off x="609448" y="5349240"/>
            <a:ext cx="2359152" cy="658368"/>
          </a:xfrm>
          <a:prstGeom prst="roundRect">
            <a:avLst>
              <a:gd name="adj" fmla="val 16667"/>
            </a:avLst>
          </a:prstGeom>
          <a:solidFill>
            <a:srgbClr val="FFF4D6"/>
          </a:solidFill>
          <a:ln/>
        </p:spPr>
      </p:sp>
      <p:sp>
        <p:nvSpPr>
          <p:cNvPr id="32" name="Text 28"/>
          <p:cNvSpPr txBox="1"/>
          <p:nvPr/>
        </p:nvSpPr>
        <p:spPr>
          <a:xfrm>
            <a:off x="700888" y="534924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hen → hens, fox → foxes</a:t>
            </a:r>
            <a:endParaRPr lang="en-US" sz="1400" dirty="0"/>
          </a:p>
        </p:txBody>
      </p:sp>
      <p:sp>
        <p:nvSpPr>
          <p:cNvPr id="33" name="Shape 29"/>
          <p:cNvSpPr/>
          <p:nvPr/>
        </p:nvSpPr>
        <p:spPr>
          <a:xfrm>
            <a:off x="3343504" y="402336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34" name="Text 30"/>
          <p:cNvSpPr txBox="1"/>
          <p:nvPr/>
        </p:nvSpPr>
        <p:spPr>
          <a:xfrm>
            <a:off x="3526384" y="4160520"/>
            <a:ext cx="2267712" cy="594360"/>
          </a:xfrm>
          <a:prstGeom prst="rect">
            <a:avLst/>
          </a:prstGeom>
          <a:noFill/>
          <a:ln/>
        </p:spPr>
        <p:txBody>
          <a:bodyPr wrap="square" lIns="0" tIns="0" rIns="0" bIns="0" rtlCol="0" anchor="ctr"/>
          <a:lstStyle/>
          <a:p>
            <a:pPr marL="0" indent="0">
              <a:buNone/>
            </a:pPr>
            <a:r>
              <a:rPr lang="en-US" sz="1900" b="1" dirty="0">
                <a:solidFill>
                  <a:srgbClr val="176E99"/>
                </a:solidFill>
                <a:latin typeface="Calibri" pitchFamily="34" charset="0"/>
                <a:ea typeface="Calibri" pitchFamily="34" charset="-122"/>
                <a:cs typeface="Calibri" pitchFamily="34" charset="-120"/>
              </a:rPr>
              <a:t>Prefix: un</a:t>
            </a:r>
            <a:endParaRPr lang="en-US" sz="1900" dirty="0"/>
          </a:p>
        </p:txBody>
      </p:sp>
      <p:sp>
        <p:nvSpPr>
          <p:cNvPr id="35" name="Text 31"/>
          <p:cNvSpPr txBox="1"/>
          <p:nvPr/>
        </p:nvSpPr>
        <p:spPr>
          <a:xfrm>
            <a:off x="3526384" y="480060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Added to the start. Means "not".</a:t>
            </a:r>
            <a:endParaRPr lang="en-US" sz="1400" dirty="0"/>
          </a:p>
        </p:txBody>
      </p:sp>
      <p:sp>
        <p:nvSpPr>
          <p:cNvPr id="36" name="Shape 32"/>
          <p:cNvSpPr/>
          <p:nvPr/>
        </p:nvSpPr>
        <p:spPr>
          <a:xfrm>
            <a:off x="3480664" y="5349240"/>
            <a:ext cx="2359152" cy="658368"/>
          </a:xfrm>
          <a:prstGeom prst="roundRect">
            <a:avLst>
              <a:gd name="adj" fmla="val 16667"/>
            </a:avLst>
          </a:prstGeom>
          <a:solidFill>
            <a:srgbClr val="E4F4FB"/>
          </a:solidFill>
          <a:ln/>
        </p:spPr>
      </p:sp>
      <p:sp>
        <p:nvSpPr>
          <p:cNvPr id="37" name="Text 33"/>
          <p:cNvSpPr txBox="1"/>
          <p:nvPr/>
        </p:nvSpPr>
        <p:spPr>
          <a:xfrm>
            <a:off x="3572104" y="534924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kind → unkind, lock → unlock</a:t>
            </a:r>
            <a:endParaRPr lang="en-US" sz="1400" dirty="0"/>
          </a:p>
        </p:txBody>
      </p:sp>
      <p:sp>
        <p:nvSpPr>
          <p:cNvPr id="38" name="Shape 34"/>
          <p:cNvSpPr/>
          <p:nvPr/>
        </p:nvSpPr>
        <p:spPr>
          <a:xfrm>
            <a:off x="6214720" y="402336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39" name="Text 35"/>
          <p:cNvSpPr txBox="1"/>
          <p:nvPr/>
        </p:nvSpPr>
        <p:spPr>
          <a:xfrm>
            <a:off x="6397600" y="4160520"/>
            <a:ext cx="2267712" cy="594360"/>
          </a:xfrm>
          <a:prstGeom prst="rect">
            <a:avLst/>
          </a:prstGeom>
          <a:noFill/>
          <a:ln/>
        </p:spPr>
        <p:txBody>
          <a:bodyPr wrap="square" lIns="0" tIns="0" rIns="0" bIns="0" rtlCol="0" anchor="ctr"/>
          <a:lstStyle/>
          <a:p>
            <a:pPr marL="0" indent="0">
              <a:buNone/>
            </a:pPr>
            <a:r>
              <a:rPr lang="en-US" sz="1900" b="1" dirty="0">
                <a:solidFill>
                  <a:srgbClr val="C73A24"/>
                </a:solidFill>
                <a:latin typeface="Calibri" pitchFamily="34" charset="0"/>
                <a:ea typeface="Calibri" pitchFamily="34" charset="-122"/>
                <a:cs typeface="Calibri" pitchFamily="34" charset="-120"/>
              </a:rPr>
              <a:t>Suffixes</a:t>
            </a:r>
            <a:endParaRPr lang="en-US" sz="1900" dirty="0"/>
          </a:p>
        </p:txBody>
      </p:sp>
      <p:sp>
        <p:nvSpPr>
          <p:cNvPr id="40" name="Text 36"/>
          <p:cNvSpPr txBox="1"/>
          <p:nvPr/>
        </p:nvSpPr>
        <p:spPr>
          <a:xfrm>
            <a:off x="6397600" y="480060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Added to the end.</a:t>
            </a:r>
            <a:endParaRPr lang="en-US" sz="1400" dirty="0"/>
          </a:p>
        </p:txBody>
      </p:sp>
      <p:sp>
        <p:nvSpPr>
          <p:cNvPr id="41" name="Shape 37"/>
          <p:cNvSpPr/>
          <p:nvPr/>
        </p:nvSpPr>
        <p:spPr>
          <a:xfrm>
            <a:off x="6351880" y="5349240"/>
            <a:ext cx="2359152" cy="658368"/>
          </a:xfrm>
          <a:prstGeom prst="roundRect">
            <a:avLst>
              <a:gd name="adj" fmla="val 16667"/>
            </a:avLst>
          </a:prstGeom>
          <a:solidFill>
            <a:srgbClr val="FFE9E5"/>
          </a:solidFill>
          <a:ln/>
        </p:spPr>
      </p:sp>
      <p:sp>
        <p:nvSpPr>
          <p:cNvPr id="42" name="Text 38"/>
          <p:cNvSpPr txBox="1"/>
          <p:nvPr/>
        </p:nvSpPr>
        <p:spPr>
          <a:xfrm>
            <a:off x="6443320" y="534924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help → helping, helped, helper</a:t>
            </a:r>
            <a:endParaRPr lang="en-US" sz="1400" dirty="0"/>
          </a:p>
        </p:txBody>
      </p:sp>
      <p:sp>
        <p:nvSpPr>
          <p:cNvPr id="43" name="Shape 39"/>
          <p:cNvSpPr/>
          <p:nvPr/>
        </p:nvSpPr>
        <p:spPr>
          <a:xfrm>
            <a:off x="9085936" y="4023360"/>
            <a:ext cx="2633472" cy="2103120"/>
          </a:xfrm>
          <a:prstGeom prst="roundRect">
            <a:avLst>
              <a:gd name="adj" fmla="val 6087"/>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44" name="Text 40"/>
          <p:cNvSpPr txBox="1"/>
          <p:nvPr/>
        </p:nvSpPr>
        <p:spPr>
          <a:xfrm>
            <a:off x="9268816" y="4160520"/>
            <a:ext cx="2267712" cy="594360"/>
          </a:xfrm>
          <a:prstGeom prst="rect">
            <a:avLst/>
          </a:prstGeom>
          <a:noFill/>
          <a:ln/>
        </p:spPr>
        <p:txBody>
          <a:bodyPr wrap="square" lIns="0" tIns="0" rIns="0" bIns="0" rtlCol="0" anchor="ctr"/>
          <a:lstStyle/>
          <a:p>
            <a:pPr marL="0" indent="0">
              <a:buNone/>
            </a:pPr>
            <a:r>
              <a:rPr lang="en-US" sz="1900" b="1" dirty="0">
                <a:solidFill>
                  <a:srgbClr val="2A7A3F"/>
                </a:solidFill>
                <a:latin typeface="Calibri" pitchFamily="34" charset="0"/>
                <a:ea typeface="Calibri" pitchFamily="34" charset="-122"/>
                <a:cs typeface="Calibri" pitchFamily="34" charset="-120"/>
              </a:rPr>
              <a:t>Comparing</a:t>
            </a:r>
            <a:endParaRPr lang="en-US" sz="1900" dirty="0"/>
          </a:p>
        </p:txBody>
      </p:sp>
      <p:sp>
        <p:nvSpPr>
          <p:cNvPr id="45" name="Text 41"/>
          <p:cNvSpPr txBox="1"/>
          <p:nvPr/>
        </p:nvSpPr>
        <p:spPr>
          <a:xfrm>
            <a:off x="9268816" y="4800600"/>
            <a:ext cx="2267712" cy="502920"/>
          </a:xfrm>
          <a:prstGeom prst="rect">
            <a:avLst/>
          </a:prstGeom>
          <a:noFill/>
          <a:ln/>
        </p:spPr>
        <p:txBody>
          <a:bodyPr wrap="square" lIns="0" tIns="0" rIns="0" bIns="0" rtlCol="0" anchor="t"/>
          <a:lstStyle/>
          <a:p>
            <a:pPr marL="0" indent="0">
              <a:buNone/>
            </a:pPr>
            <a:r>
              <a:rPr lang="en-US" sz="1400" dirty="0">
                <a:solidFill>
                  <a:srgbClr val="20302A"/>
                </a:solidFill>
                <a:latin typeface="Calibri" pitchFamily="34" charset="0"/>
                <a:ea typeface="Calibri" pitchFamily="34" charset="-122"/>
                <a:cs typeface="Calibri" pitchFamily="34" charset="-120"/>
              </a:rPr>
              <a:t>Add er and est.</a:t>
            </a:r>
            <a:endParaRPr lang="en-US" sz="1400" dirty="0"/>
          </a:p>
        </p:txBody>
      </p:sp>
      <p:sp>
        <p:nvSpPr>
          <p:cNvPr id="46" name="Shape 42"/>
          <p:cNvSpPr/>
          <p:nvPr/>
        </p:nvSpPr>
        <p:spPr>
          <a:xfrm>
            <a:off x="9223096" y="5349240"/>
            <a:ext cx="2359152" cy="658368"/>
          </a:xfrm>
          <a:prstGeom prst="roundRect">
            <a:avLst>
              <a:gd name="adj" fmla="val 16667"/>
            </a:avLst>
          </a:prstGeom>
          <a:solidFill>
            <a:srgbClr val="E6F4E9"/>
          </a:solidFill>
          <a:ln/>
        </p:spPr>
      </p:sp>
      <p:sp>
        <p:nvSpPr>
          <p:cNvPr id="47" name="Text 43"/>
          <p:cNvSpPr txBox="1"/>
          <p:nvPr/>
        </p:nvSpPr>
        <p:spPr>
          <a:xfrm>
            <a:off x="9314536" y="5349240"/>
            <a:ext cx="2176272" cy="658368"/>
          </a:xfrm>
          <a:prstGeom prst="rect">
            <a:avLst/>
          </a:prstGeom>
          <a:noFill/>
          <a:ln/>
        </p:spPr>
        <p:txBody>
          <a:bodyPr wrap="square" lIns="0" tIns="0" rIns="0" bIns="0" rtlCol="0" anchor="ctr"/>
          <a:lstStyle/>
          <a:p>
            <a:pPr marL="0" indent="0">
              <a:buNone/>
            </a:pPr>
            <a:r>
              <a:rPr lang="en-US" sz="1400" i="1" dirty="0">
                <a:solidFill>
                  <a:srgbClr val="20302A"/>
                </a:solidFill>
                <a:latin typeface="Calibri" pitchFamily="34" charset="0"/>
                <a:ea typeface="Calibri" pitchFamily="34" charset="-122"/>
                <a:cs typeface="Calibri" pitchFamily="34" charset="-120"/>
              </a:rPr>
              <a:t>quick → quicker → quickest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3E9B54"/>
          </a:solidFill>
          <a:ln/>
        </p:spPr>
      </p:sp>
      <p:pic>
        <p:nvPicPr>
          <p:cNvPr id="5"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Little bits of writing, every day</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In Year 1, short and often is best. A label or one sentence counts!</a:t>
            </a:r>
            <a:endParaRPr lang="en-US" sz="1600" dirty="0"/>
          </a:p>
        </p:txBody>
      </p:sp>
      <p:pic>
        <p:nvPicPr>
          <p:cNvPr id="8"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9" name="Shape 5"/>
          <p:cNvSpPr/>
          <p:nvPr/>
        </p:nvSpPr>
        <p:spPr>
          <a:xfrm>
            <a:off x="548640" y="1645920"/>
            <a:ext cx="3291840" cy="914400"/>
          </a:xfrm>
          <a:prstGeom prst="roundRect">
            <a:avLst>
              <a:gd name="adj" fmla="val 14000"/>
            </a:avLst>
          </a:prstGeom>
          <a:solidFill>
            <a:srgbClr val="FFE9E5"/>
          </a:solidFill>
          <a:ln/>
        </p:spPr>
      </p:sp>
      <p:sp>
        <p:nvSpPr>
          <p:cNvPr id="10" name="Shape 6"/>
          <p:cNvSpPr/>
          <p:nvPr/>
        </p:nvSpPr>
        <p:spPr>
          <a:xfrm>
            <a:off x="685800" y="1828800"/>
            <a:ext cx="548640" cy="548640"/>
          </a:xfrm>
          <a:prstGeom prst="ellipse">
            <a:avLst/>
          </a:prstGeom>
          <a:solidFill>
            <a:srgbClr val="FF6B54"/>
          </a:solidFill>
          <a:ln/>
        </p:spPr>
      </p:sp>
      <p:pic>
        <p:nvPicPr>
          <p:cNvPr id="11" name="Image 2" descr="preencoded.png"/>
          <p:cNvPicPr>
            <a:picLocks noChangeAspect="1"/>
          </p:cNvPicPr>
          <p:nvPr/>
        </p:nvPicPr>
        <p:blipFill>
          <a:blip r:embed="rId5"/>
          <a:stretch>
            <a:fillRect/>
          </a:stretch>
        </p:blipFill>
        <p:spPr>
          <a:xfrm>
            <a:off x="828446" y="1971446"/>
            <a:ext cx="263347" cy="263347"/>
          </a:xfrm>
          <a:prstGeom prst="rect">
            <a:avLst/>
          </a:prstGeom>
        </p:spPr>
      </p:pic>
      <p:sp>
        <p:nvSpPr>
          <p:cNvPr id="12" name="Text 7"/>
          <p:cNvSpPr txBox="1"/>
          <p:nvPr/>
        </p:nvSpPr>
        <p:spPr>
          <a:xfrm>
            <a:off x="1371600" y="1645920"/>
            <a:ext cx="2377440" cy="914400"/>
          </a:xfrm>
          <a:prstGeom prst="rect">
            <a:avLst/>
          </a:prstGeom>
          <a:noFill/>
          <a:ln/>
        </p:spPr>
        <p:txBody>
          <a:bodyPr wrap="square" lIns="0" tIns="0" rIns="0" bIns="0" rtlCol="0" anchor="ctr"/>
          <a:lstStyle/>
          <a:p>
            <a:pPr marL="0" indent="0">
              <a:buNone/>
            </a:pPr>
            <a:r>
              <a:rPr lang="en-US" sz="1600" b="1" dirty="0">
                <a:solidFill>
                  <a:srgbClr val="C73A24"/>
                </a:solidFill>
                <a:latin typeface="Calibri" pitchFamily="34" charset="0"/>
                <a:ea typeface="Calibri" pitchFamily="34" charset="-122"/>
                <a:cs typeface="Calibri" pitchFamily="34" charset="-120"/>
              </a:rPr>
              <a:t>Labels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Label toys, boxes or rooms: "Sam’s room".</a:t>
            </a:r>
            <a:endParaRPr lang="en-US" sz="1600" dirty="0"/>
          </a:p>
        </p:txBody>
      </p:sp>
      <p:sp>
        <p:nvSpPr>
          <p:cNvPr id="13" name="Shape 8"/>
          <p:cNvSpPr/>
          <p:nvPr/>
        </p:nvSpPr>
        <p:spPr>
          <a:xfrm>
            <a:off x="4023360" y="1645920"/>
            <a:ext cx="3291840" cy="914400"/>
          </a:xfrm>
          <a:prstGeom prst="roundRect">
            <a:avLst>
              <a:gd name="adj" fmla="val 14000"/>
            </a:avLst>
          </a:prstGeom>
          <a:solidFill>
            <a:srgbClr val="E4F4FB"/>
          </a:solidFill>
          <a:ln/>
        </p:spPr>
      </p:sp>
      <p:sp>
        <p:nvSpPr>
          <p:cNvPr id="14" name="Shape 9"/>
          <p:cNvSpPr/>
          <p:nvPr/>
        </p:nvSpPr>
        <p:spPr>
          <a:xfrm>
            <a:off x="4160520" y="1828800"/>
            <a:ext cx="548640" cy="548640"/>
          </a:xfrm>
          <a:prstGeom prst="ellipse">
            <a:avLst/>
          </a:prstGeom>
          <a:solidFill>
            <a:srgbClr val="2AA8E0"/>
          </a:solidFill>
          <a:ln/>
        </p:spPr>
      </p:sp>
      <p:pic>
        <p:nvPicPr>
          <p:cNvPr id="15" name="Image 3" descr="preencoded.png"/>
          <p:cNvPicPr>
            <a:picLocks noChangeAspect="1"/>
          </p:cNvPicPr>
          <p:nvPr/>
        </p:nvPicPr>
        <p:blipFill>
          <a:blip r:embed="rId6"/>
          <a:stretch>
            <a:fillRect/>
          </a:stretch>
        </p:blipFill>
        <p:spPr>
          <a:xfrm>
            <a:off x="4303166" y="1971446"/>
            <a:ext cx="263347" cy="263347"/>
          </a:xfrm>
          <a:prstGeom prst="rect">
            <a:avLst/>
          </a:prstGeom>
        </p:spPr>
      </p:pic>
      <p:sp>
        <p:nvSpPr>
          <p:cNvPr id="16" name="Text 10"/>
          <p:cNvSpPr txBox="1"/>
          <p:nvPr/>
        </p:nvSpPr>
        <p:spPr>
          <a:xfrm>
            <a:off x="4846320" y="1645920"/>
            <a:ext cx="2377440" cy="914400"/>
          </a:xfrm>
          <a:prstGeom prst="rect">
            <a:avLst/>
          </a:prstGeom>
          <a:noFill/>
          <a:ln/>
        </p:spPr>
        <p:txBody>
          <a:bodyPr wrap="square" lIns="0" tIns="0" rIns="0" bIns="0" rtlCol="0" anchor="ctr"/>
          <a:lstStyle/>
          <a:p>
            <a:pPr marL="0" indent="0">
              <a:buNone/>
            </a:pPr>
            <a:r>
              <a:rPr lang="en-US" sz="1600" b="1" dirty="0">
                <a:solidFill>
                  <a:srgbClr val="176E99"/>
                </a:solidFill>
                <a:latin typeface="Calibri" pitchFamily="34" charset="0"/>
                <a:ea typeface="Calibri" pitchFamily="34" charset="-122"/>
                <a:cs typeface="Calibri" pitchFamily="34" charset="-120"/>
              </a:rPr>
              <a:t>Captions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A sentence under a photo or a drawing.</a:t>
            </a:r>
            <a:endParaRPr lang="en-US" sz="1600" dirty="0"/>
          </a:p>
        </p:txBody>
      </p:sp>
      <p:sp>
        <p:nvSpPr>
          <p:cNvPr id="17" name="Shape 11"/>
          <p:cNvSpPr/>
          <p:nvPr/>
        </p:nvSpPr>
        <p:spPr>
          <a:xfrm>
            <a:off x="548640" y="2697480"/>
            <a:ext cx="3291840" cy="914400"/>
          </a:xfrm>
          <a:prstGeom prst="roundRect">
            <a:avLst>
              <a:gd name="adj" fmla="val 14000"/>
            </a:avLst>
          </a:prstGeom>
          <a:solidFill>
            <a:srgbClr val="F3EAF7"/>
          </a:solidFill>
          <a:ln/>
        </p:spPr>
      </p:sp>
      <p:sp>
        <p:nvSpPr>
          <p:cNvPr id="18" name="Shape 12"/>
          <p:cNvSpPr/>
          <p:nvPr/>
        </p:nvSpPr>
        <p:spPr>
          <a:xfrm>
            <a:off x="685800" y="2880360"/>
            <a:ext cx="548640" cy="548640"/>
          </a:xfrm>
          <a:prstGeom prst="ellipse">
            <a:avLst/>
          </a:prstGeom>
          <a:solidFill>
            <a:srgbClr val="8E4DA8"/>
          </a:solidFill>
          <a:ln/>
        </p:spPr>
      </p:sp>
      <p:pic>
        <p:nvPicPr>
          <p:cNvPr id="19" name="Image 4" descr="preencoded.png"/>
          <p:cNvPicPr>
            <a:picLocks noChangeAspect="1"/>
          </p:cNvPicPr>
          <p:nvPr/>
        </p:nvPicPr>
        <p:blipFill>
          <a:blip r:embed="rId7"/>
          <a:stretch>
            <a:fillRect/>
          </a:stretch>
        </p:blipFill>
        <p:spPr>
          <a:xfrm>
            <a:off x="828446" y="3023006"/>
            <a:ext cx="263347" cy="263347"/>
          </a:xfrm>
          <a:prstGeom prst="rect">
            <a:avLst/>
          </a:prstGeom>
        </p:spPr>
      </p:pic>
      <p:sp>
        <p:nvSpPr>
          <p:cNvPr id="20" name="Text 13"/>
          <p:cNvSpPr txBox="1"/>
          <p:nvPr/>
        </p:nvSpPr>
        <p:spPr>
          <a:xfrm>
            <a:off x="1371600" y="2697480"/>
            <a:ext cx="2377440" cy="914400"/>
          </a:xfrm>
          <a:prstGeom prst="rect">
            <a:avLst/>
          </a:prstGeom>
          <a:noFill/>
          <a:ln/>
        </p:spPr>
        <p:txBody>
          <a:bodyPr wrap="square" lIns="0" tIns="0" rIns="0" bIns="0" rtlCol="0" anchor="ctr"/>
          <a:lstStyle/>
          <a:p>
            <a:pPr marL="0" indent="0">
              <a:buNone/>
            </a:pPr>
            <a:r>
              <a:rPr lang="en-US" sz="1600" b="1" dirty="0">
                <a:solidFill>
                  <a:srgbClr val="743A8C"/>
                </a:solidFill>
                <a:latin typeface="Calibri" pitchFamily="34" charset="0"/>
                <a:ea typeface="Calibri" pitchFamily="34" charset="-122"/>
                <a:cs typeface="Calibri" pitchFamily="34" charset="-120"/>
              </a:rPr>
              <a:t>Shopping lists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Your child writes three things you need.</a:t>
            </a:r>
            <a:endParaRPr lang="en-US" sz="1600" dirty="0"/>
          </a:p>
        </p:txBody>
      </p:sp>
      <p:sp>
        <p:nvSpPr>
          <p:cNvPr id="21" name="Shape 14"/>
          <p:cNvSpPr/>
          <p:nvPr/>
        </p:nvSpPr>
        <p:spPr>
          <a:xfrm>
            <a:off x="4023360" y="2697480"/>
            <a:ext cx="3291840" cy="914400"/>
          </a:xfrm>
          <a:prstGeom prst="roundRect">
            <a:avLst>
              <a:gd name="adj" fmla="val 14000"/>
            </a:avLst>
          </a:prstGeom>
          <a:solidFill>
            <a:srgbClr val="FFF4D6"/>
          </a:solidFill>
          <a:ln/>
        </p:spPr>
      </p:sp>
      <p:sp>
        <p:nvSpPr>
          <p:cNvPr id="22" name="Shape 15"/>
          <p:cNvSpPr/>
          <p:nvPr/>
        </p:nvSpPr>
        <p:spPr>
          <a:xfrm>
            <a:off x="4160520" y="2880360"/>
            <a:ext cx="548640" cy="548640"/>
          </a:xfrm>
          <a:prstGeom prst="ellipse">
            <a:avLst/>
          </a:prstGeom>
          <a:solidFill>
            <a:srgbClr val="FBB817"/>
          </a:solidFill>
          <a:ln/>
        </p:spPr>
      </p:sp>
      <p:pic>
        <p:nvPicPr>
          <p:cNvPr id="23" name="Image 5" descr="preencoded.png"/>
          <p:cNvPicPr>
            <a:picLocks noChangeAspect="1"/>
          </p:cNvPicPr>
          <p:nvPr/>
        </p:nvPicPr>
        <p:blipFill>
          <a:blip r:embed="rId8"/>
          <a:stretch>
            <a:fillRect/>
          </a:stretch>
        </p:blipFill>
        <p:spPr>
          <a:xfrm>
            <a:off x="4303166" y="3023006"/>
            <a:ext cx="263347" cy="263347"/>
          </a:xfrm>
          <a:prstGeom prst="rect">
            <a:avLst/>
          </a:prstGeom>
        </p:spPr>
      </p:pic>
      <p:sp>
        <p:nvSpPr>
          <p:cNvPr id="24" name="Text 16"/>
          <p:cNvSpPr txBox="1"/>
          <p:nvPr/>
        </p:nvSpPr>
        <p:spPr>
          <a:xfrm>
            <a:off x="4846320" y="2697480"/>
            <a:ext cx="2377440" cy="914400"/>
          </a:xfrm>
          <a:prstGeom prst="rect">
            <a:avLst/>
          </a:prstGeom>
          <a:noFill/>
          <a:ln/>
        </p:spPr>
        <p:txBody>
          <a:bodyPr wrap="square" lIns="0" tIns="0" rIns="0" bIns="0" rtlCol="0" anchor="ctr"/>
          <a:lstStyle/>
          <a:p>
            <a:pPr marL="0" indent="0">
              <a:buNone/>
            </a:pPr>
            <a:r>
              <a:rPr lang="en-US" sz="1600" b="1" dirty="0">
                <a:solidFill>
                  <a:srgbClr val="8A6100"/>
                </a:solidFill>
                <a:latin typeface="Calibri" pitchFamily="34" charset="0"/>
                <a:ea typeface="Calibri" pitchFamily="34" charset="-122"/>
                <a:cs typeface="Calibri" pitchFamily="34" charset="-120"/>
              </a:rPr>
              <a:t>Cards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"Dear Nana, thank you for my ..."</a:t>
            </a:r>
            <a:endParaRPr lang="en-US" sz="1600" dirty="0"/>
          </a:p>
        </p:txBody>
      </p:sp>
      <p:sp>
        <p:nvSpPr>
          <p:cNvPr id="25" name="Shape 17"/>
          <p:cNvSpPr/>
          <p:nvPr/>
        </p:nvSpPr>
        <p:spPr>
          <a:xfrm>
            <a:off x="548640" y="3749040"/>
            <a:ext cx="3291840" cy="914400"/>
          </a:xfrm>
          <a:prstGeom prst="roundRect">
            <a:avLst>
              <a:gd name="adj" fmla="val 14000"/>
            </a:avLst>
          </a:prstGeom>
          <a:solidFill>
            <a:srgbClr val="E6F4E9"/>
          </a:solidFill>
          <a:ln/>
        </p:spPr>
      </p:sp>
      <p:sp>
        <p:nvSpPr>
          <p:cNvPr id="26" name="Shape 18"/>
          <p:cNvSpPr/>
          <p:nvPr/>
        </p:nvSpPr>
        <p:spPr>
          <a:xfrm>
            <a:off x="685800" y="3931920"/>
            <a:ext cx="548640" cy="548640"/>
          </a:xfrm>
          <a:prstGeom prst="ellipse">
            <a:avLst/>
          </a:prstGeom>
          <a:solidFill>
            <a:srgbClr val="3E9B54"/>
          </a:solidFill>
          <a:ln/>
        </p:spPr>
      </p:sp>
      <p:pic>
        <p:nvPicPr>
          <p:cNvPr id="27" name="Image 6" descr="preencoded.png"/>
          <p:cNvPicPr>
            <a:picLocks noChangeAspect="1"/>
          </p:cNvPicPr>
          <p:nvPr/>
        </p:nvPicPr>
        <p:blipFill>
          <a:blip r:embed="rId3"/>
          <a:stretch>
            <a:fillRect/>
          </a:stretch>
        </p:blipFill>
        <p:spPr>
          <a:xfrm>
            <a:off x="828446" y="4074566"/>
            <a:ext cx="263347" cy="263347"/>
          </a:xfrm>
          <a:prstGeom prst="rect">
            <a:avLst/>
          </a:prstGeom>
        </p:spPr>
      </p:pic>
      <p:sp>
        <p:nvSpPr>
          <p:cNvPr id="28" name="Text 19"/>
          <p:cNvSpPr txBox="1"/>
          <p:nvPr/>
        </p:nvSpPr>
        <p:spPr>
          <a:xfrm>
            <a:off x="1371600" y="3749040"/>
            <a:ext cx="2377440" cy="914400"/>
          </a:xfrm>
          <a:prstGeom prst="rect">
            <a:avLst/>
          </a:prstGeom>
          <a:noFill/>
          <a:ln/>
        </p:spPr>
        <p:txBody>
          <a:bodyPr wrap="square" lIns="0" tIns="0" rIns="0" bIns="0" rtlCol="0" anchor="ctr"/>
          <a:lstStyle/>
          <a:p>
            <a:pPr marL="0" indent="0">
              <a:buNone/>
            </a:pPr>
            <a:r>
              <a:rPr lang="en-US" sz="1600" b="1" dirty="0">
                <a:solidFill>
                  <a:srgbClr val="2A7A3F"/>
                </a:solidFill>
                <a:latin typeface="Calibri" pitchFamily="34" charset="0"/>
                <a:ea typeface="Calibri" pitchFamily="34" charset="-122"/>
                <a:cs typeface="Calibri" pitchFamily="34" charset="-120"/>
              </a:rPr>
              <a:t>Fridge notes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Leave each other short messages.</a:t>
            </a:r>
            <a:endParaRPr lang="en-US" sz="1600" dirty="0"/>
          </a:p>
        </p:txBody>
      </p:sp>
      <p:sp>
        <p:nvSpPr>
          <p:cNvPr id="29" name="Shape 20"/>
          <p:cNvSpPr/>
          <p:nvPr/>
        </p:nvSpPr>
        <p:spPr>
          <a:xfrm>
            <a:off x="4023360" y="3749040"/>
            <a:ext cx="3291840" cy="914400"/>
          </a:xfrm>
          <a:prstGeom prst="roundRect">
            <a:avLst>
              <a:gd name="adj" fmla="val 14000"/>
            </a:avLst>
          </a:prstGeom>
          <a:solidFill>
            <a:srgbClr val="FFE9E5"/>
          </a:solidFill>
          <a:ln/>
        </p:spPr>
      </p:sp>
      <p:sp>
        <p:nvSpPr>
          <p:cNvPr id="30" name="Shape 21"/>
          <p:cNvSpPr/>
          <p:nvPr/>
        </p:nvSpPr>
        <p:spPr>
          <a:xfrm>
            <a:off x="4160520" y="3931920"/>
            <a:ext cx="548640" cy="548640"/>
          </a:xfrm>
          <a:prstGeom prst="ellipse">
            <a:avLst/>
          </a:prstGeom>
          <a:solidFill>
            <a:srgbClr val="FF6B54"/>
          </a:solidFill>
          <a:ln/>
        </p:spPr>
      </p:sp>
      <p:pic>
        <p:nvPicPr>
          <p:cNvPr id="31" name="Image 7" descr="preencoded.png"/>
          <p:cNvPicPr>
            <a:picLocks noChangeAspect="1"/>
          </p:cNvPicPr>
          <p:nvPr/>
        </p:nvPicPr>
        <p:blipFill>
          <a:blip r:embed="rId9"/>
          <a:stretch>
            <a:fillRect/>
          </a:stretch>
        </p:blipFill>
        <p:spPr>
          <a:xfrm>
            <a:off x="4303166" y="4074566"/>
            <a:ext cx="263347" cy="263347"/>
          </a:xfrm>
          <a:prstGeom prst="rect">
            <a:avLst/>
          </a:prstGeom>
        </p:spPr>
      </p:pic>
      <p:sp>
        <p:nvSpPr>
          <p:cNvPr id="32" name="Text 22"/>
          <p:cNvSpPr txBox="1"/>
          <p:nvPr/>
        </p:nvSpPr>
        <p:spPr>
          <a:xfrm>
            <a:off x="4846320" y="3749040"/>
            <a:ext cx="2377440" cy="914400"/>
          </a:xfrm>
          <a:prstGeom prst="rect">
            <a:avLst/>
          </a:prstGeom>
          <a:noFill/>
          <a:ln/>
        </p:spPr>
        <p:txBody>
          <a:bodyPr wrap="square" lIns="0" tIns="0" rIns="0" bIns="0" rtlCol="0" anchor="ctr"/>
          <a:lstStyle/>
          <a:p>
            <a:pPr marL="0" indent="0">
              <a:buNone/>
            </a:pPr>
            <a:r>
              <a:rPr lang="en-US" sz="1600" b="1" dirty="0">
                <a:solidFill>
                  <a:srgbClr val="C73A24"/>
                </a:solidFill>
                <a:latin typeface="Calibri" pitchFamily="34" charset="0"/>
                <a:ea typeface="Calibri" pitchFamily="34" charset="-122"/>
                <a:cs typeface="Calibri" pitchFamily="34" charset="-120"/>
              </a:rPr>
              <a:t>Weekend news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"On Saturday I went to the park."</a:t>
            </a:r>
            <a:endParaRPr lang="en-US" sz="1600" dirty="0"/>
          </a:p>
        </p:txBody>
      </p:sp>
      <p:sp>
        <p:nvSpPr>
          <p:cNvPr id="33" name="Shape 23"/>
          <p:cNvSpPr/>
          <p:nvPr/>
        </p:nvSpPr>
        <p:spPr>
          <a:xfrm>
            <a:off x="7726680" y="1645920"/>
            <a:ext cx="3931920" cy="3017520"/>
          </a:xfrm>
          <a:prstGeom prst="roundRect">
            <a:avLst>
              <a:gd name="adj" fmla="val 4242"/>
            </a:avLst>
          </a:prstGeom>
          <a:solidFill>
            <a:srgbClr val="FFFFFF"/>
          </a:solidFill>
          <a:ln w="19050">
            <a:solidFill>
              <a:srgbClr val="FBB817"/>
            </a:solidFill>
            <a:prstDash val="solid"/>
          </a:ln>
          <a:effectLst>
            <a:outerShdw blurRad="101600" dist="38100" dir="5400000" algn="bl" rotWithShape="0">
              <a:srgbClr val="8FA293">
                <a:alpha val="35000"/>
              </a:srgbClr>
            </a:outerShdw>
          </a:effectLst>
        </p:spPr>
      </p:sp>
      <p:sp>
        <p:nvSpPr>
          <p:cNvPr id="34" name="Shape 24"/>
          <p:cNvSpPr/>
          <p:nvPr/>
        </p:nvSpPr>
        <p:spPr>
          <a:xfrm>
            <a:off x="7909560" y="1828800"/>
            <a:ext cx="594360" cy="594360"/>
          </a:xfrm>
          <a:prstGeom prst="ellipse">
            <a:avLst/>
          </a:prstGeom>
          <a:solidFill>
            <a:srgbClr val="FBB817"/>
          </a:solidFill>
          <a:ln/>
        </p:spPr>
      </p:sp>
      <p:pic>
        <p:nvPicPr>
          <p:cNvPr id="35" name="Image 8" descr="preencoded.png"/>
          <p:cNvPicPr>
            <a:picLocks noChangeAspect="1"/>
          </p:cNvPicPr>
          <p:nvPr/>
        </p:nvPicPr>
        <p:blipFill>
          <a:blip r:embed="rId10"/>
          <a:stretch>
            <a:fillRect/>
          </a:stretch>
        </p:blipFill>
        <p:spPr>
          <a:xfrm>
            <a:off x="8064094" y="1983334"/>
            <a:ext cx="285293" cy="285293"/>
          </a:xfrm>
          <a:prstGeom prst="rect">
            <a:avLst/>
          </a:prstGeom>
        </p:spPr>
      </p:pic>
      <p:sp>
        <p:nvSpPr>
          <p:cNvPr id="36" name="Text 25"/>
          <p:cNvSpPr txBox="1"/>
          <p:nvPr/>
        </p:nvSpPr>
        <p:spPr>
          <a:xfrm>
            <a:off x="8641080" y="1783080"/>
            <a:ext cx="2926080" cy="685800"/>
          </a:xfrm>
          <a:prstGeom prst="rect">
            <a:avLst/>
          </a:prstGeom>
          <a:noFill/>
          <a:ln/>
        </p:spPr>
        <p:txBody>
          <a:bodyPr wrap="square" lIns="0" tIns="0" rIns="0" bIns="0" rtlCol="0" anchor="ctr"/>
          <a:lstStyle/>
          <a:p>
            <a:pPr marL="0" indent="0">
              <a:buNone/>
            </a:pPr>
            <a:r>
              <a:rPr lang="en-US" sz="1600" b="1" dirty="0">
                <a:solidFill>
                  <a:srgbClr val="8A6100"/>
                </a:solidFill>
                <a:latin typeface="Calibri" pitchFamily="34" charset="0"/>
                <a:ea typeface="Calibri" pitchFamily="34" charset="-122"/>
                <a:cs typeface="Calibri" pitchFamily="34" charset="-120"/>
              </a:rPr>
              <a:t>It does not have to be a pencil!</a:t>
            </a:r>
            <a:endParaRPr lang="en-US" sz="1600" dirty="0"/>
          </a:p>
        </p:txBody>
      </p:sp>
      <p:sp>
        <p:nvSpPr>
          <p:cNvPr id="37" name="Shape 26"/>
          <p:cNvSpPr/>
          <p:nvPr/>
        </p:nvSpPr>
        <p:spPr>
          <a:xfrm>
            <a:off x="7909560" y="2651760"/>
            <a:ext cx="1735165" cy="384048"/>
          </a:xfrm>
          <a:prstGeom prst="roundRect">
            <a:avLst>
              <a:gd name="adj" fmla="val 50000"/>
            </a:avLst>
          </a:prstGeom>
          <a:solidFill>
            <a:srgbClr val="FFF4D6"/>
          </a:solidFill>
          <a:ln/>
        </p:spPr>
      </p:sp>
      <p:sp>
        <p:nvSpPr>
          <p:cNvPr id="38" name="Text 27"/>
          <p:cNvSpPr txBox="1"/>
          <p:nvPr/>
        </p:nvSpPr>
        <p:spPr>
          <a:xfrm>
            <a:off x="7909560" y="2651760"/>
            <a:ext cx="1735165"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magnetic letters</a:t>
            </a:r>
            <a:endParaRPr lang="en-US" sz="1300" dirty="0"/>
          </a:p>
        </p:txBody>
      </p:sp>
      <p:sp>
        <p:nvSpPr>
          <p:cNvPr id="39" name="Shape 28"/>
          <p:cNvSpPr/>
          <p:nvPr/>
        </p:nvSpPr>
        <p:spPr>
          <a:xfrm>
            <a:off x="7909560" y="3145536"/>
            <a:ext cx="1820753" cy="384048"/>
          </a:xfrm>
          <a:prstGeom prst="roundRect">
            <a:avLst>
              <a:gd name="adj" fmla="val 50000"/>
            </a:avLst>
          </a:prstGeom>
          <a:solidFill>
            <a:srgbClr val="FFF4D6"/>
          </a:solidFill>
          <a:ln/>
        </p:spPr>
      </p:sp>
      <p:sp>
        <p:nvSpPr>
          <p:cNvPr id="40" name="Text 29"/>
          <p:cNvSpPr txBox="1"/>
          <p:nvPr/>
        </p:nvSpPr>
        <p:spPr>
          <a:xfrm>
            <a:off x="7909560" y="3145536"/>
            <a:ext cx="1820753"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chalk on the path</a:t>
            </a:r>
            <a:endParaRPr lang="en-US" sz="1300" dirty="0"/>
          </a:p>
        </p:txBody>
      </p:sp>
      <p:sp>
        <p:nvSpPr>
          <p:cNvPr id="41" name="Shape 30"/>
          <p:cNvSpPr/>
          <p:nvPr/>
        </p:nvSpPr>
        <p:spPr>
          <a:xfrm>
            <a:off x="7909560" y="3639312"/>
            <a:ext cx="1735165" cy="384048"/>
          </a:xfrm>
          <a:prstGeom prst="roundRect">
            <a:avLst>
              <a:gd name="adj" fmla="val 50000"/>
            </a:avLst>
          </a:prstGeom>
          <a:solidFill>
            <a:srgbClr val="FFF4D6"/>
          </a:solidFill>
          <a:ln/>
        </p:spPr>
      </p:sp>
      <p:sp>
        <p:nvSpPr>
          <p:cNvPr id="42" name="Text 31"/>
          <p:cNvSpPr txBox="1"/>
          <p:nvPr/>
        </p:nvSpPr>
        <p:spPr>
          <a:xfrm>
            <a:off x="7909560" y="3639312"/>
            <a:ext cx="1735165"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a finger in sand</a:t>
            </a:r>
            <a:endParaRPr lang="en-US" sz="1300" dirty="0"/>
          </a:p>
        </p:txBody>
      </p:sp>
      <p:sp>
        <p:nvSpPr>
          <p:cNvPr id="43" name="Shape 32"/>
          <p:cNvSpPr/>
          <p:nvPr/>
        </p:nvSpPr>
        <p:spPr>
          <a:xfrm>
            <a:off x="9736165" y="3639312"/>
            <a:ext cx="1392814" cy="384048"/>
          </a:xfrm>
          <a:prstGeom prst="roundRect">
            <a:avLst>
              <a:gd name="adj" fmla="val 50000"/>
            </a:avLst>
          </a:prstGeom>
          <a:solidFill>
            <a:srgbClr val="FFF4D6"/>
          </a:solidFill>
          <a:ln/>
        </p:spPr>
      </p:sp>
      <p:sp>
        <p:nvSpPr>
          <p:cNvPr id="44" name="Text 33"/>
          <p:cNvSpPr txBox="1"/>
          <p:nvPr/>
        </p:nvSpPr>
        <p:spPr>
          <a:xfrm>
            <a:off x="9736165" y="3639312"/>
            <a:ext cx="1392814"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a whiteboard</a:t>
            </a:r>
            <a:endParaRPr lang="en-US" sz="1300" dirty="0"/>
          </a:p>
        </p:txBody>
      </p:sp>
      <p:sp>
        <p:nvSpPr>
          <p:cNvPr id="45" name="Shape 34"/>
          <p:cNvSpPr/>
          <p:nvPr/>
        </p:nvSpPr>
        <p:spPr>
          <a:xfrm>
            <a:off x="7909560" y="4133088"/>
            <a:ext cx="793699" cy="384048"/>
          </a:xfrm>
          <a:prstGeom prst="roundRect">
            <a:avLst>
              <a:gd name="adj" fmla="val 50000"/>
            </a:avLst>
          </a:prstGeom>
          <a:solidFill>
            <a:srgbClr val="FFF4D6"/>
          </a:solidFill>
          <a:ln/>
        </p:spPr>
      </p:sp>
      <p:sp>
        <p:nvSpPr>
          <p:cNvPr id="46" name="Text 35"/>
          <p:cNvSpPr txBox="1"/>
          <p:nvPr/>
        </p:nvSpPr>
        <p:spPr>
          <a:xfrm>
            <a:off x="7909560" y="4133088"/>
            <a:ext cx="793699"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paint</a:t>
            </a:r>
            <a:endParaRPr lang="en-US" sz="1300" dirty="0"/>
          </a:p>
        </p:txBody>
      </p:sp>
      <p:sp>
        <p:nvSpPr>
          <p:cNvPr id="47" name="Shape 36"/>
          <p:cNvSpPr/>
          <p:nvPr/>
        </p:nvSpPr>
        <p:spPr>
          <a:xfrm>
            <a:off x="8794699" y="4133088"/>
            <a:ext cx="1050463" cy="384048"/>
          </a:xfrm>
          <a:prstGeom prst="roundRect">
            <a:avLst>
              <a:gd name="adj" fmla="val 50000"/>
            </a:avLst>
          </a:prstGeom>
          <a:solidFill>
            <a:srgbClr val="FFF4D6"/>
          </a:solidFill>
          <a:ln/>
        </p:spPr>
      </p:sp>
      <p:sp>
        <p:nvSpPr>
          <p:cNvPr id="48" name="Text 37"/>
          <p:cNvSpPr txBox="1"/>
          <p:nvPr/>
        </p:nvSpPr>
        <p:spPr>
          <a:xfrm>
            <a:off x="8794699" y="4133088"/>
            <a:ext cx="1050463" cy="384048"/>
          </a:xfrm>
          <a:prstGeom prst="rect">
            <a:avLst/>
          </a:prstGeom>
          <a:noFill/>
          <a:ln/>
        </p:spPr>
        <p:txBody>
          <a:bodyPr wrap="square" lIns="0" tIns="0" rIns="0" bIns="0" rtlCol="0" anchor="ctr"/>
          <a:lstStyle/>
          <a:p>
            <a:pPr marL="0" indent="0" algn="ctr">
              <a:buNone/>
            </a:pPr>
            <a:r>
              <a:rPr lang="en-US" sz="1300" b="1" dirty="0">
                <a:solidFill>
                  <a:srgbClr val="8A6100"/>
                </a:solidFill>
                <a:latin typeface="Calibri" pitchFamily="34" charset="0"/>
                <a:ea typeface="Calibri" pitchFamily="34" charset="-122"/>
                <a:cs typeface="Calibri" pitchFamily="34" charset="-120"/>
              </a:rPr>
              <a:t>a tablet</a:t>
            </a:r>
            <a:endParaRPr lang="en-US" sz="1300" dirty="0"/>
          </a:p>
        </p:txBody>
      </p:sp>
      <p:sp>
        <p:nvSpPr>
          <p:cNvPr id="49" name="Shape 38"/>
          <p:cNvSpPr/>
          <p:nvPr/>
        </p:nvSpPr>
        <p:spPr>
          <a:xfrm>
            <a:off x="548640" y="4937760"/>
            <a:ext cx="3520440" cy="1188720"/>
          </a:xfrm>
          <a:prstGeom prst="roundRect">
            <a:avLst>
              <a:gd name="adj" fmla="val 1076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50" name="Shape 39"/>
          <p:cNvSpPr/>
          <p:nvPr/>
        </p:nvSpPr>
        <p:spPr>
          <a:xfrm>
            <a:off x="731520" y="5234940"/>
            <a:ext cx="594360" cy="594360"/>
          </a:xfrm>
          <a:prstGeom prst="ellipse">
            <a:avLst/>
          </a:prstGeom>
          <a:solidFill>
            <a:srgbClr val="2AA8E0"/>
          </a:solidFill>
          <a:ln/>
        </p:spPr>
      </p:sp>
      <p:pic>
        <p:nvPicPr>
          <p:cNvPr id="51" name="Image 9" descr="preencoded.png"/>
          <p:cNvPicPr>
            <a:picLocks noChangeAspect="1"/>
          </p:cNvPicPr>
          <p:nvPr/>
        </p:nvPicPr>
        <p:blipFill>
          <a:blip r:embed="rId11"/>
          <a:stretch>
            <a:fillRect/>
          </a:stretch>
        </p:blipFill>
        <p:spPr>
          <a:xfrm>
            <a:off x="886054" y="5389474"/>
            <a:ext cx="285293" cy="285293"/>
          </a:xfrm>
          <a:prstGeom prst="rect">
            <a:avLst/>
          </a:prstGeom>
        </p:spPr>
      </p:pic>
      <p:sp>
        <p:nvSpPr>
          <p:cNvPr id="52" name="Text 40"/>
          <p:cNvSpPr txBox="1"/>
          <p:nvPr/>
        </p:nvSpPr>
        <p:spPr>
          <a:xfrm>
            <a:off x="1463040" y="4937760"/>
            <a:ext cx="2468880" cy="1188720"/>
          </a:xfrm>
          <a:prstGeom prst="rect">
            <a:avLst/>
          </a:prstGeom>
          <a:noFill/>
          <a:ln/>
        </p:spPr>
        <p:txBody>
          <a:bodyPr wrap="square" lIns="0" tIns="0" rIns="0" bIns="0" rtlCol="0" anchor="ctr"/>
          <a:lstStyle/>
          <a:p>
            <a:pPr marL="0" indent="0">
              <a:buNone/>
            </a:pPr>
            <a:r>
              <a:rPr lang="en-US" sz="1600" b="1" dirty="0">
                <a:solidFill>
                  <a:srgbClr val="176E99"/>
                </a:solidFill>
                <a:latin typeface="Calibri" pitchFamily="34" charset="0"/>
                <a:ea typeface="Calibri" pitchFamily="34" charset="-122"/>
                <a:cs typeface="Calibri" pitchFamily="34" charset="-120"/>
              </a:rPr>
              <a:t>Let them see you write</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Lists, notes and cards. Talk about what you are writing.</a:t>
            </a:r>
            <a:endParaRPr lang="en-US" sz="1600" dirty="0"/>
          </a:p>
        </p:txBody>
      </p:sp>
      <p:sp>
        <p:nvSpPr>
          <p:cNvPr id="53" name="Shape 41"/>
          <p:cNvSpPr/>
          <p:nvPr/>
        </p:nvSpPr>
        <p:spPr>
          <a:xfrm>
            <a:off x="4343400" y="4937760"/>
            <a:ext cx="3520440" cy="1188720"/>
          </a:xfrm>
          <a:prstGeom prst="roundRect">
            <a:avLst>
              <a:gd name="adj" fmla="val 1076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54" name="Shape 42"/>
          <p:cNvSpPr/>
          <p:nvPr/>
        </p:nvSpPr>
        <p:spPr>
          <a:xfrm>
            <a:off x="4526280" y="5234940"/>
            <a:ext cx="594360" cy="594360"/>
          </a:xfrm>
          <a:prstGeom prst="ellipse">
            <a:avLst/>
          </a:prstGeom>
          <a:solidFill>
            <a:srgbClr val="FF6B54"/>
          </a:solidFill>
          <a:ln/>
        </p:spPr>
      </p:sp>
      <p:pic>
        <p:nvPicPr>
          <p:cNvPr id="55" name="Image 10" descr="preencoded.png"/>
          <p:cNvPicPr>
            <a:picLocks noChangeAspect="1"/>
          </p:cNvPicPr>
          <p:nvPr/>
        </p:nvPicPr>
        <p:blipFill>
          <a:blip r:embed="rId12"/>
          <a:stretch>
            <a:fillRect/>
          </a:stretch>
        </p:blipFill>
        <p:spPr>
          <a:xfrm>
            <a:off x="4680814" y="5389474"/>
            <a:ext cx="285293" cy="285293"/>
          </a:xfrm>
          <a:prstGeom prst="rect">
            <a:avLst/>
          </a:prstGeom>
        </p:spPr>
      </p:pic>
      <p:sp>
        <p:nvSpPr>
          <p:cNvPr id="56" name="Text 43"/>
          <p:cNvSpPr txBox="1"/>
          <p:nvPr/>
        </p:nvSpPr>
        <p:spPr>
          <a:xfrm>
            <a:off x="5257800" y="4937760"/>
            <a:ext cx="2468880" cy="1188720"/>
          </a:xfrm>
          <a:prstGeom prst="rect">
            <a:avLst/>
          </a:prstGeom>
          <a:noFill/>
          <a:ln/>
        </p:spPr>
        <p:txBody>
          <a:bodyPr wrap="square" lIns="0" tIns="0" rIns="0" bIns="0" rtlCol="0" anchor="ctr"/>
          <a:lstStyle/>
          <a:p>
            <a:pPr marL="0" indent="0">
              <a:buNone/>
            </a:pPr>
            <a:r>
              <a:rPr lang="en-US" sz="1600" b="1" dirty="0">
                <a:solidFill>
                  <a:srgbClr val="C73A24"/>
                </a:solidFill>
                <a:latin typeface="Calibri" pitchFamily="34" charset="0"/>
                <a:ea typeface="Calibri" pitchFamily="34" charset="-122"/>
                <a:cs typeface="Calibri" pitchFamily="34" charset="-120"/>
              </a:rPr>
              <a:t>Praise every try</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Talk about their ideas before spelling or neatness.</a:t>
            </a:r>
            <a:endParaRPr lang="en-US" sz="1600" dirty="0"/>
          </a:p>
        </p:txBody>
      </p:sp>
      <p:sp>
        <p:nvSpPr>
          <p:cNvPr id="57" name="Shape 44"/>
          <p:cNvSpPr/>
          <p:nvPr/>
        </p:nvSpPr>
        <p:spPr>
          <a:xfrm>
            <a:off x="8138160" y="4937760"/>
            <a:ext cx="3520440" cy="1188720"/>
          </a:xfrm>
          <a:prstGeom prst="roundRect">
            <a:avLst>
              <a:gd name="adj" fmla="val 10769"/>
            </a:avLst>
          </a:prstGeom>
          <a:solidFill>
            <a:srgbClr val="FFFFFF"/>
          </a:solidFill>
          <a:ln w="15875">
            <a:solidFill>
              <a:srgbClr val="DDE8DF"/>
            </a:solidFill>
            <a:prstDash val="solid"/>
          </a:ln>
          <a:effectLst>
            <a:outerShdw blurRad="101600" dist="38100" dir="5400000" algn="bl" rotWithShape="0">
              <a:srgbClr val="8FA293">
                <a:alpha val="35000"/>
              </a:srgbClr>
            </a:outerShdw>
          </a:effectLst>
        </p:spPr>
      </p:sp>
      <p:sp>
        <p:nvSpPr>
          <p:cNvPr id="58" name="Shape 45"/>
          <p:cNvSpPr/>
          <p:nvPr/>
        </p:nvSpPr>
        <p:spPr>
          <a:xfrm>
            <a:off x="8321040" y="5234940"/>
            <a:ext cx="594360" cy="594360"/>
          </a:xfrm>
          <a:prstGeom prst="ellipse">
            <a:avLst/>
          </a:prstGeom>
          <a:solidFill>
            <a:srgbClr val="8E4DA8"/>
          </a:solidFill>
          <a:ln/>
        </p:spPr>
      </p:sp>
      <p:pic>
        <p:nvPicPr>
          <p:cNvPr id="59" name="Image 11" descr="preencoded.png"/>
          <p:cNvPicPr>
            <a:picLocks noChangeAspect="1"/>
          </p:cNvPicPr>
          <p:nvPr/>
        </p:nvPicPr>
        <p:blipFill>
          <a:blip r:embed="rId13"/>
          <a:stretch>
            <a:fillRect/>
          </a:stretch>
        </p:blipFill>
        <p:spPr>
          <a:xfrm>
            <a:off x="8475574" y="5389474"/>
            <a:ext cx="285293" cy="285293"/>
          </a:xfrm>
          <a:prstGeom prst="rect">
            <a:avLst/>
          </a:prstGeom>
        </p:spPr>
      </p:pic>
      <p:sp>
        <p:nvSpPr>
          <p:cNvPr id="60" name="Text 46"/>
          <p:cNvSpPr txBox="1"/>
          <p:nvPr/>
        </p:nvSpPr>
        <p:spPr>
          <a:xfrm>
            <a:off x="9052560" y="4937760"/>
            <a:ext cx="2468880" cy="1188720"/>
          </a:xfrm>
          <a:prstGeom prst="rect">
            <a:avLst/>
          </a:prstGeom>
          <a:noFill/>
          <a:ln/>
        </p:spPr>
        <p:txBody>
          <a:bodyPr wrap="square" lIns="0" tIns="0" rIns="0" bIns="0" rtlCol="0" anchor="ctr"/>
          <a:lstStyle/>
          <a:p>
            <a:pPr marL="0" indent="0">
              <a:buNone/>
            </a:pPr>
            <a:r>
              <a:rPr lang="en-US" sz="1600" b="1" dirty="0">
                <a:solidFill>
                  <a:srgbClr val="743A8C"/>
                </a:solidFill>
                <a:latin typeface="Calibri" pitchFamily="34" charset="0"/>
                <a:ea typeface="Calibri" pitchFamily="34" charset="-122"/>
                <a:cs typeface="Calibri" pitchFamily="34" charset="-120"/>
              </a:rPr>
              <a:t>Your home language counts</a:t>
            </a:r>
            <a:endParaRPr lang="en-US" sz="1600" dirty="0"/>
          </a:p>
          <a:p>
            <a:pPr marL="0" indent="0">
              <a:buNone/>
            </a:pPr>
            <a:r>
              <a:rPr lang="en-US" sz="1300" dirty="0">
                <a:solidFill>
                  <a:srgbClr val="20302A"/>
                </a:solidFill>
                <a:latin typeface="Calibri" pitchFamily="34" charset="0"/>
                <a:ea typeface="Calibri" pitchFamily="34" charset="-122"/>
                <a:cs typeface="Calibri" pitchFamily="34" charset="-120"/>
              </a:rPr>
              <a:t>Talking about ideas in any language helps writing.</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B5E31"/>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Looking ahead: from Year 1 to Year 2</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Everything your child learns this year is a building block for Year 2.</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3200400" y="1554480"/>
            <a:ext cx="3977640" cy="438912"/>
          </a:xfrm>
          <a:prstGeom prst="roundRect">
            <a:avLst>
              <a:gd name="adj" fmla="val 50000"/>
            </a:avLst>
          </a:prstGeom>
          <a:solidFill>
            <a:srgbClr val="2B5E31"/>
          </a:solidFill>
          <a:ln/>
        </p:spPr>
      </p:sp>
      <p:sp>
        <p:nvSpPr>
          <p:cNvPr id="9" name="Text 5"/>
          <p:cNvSpPr txBox="1"/>
          <p:nvPr/>
        </p:nvSpPr>
        <p:spPr>
          <a:xfrm>
            <a:off x="3200400" y="1554480"/>
            <a:ext cx="3977640"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 1: this year</a:t>
            </a:r>
            <a:endParaRPr lang="en-US" sz="1600" dirty="0"/>
          </a:p>
        </p:txBody>
      </p:sp>
      <p:sp>
        <p:nvSpPr>
          <p:cNvPr id="10" name="Shape 6"/>
          <p:cNvSpPr/>
          <p:nvPr/>
        </p:nvSpPr>
        <p:spPr>
          <a:xfrm>
            <a:off x="7726680" y="1554480"/>
            <a:ext cx="3931920" cy="438912"/>
          </a:xfrm>
          <a:prstGeom prst="roundRect">
            <a:avLst>
              <a:gd name="adj" fmla="val 50000"/>
            </a:avLst>
          </a:prstGeom>
          <a:solidFill>
            <a:srgbClr val="EEF1EF"/>
          </a:solidFill>
          <a:ln/>
        </p:spPr>
      </p:sp>
      <p:sp>
        <p:nvSpPr>
          <p:cNvPr id="11" name="Text 7"/>
          <p:cNvSpPr txBox="1"/>
          <p:nvPr/>
        </p:nvSpPr>
        <p:spPr>
          <a:xfrm>
            <a:off x="7726680" y="1554480"/>
            <a:ext cx="3931920" cy="438912"/>
          </a:xfrm>
          <a:prstGeom prst="rect">
            <a:avLst/>
          </a:prstGeom>
          <a:noFill/>
          <a:ln/>
        </p:spPr>
        <p:txBody>
          <a:bodyPr wrap="square" lIns="0" tIns="0" rIns="0" bIns="0" rtlCol="0" anchor="ctr"/>
          <a:lstStyle/>
          <a:p>
            <a:pPr marL="0" indent="0" algn="ctr">
              <a:buNone/>
            </a:pPr>
            <a:r>
              <a:rPr lang="en-US" sz="1600" b="1" dirty="0">
                <a:solidFill>
                  <a:srgbClr val="4F5E54"/>
                </a:solidFill>
                <a:latin typeface="Calibri" pitchFamily="34" charset="0"/>
                <a:ea typeface="Calibri" pitchFamily="34" charset="-122"/>
                <a:cs typeface="Calibri" pitchFamily="34" charset="-120"/>
              </a:rPr>
              <a:t>Year 2: next year</a:t>
            </a:r>
            <a:endParaRPr lang="en-US" sz="1600" dirty="0"/>
          </a:p>
        </p:txBody>
      </p:sp>
      <p:sp>
        <p:nvSpPr>
          <p:cNvPr id="12" name="Shape 8"/>
          <p:cNvSpPr/>
          <p:nvPr/>
        </p:nvSpPr>
        <p:spPr>
          <a:xfrm>
            <a:off x="548640" y="2194560"/>
            <a:ext cx="457200" cy="457200"/>
          </a:xfrm>
          <a:prstGeom prst="ellipse">
            <a:avLst/>
          </a:prstGeom>
          <a:solidFill>
            <a:srgbClr val="2AA8E0"/>
          </a:solidFill>
          <a:ln/>
        </p:spPr>
      </p:sp>
      <p:pic>
        <p:nvPicPr>
          <p:cNvPr id="13" name="Image 2" descr="preencoded.png"/>
          <p:cNvPicPr>
            <a:picLocks noChangeAspect="1"/>
          </p:cNvPicPr>
          <p:nvPr/>
        </p:nvPicPr>
        <p:blipFill>
          <a:blip r:embed="rId5"/>
          <a:stretch>
            <a:fillRect/>
          </a:stretch>
        </p:blipFill>
        <p:spPr>
          <a:xfrm>
            <a:off x="667512" y="2313432"/>
            <a:ext cx="219456" cy="219456"/>
          </a:xfrm>
          <a:prstGeom prst="rect">
            <a:avLst/>
          </a:prstGeom>
        </p:spPr>
      </p:pic>
      <p:sp>
        <p:nvSpPr>
          <p:cNvPr id="14" name="Text 9"/>
          <p:cNvSpPr txBox="1"/>
          <p:nvPr/>
        </p:nvSpPr>
        <p:spPr>
          <a:xfrm>
            <a:off x="1115568" y="2121408"/>
            <a:ext cx="1947672" cy="603504"/>
          </a:xfrm>
          <a:prstGeom prst="rect">
            <a:avLst/>
          </a:prstGeom>
          <a:noFill/>
          <a:ln/>
        </p:spPr>
        <p:txBody>
          <a:bodyPr wrap="square" lIns="0" tIns="0" rIns="0" bIns="0" rtlCol="0" anchor="ctr"/>
          <a:lstStyle/>
          <a:p>
            <a:pPr marL="0" indent="0">
              <a:buNone/>
            </a:pPr>
            <a:r>
              <a:rPr lang="en-US" sz="1500" b="1" dirty="0">
                <a:solidFill>
                  <a:srgbClr val="176E99"/>
                </a:solidFill>
                <a:latin typeface="Calibri" pitchFamily="34" charset="0"/>
                <a:ea typeface="Calibri" pitchFamily="34" charset="-122"/>
                <a:cs typeface="Calibri" pitchFamily="34" charset="-120"/>
              </a:rPr>
              <a:t>Sentences</a:t>
            </a:r>
            <a:endParaRPr lang="en-US" sz="1500" dirty="0"/>
          </a:p>
        </p:txBody>
      </p:sp>
      <p:sp>
        <p:nvSpPr>
          <p:cNvPr id="15" name="Shape 10"/>
          <p:cNvSpPr/>
          <p:nvPr/>
        </p:nvSpPr>
        <p:spPr>
          <a:xfrm>
            <a:off x="3200400" y="2121408"/>
            <a:ext cx="3977640" cy="603504"/>
          </a:xfrm>
          <a:prstGeom prst="roundRect">
            <a:avLst>
              <a:gd name="adj" fmla="val 21212"/>
            </a:avLst>
          </a:prstGeom>
          <a:solidFill>
            <a:srgbClr val="E4F4FB"/>
          </a:solidFill>
          <a:ln/>
        </p:spPr>
      </p:sp>
      <p:sp>
        <p:nvSpPr>
          <p:cNvPr id="16" name="Text 11"/>
          <p:cNvSpPr txBox="1"/>
          <p:nvPr/>
        </p:nvSpPr>
        <p:spPr>
          <a:xfrm>
            <a:off x="3364992" y="2121408"/>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Say a sentence, then write it. Short pieces of a few sentences.</a:t>
            </a:r>
            <a:endParaRPr lang="en-US" sz="1350" dirty="0"/>
          </a:p>
        </p:txBody>
      </p:sp>
      <p:sp>
        <p:nvSpPr>
          <p:cNvPr id="17" name="Shape 12"/>
          <p:cNvSpPr/>
          <p:nvPr/>
        </p:nvSpPr>
        <p:spPr>
          <a:xfrm>
            <a:off x="7251192" y="2304288"/>
            <a:ext cx="365760" cy="237744"/>
          </a:xfrm>
          <a:prstGeom prst="rightArrow">
            <a:avLst/>
          </a:prstGeom>
          <a:solidFill>
            <a:srgbClr val="2AA8E0"/>
          </a:solidFill>
          <a:ln/>
        </p:spPr>
      </p:sp>
      <p:sp>
        <p:nvSpPr>
          <p:cNvPr id="18" name="Shape 13"/>
          <p:cNvSpPr/>
          <p:nvPr/>
        </p:nvSpPr>
        <p:spPr>
          <a:xfrm>
            <a:off x="7726680" y="2121408"/>
            <a:ext cx="3931920" cy="603504"/>
          </a:xfrm>
          <a:prstGeom prst="roundRect">
            <a:avLst>
              <a:gd name="adj" fmla="val 21212"/>
            </a:avLst>
          </a:prstGeom>
          <a:solidFill>
            <a:srgbClr val="F6F8F7"/>
          </a:solidFill>
          <a:ln/>
        </p:spPr>
      </p:sp>
      <p:sp>
        <p:nvSpPr>
          <p:cNvPr id="19" name="Text 14"/>
          <p:cNvSpPr txBox="1"/>
          <p:nvPr/>
        </p:nvSpPr>
        <p:spPr>
          <a:xfrm>
            <a:off x="7891272" y="2121408"/>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Longer pieces, with sentences that follow on from each other.</a:t>
            </a:r>
            <a:endParaRPr lang="en-US" sz="1350" dirty="0"/>
          </a:p>
        </p:txBody>
      </p:sp>
      <p:sp>
        <p:nvSpPr>
          <p:cNvPr id="20" name="Shape 15"/>
          <p:cNvSpPr/>
          <p:nvPr/>
        </p:nvSpPr>
        <p:spPr>
          <a:xfrm>
            <a:off x="548640" y="2871216"/>
            <a:ext cx="457200" cy="457200"/>
          </a:xfrm>
          <a:prstGeom prst="ellipse">
            <a:avLst/>
          </a:prstGeom>
          <a:solidFill>
            <a:srgbClr val="8E4DA8"/>
          </a:solidFill>
          <a:ln/>
        </p:spPr>
      </p:sp>
      <p:pic>
        <p:nvPicPr>
          <p:cNvPr id="21" name="Image 3" descr="preencoded.png"/>
          <p:cNvPicPr>
            <a:picLocks noChangeAspect="1"/>
          </p:cNvPicPr>
          <p:nvPr/>
        </p:nvPicPr>
        <p:blipFill>
          <a:blip r:embed="rId6"/>
          <a:stretch>
            <a:fillRect/>
          </a:stretch>
        </p:blipFill>
        <p:spPr>
          <a:xfrm>
            <a:off x="667512" y="2990088"/>
            <a:ext cx="219456" cy="219456"/>
          </a:xfrm>
          <a:prstGeom prst="rect">
            <a:avLst/>
          </a:prstGeom>
        </p:spPr>
      </p:pic>
      <p:sp>
        <p:nvSpPr>
          <p:cNvPr id="22" name="Text 16"/>
          <p:cNvSpPr txBox="1"/>
          <p:nvPr/>
        </p:nvSpPr>
        <p:spPr>
          <a:xfrm>
            <a:off x="1115568" y="2798064"/>
            <a:ext cx="1947672" cy="603504"/>
          </a:xfrm>
          <a:prstGeom prst="rect">
            <a:avLst/>
          </a:prstGeom>
          <a:noFill/>
          <a:ln/>
        </p:spPr>
        <p:txBody>
          <a:bodyPr wrap="square" lIns="0" tIns="0" rIns="0" bIns="0" rtlCol="0" anchor="ctr"/>
          <a:lstStyle/>
          <a:p>
            <a:pPr marL="0" indent="0">
              <a:buNone/>
            </a:pPr>
            <a:r>
              <a:rPr lang="en-US" sz="1500" b="1" dirty="0">
                <a:solidFill>
                  <a:srgbClr val="743A8C"/>
                </a:solidFill>
                <a:latin typeface="Calibri" pitchFamily="34" charset="0"/>
                <a:ea typeface="Calibri" pitchFamily="34" charset="-122"/>
                <a:cs typeface="Calibri" pitchFamily="34" charset="-120"/>
              </a:rPr>
              <a:t>Joining words</a:t>
            </a:r>
            <a:endParaRPr lang="en-US" sz="1500" dirty="0"/>
          </a:p>
        </p:txBody>
      </p:sp>
      <p:sp>
        <p:nvSpPr>
          <p:cNvPr id="23" name="Shape 17"/>
          <p:cNvSpPr/>
          <p:nvPr/>
        </p:nvSpPr>
        <p:spPr>
          <a:xfrm>
            <a:off x="3200400" y="2798064"/>
            <a:ext cx="3977640" cy="603504"/>
          </a:xfrm>
          <a:prstGeom prst="roundRect">
            <a:avLst>
              <a:gd name="adj" fmla="val 21212"/>
            </a:avLst>
          </a:prstGeom>
          <a:solidFill>
            <a:srgbClr val="F3EAF7"/>
          </a:solidFill>
          <a:ln/>
        </p:spPr>
      </p:sp>
      <p:sp>
        <p:nvSpPr>
          <p:cNvPr id="24" name="Text 18"/>
          <p:cNvSpPr txBox="1"/>
          <p:nvPr/>
        </p:nvSpPr>
        <p:spPr>
          <a:xfrm>
            <a:off x="3364992" y="2798064"/>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and</a:t>
            </a:r>
            <a:endParaRPr lang="en-US" sz="1350" dirty="0"/>
          </a:p>
        </p:txBody>
      </p:sp>
      <p:sp>
        <p:nvSpPr>
          <p:cNvPr id="25" name="Shape 19"/>
          <p:cNvSpPr/>
          <p:nvPr/>
        </p:nvSpPr>
        <p:spPr>
          <a:xfrm>
            <a:off x="7251192" y="2980944"/>
            <a:ext cx="365760" cy="237744"/>
          </a:xfrm>
          <a:prstGeom prst="rightArrow">
            <a:avLst/>
          </a:prstGeom>
          <a:solidFill>
            <a:srgbClr val="8E4DA8"/>
          </a:solidFill>
          <a:ln/>
        </p:spPr>
      </p:sp>
      <p:sp>
        <p:nvSpPr>
          <p:cNvPr id="26" name="Shape 20"/>
          <p:cNvSpPr/>
          <p:nvPr/>
        </p:nvSpPr>
        <p:spPr>
          <a:xfrm>
            <a:off x="7726680" y="2798064"/>
            <a:ext cx="3931920" cy="603504"/>
          </a:xfrm>
          <a:prstGeom prst="roundRect">
            <a:avLst>
              <a:gd name="adj" fmla="val 21212"/>
            </a:avLst>
          </a:prstGeom>
          <a:solidFill>
            <a:srgbClr val="F6F8F7"/>
          </a:solidFill>
          <a:ln/>
        </p:spPr>
      </p:sp>
      <p:sp>
        <p:nvSpPr>
          <p:cNvPr id="27" name="Text 21"/>
          <p:cNvSpPr txBox="1"/>
          <p:nvPr/>
        </p:nvSpPr>
        <p:spPr>
          <a:xfrm>
            <a:off x="7891272" y="2798064"/>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because, when, if, that, but, or</a:t>
            </a:r>
            <a:endParaRPr lang="en-US" sz="1350" dirty="0"/>
          </a:p>
        </p:txBody>
      </p:sp>
      <p:sp>
        <p:nvSpPr>
          <p:cNvPr id="28" name="Shape 22"/>
          <p:cNvSpPr/>
          <p:nvPr/>
        </p:nvSpPr>
        <p:spPr>
          <a:xfrm>
            <a:off x="548640" y="3547872"/>
            <a:ext cx="457200" cy="457200"/>
          </a:xfrm>
          <a:prstGeom prst="ellipse">
            <a:avLst/>
          </a:prstGeom>
          <a:solidFill>
            <a:srgbClr val="FF6B54"/>
          </a:solidFill>
          <a:ln/>
        </p:spPr>
      </p:sp>
      <p:pic>
        <p:nvPicPr>
          <p:cNvPr id="29" name="Image 4" descr="preencoded.png"/>
          <p:cNvPicPr>
            <a:picLocks noChangeAspect="1"/>
          </p:cNvPicPr>
          <p:nvPr/>
        </p:nvPicPr>
        <p:blipFill>
          <a:blip r:embed="rId7"/>
          <a:stretch>
            <a:fillRect/>
          </a:stretch>
        </p:blipFill>
        <p:spPr>
          <a:xfrm>
            <a:off x="667512" y="3666744"/>
            <a:ext cx="219456" cy="219456"/>
          </a:xfrm>
          <a:prstGeom prst="rect">
            <a:avLst/>
          </a:prstGeom>
        </p:spPr>
      </p:pic>
      <p:sp>
        <p:nvSpPr>
          <p:cNvPr id="30" name="Text 23"/>
          <p:cNvSpPr txBox="1"/>
          <p:nvPr/>
        </p:nvSpPr>
        <p:spPr>
          <a:xfrm>
            <a:off x="1115568" y="3474720"/>
            <a:ext cx="1947672" cy="603504"/>
          </a:xfrm>
          <a:prstGeom prst="rect">
            <a:avLst/>
          </a:prstGeom>
          <a:noFill/>
          <a:ln/>
        </p:spPr>
        <p:txBody>
          <a:bodyPr wrap="square" lIns="0" tIns="0" rIns="0" bIns="0" rtlCol="0" anchor="ctr"/>
          <a:lstStyle/>
          <a:p>
            <a:pPr marL="0" indent="0">
              <a:buNone/>
            </a:pPr>
            <a:r>
              <a:rPr lang="en-US" sz="1500" b="1" dirty="0">
                <a:solidFill>
                  <a:srgbClr val="C73A24"/>
                </a:solidFill>
                <a:latin typeface="Calibri" pitchFamily="34" charset="0"/>
                <a:ea typeface="Calibri" pitchFamily="34" charset="-122"/>
                <a:cs typeface="Calibri" pitchFamily="34" charset="-120"/>
              </a:rPr>
              <a:t>Describing</a:t>
            </a:r>
            <a:endParaRPr lang="en-US" sz="1500" dirty="0"/>
          </a:p>
        </p:txBody>
      </p:sp>
      <p:sp>
        <p:nvSpPr>
          <p:cNvPr id="31" name="Shape 24"/>
          <p:cNvSpPr/>
          <p:nvPr/>
        </p:nvSpPr>
        <p:spPr>
          <a:xfrm>
            <a:off x="3200400" y="3474720"/>
            <a:ext cx="3977640" cy="603504"/>
          </a:xfrm>
          <a:prstGeom prst="roundRect">
            <a:avLst>
              <a:gd name="adj" fmla="val 21212"/>
            </a:avLst>
          </a:prstGeom>
          <a:solidFill>
            <a:srgbClr val="FFE9E5"/>
          </a:solidFill>
          <a:ln/>
        </p:spPr>
      </p:sp>
      <p:sp>
        <p:nvSpPr>
          <p:cNvPr id="32" name="Text 25"/>
          <p:cNvSpPr txBox="1"/>
          <p:nvPr/>
        </p:nvSpPr>
        <p:spPr>
          <a:xfrm>
            <a:off x="3364992" y="3474720"/>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One describing word: a big castle</a:t>
            </a:r>
            <a:endParaRPr lang="en-US" sz="1350" dirty="0"/>
          </a:p>
        </p:txBody>
      </p:sp>
      <p:sp>
        <p:nvSpPr>
          <p:cNvPr id="33" name="Shape 26"/>
          <p:cNvSpPr/>
          <p:nvPr/>
        </p:nvSpPr>
        <p:spPr>
          <a:xfrm>
            <a:off x="7251192" y="3657600"/>
            <a:ext cx="365760" cy="237744"/>
          </a:xfrm>
          <a:prstGeom prst="rightArrow">
            <a:avLst/>
          </a:prstGeom>
          <a:solidFill>
            <a:srgbClr val="FF6B54"/>
          </a:solidFill>
          <a:ln/>
        </p:spPr>
      </p:sp>
      <p:sp>
        <p:nvSpPr>
          <p:cNvPr id="34" name="Shape 27"/>
          <p:cNvSpPr/>
          <p:nvPr/>
        </p:nvSpPr>
        <p:spPr>
          <a:xfrm>
            <a:off x="7726680" y="3474720"/>
            <a:ext cx="3931920" cy="603504"/>
          </a:xfrm>
          <a:prstGeom prst="roundRect">
            <a:avLst>
              <a:gd name="adj" fmla="val 21212"/>
            </a:avLst>
          </a:prstGeom>
          <a:solidFill>
            <a:srgbClr val="F6F8F7"/>
          </a:solidFill>
          <a:ln/>
        </p:spPr>
      </p:sp>
      <p:sp>
        <p:nvSpPr>
          <p:cNvPr id="35" name="Text 28"/>
          <p:cNvSpPr txBox="1"/>
          <p:nvPr/>
        </p:nvSpPr>
        <p:spPr>
          <a:xfrm>
            <a:off x="7891272" y="3474720"/>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Two or more: the tall, dark trees</a:t>
            </a:r>
            <a:endParaRPr lang="en-US" sz="1350" dirty="0"/>
          </a:p>
        </p:txBody>
      </p:sp>
      <p:sp>
        <p:nvSpPr>
          <p:cNvPr id="36" name="Shape 29"/>
          <p:cNvSpPr/>
          <p:nvPr/>
        </p:nvSpPr>
        <p:spPr>
          <a:xfrm>
            <a:off x="548640" y="4224528"/>
            <a:ext cx="457200" cy="457200"/>
          </a:xfrm>
          <a:prstGeom prst="ellipse">
            <a:avLst/>
          </a:prstGeom>
          <a:solidFill>
            <a:srgbClr val="FBB817"/>
          </a:solidFill>
          <a:ln/>
        </p:spPr>
      </p:sp>
      <p:pic>
        <p:nvPicPr>
          <p:cNvPr id="37" name="Image 5" descr="preencoded.png"/>
          <p:cNvPicPr>
            <a:picLocks noChangeAspect="1"/>
          </p:cNvPicPr>
          <p:nvPr/>
        </p:nvPicPr>
        <p:blipFill>
          <a:blip r:embed="rId8"/>
          <a:stretch>
            <a:fillRect/>
          </a:stretch>
        </p:blipFill>
        <p:spPr>
          <a:xfrm>
            <a:off x="667512" y="4343400"/>
            <a:ext cx="219456" cy="219456"/>
          </a:xfrm>
          <a:prstGeom prst="rect">
            <a:avLst/>
          </a:prstGeom>
        </p:spPr>
      </p:pic>
      <p:sp>
        <p:nvSpPr>
          <p:cNvPr id="38" name="Text 30"/>
          <p:cNvSpPr txBox="1"/>
          <p:nvPr/>
        </p:nvSpPr>
        <p:spPr>
          <a:xfrm>
            <a:off x="1115568" y="4151376"/>
            <a:ext cx="1947672" cy="603504"/>
          </a:xfrm>
          <a:prstGeom prst="rect">
            <a:avLst/>
          </a:prstGeom>
          <a:noFill/>
          <a:ln/>
        </p:spPr>
        <p:txBody>
          <a:bodyPr wrap="square" lIns="0" tIns="0" rIns="0" bIns="0" rtlCol="0" anchor="ctr"/>
          <a:lstStyle/>
          <a:p>
            <a:pPr marL="0" indent="0">
              <a:buNone/>
            </a:pPr>
            <a:r>
              <a:rPr lang="en-US" sz="1500" b="1" dirty="0">
                <a:solidFill>
                  <a:srgbClr val="8A6100"/>
                </a:solidFill>
                <a:latin typeface="Calibri" pitchFamily="34" charset="0"/>
                <a:ea typeface="Calibri" pitchFamily="34" charset="-122"/>
                <a:cs typeface="Calibri" pitchFamily="34" charset="-120"/>
              </a:rPr>
              <a:t>Punctuation</a:t>
            </a:r>
            <a:endParaRPr lang="en-US" sz="1500" dirty="0"/>
          </a:p>
        </p:txBody>
      </p:sp>
      <p:sp>
        <p:nvSpPr>
          <p:cNvPr id="39" name="Shape 31"/>
          <p:cNvSpPr/>
          <p:nvPr/>
        </p:nvSpPr>
        <p:spPr>
          <a:xfrm>
            <a:off x="3200400" y="4151376"/>
            <a:ext cx="3977640" cy="603504"/>
          </a:xfrm>
          <a:prstGeom prst="roundRect">
            <a:avLst>
              <a:gd name="adj" fmla="val 21212"/>
            </a:avLst>
          </a:prstGeom>
          <a:solidFill>
            <a:srgbClr val="FFF4D6"/>
          </a:solidFill>
          <a:ln/>
        </p:spPr>
      </p:sp>
      <p:sp>
        <p:nvSpPr>
          <p:cNvPr id="40" name="Text 32"/>
          <p:cNvSpPr txBox="1"/>
          <p:nvPr/>
        </p:nvSpPr>
        <p:spPr>
          <a:xfrm>
            <a:off x="3364992" y="4151376"/>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Capital letters, full stops and finger spaces. Some ? and !</a:t>
            </a:r>
            <a:endParaRPr lang="en-US" sz="1350" dirty="0"/>
          </a:p>
        </p:txBody>
      </p:sp>
      <p:sp>
        <p:nvSpPr>
          <p:cNvPr id="41" name="Shape 33"/>
          <p:cNvSpPr/>
          <p:nvPr/>
        </p:nvSpPr>
        <p:spPr>
          <a:xfrm>
            <a:off x="7251192" y="4334256"/>
            <a:ext cx="365760" cy="237744"/>
          </a:xfrm>
          <a:prstGeom prst="rightArrow">
            <a:avLst/>
          </a:prstGeom>
          <a:solidFill>
            <a:srgbClr val="FBB817"/>
          </a:solidFill>
          <a:ln/>
        </p:spPr>
      </p:sp>
      <p:sp>
        <p:nvSpPr>
          <p:cNvPr id="42" name="Shape 34"/>
          <p:cNvSpPr/>
          <p:nvPr/>
        </p:nvSpPr>
        <p:spPr>
          <a:xfrm>
            <a:off x="7726680" y="4151376"/>
            <a:ext cx="3931920" cy="603504"/>
          </a:xfrm>
          <a:prstGeom prst="roundRect">
            <a:avLst>
              <a:gd name="adj" fmla="val 21212"/>
            </a:avLst>
          </a:prstGeom>
          <a:solidFill>
            <a:srgbClr val="F6F8F7"/>
          </a:solidFill>
          <a:ln/>
        </p:spPr>
      </p:sp>
      <p:sp>
        <p:nvSpPr>
          <p:cNvPr id="43" name="Text 35"/>
          <p:cNvSpPr txBox="1"/>
          <p:nvPr/>
        </p:nvSpPr>
        <p:spPr>
          <a:xfrm>
            <a:off x="7891272" y="4151376"/>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Commas in lists, apostrophes and four kinds of sentence</a:t>
            </a:r>
            <a:endParaRPr lang="en-US" sz="1350" dirty="0"/>
          </a:p>
        </p:txBody>
      </p:sp>
      <p:sp>
        <p:nvSpPr>
          <p:cNvPr id="44" name="Shape 36"/>
          <p:cNvSpPr/>
          <p:nvPr/>
        </p:nvSpPr>
        <p:spPr>
          <a:xfrm>
            <a:off x="548640" y="4901184"/>
            <a:ext cx="457200" cy="457200"/>
          </a:xfrm>
          <a:prstGeom prst="ellipse">
            <a:avLst/>
          </a:prstGeom>
          <a:solidFill>
            <a:srgbClr val="3E9B54"/>
          </a:solidFill>
          <a:ln/>
        </p:spPr>
      </p:sp>
      <p:pic>
        <p:nvPicPr>
          <p:cNvPr id="45" name="Image 6" descr="preencoded.png"/>
          <p:cNvPicPr>
            <a:picLocks noChangeAspect="1"/>
          </p:cNvPicPr>
          <p:nvPr/>
        </p:nvPicPr>
        <p:blipFill>
          <a:blip r:embed="rId9"/>
          <a:stretch>
            <a:fillRect/>
          </a:stretch>
        </p:blipFill>
        <p:spPr>
          <a:xfrm>
            <a:off x="667512" y="5020056"/>
            <a:ext cx="219456" cy="219456"/>
          </a:xfrm>
          <a:prstGeom prst="rect">
            <a:avLst/>
          </a:prstGeom>
        </p:spPr>
      </p:pic>
      <p:sp>
        <p:nvSpPr>
          <p:cNvPr id="46" name="Text 37"/>
          <p:cNvSpPr txBox="1"/>
          <p:nvPr/>
        </p:nvSpPr>
        <p:spPr>
          <a:xfrm>
            <a:off x="1115568" y="4828032"/>
            <a:ext cx="1947672" cy="603504"/>
          </a:xfrm>
          <a:prstGeom prst="rect">
            <a:avLst/>
          </a:prstGeom>
          <a:noFill/>
          <a:ln/>
        </p:spPr>
        <p:txBody>
          <a:bodyPr wrap="square" lIns="0" tIns="0" rIns="0" bIns="0" rtlCol="0" anchor="ctr"/>
          <a:lstStyle/>
          <a:p>
            <a:pPr marL="0" indent="0">
              <a:buNone/>
            </a:pPr>
            <a:r>
              <a:rPr lang="en-US" sz="1500" b="1" dirty="0">
                <a:solidFill>
                  <a:srgbClr val="2A7A3F"/>
                </a:solidFill>
                <a:latin typeface="Calibri" pitchFamily="34" charset="0"/>
                <a:ea typeface="Calibri" pitchFamily="34" charset="-122"/>
                <a:cs typeface="Calibri" pitchFamily="34" charset="-120"/>
              </a:rPr>
              <a:t>Stories</a:t>
            </a:r>
            <a:endParaRPr lang="en-US" sz="1500" dirty="0"/>
          </a:p>
        </p:txBody>
      </p:sp>
      <p:sp>
        <p:nvSpPr>
          <p:cNvPr id="47" name="Shape 38"/>
          <p:cNvSpPr/>
          <p:nvPr/>
        </p:nvSpPr>
        <p:spPr>
          <a:xfrm>
            <a:off x="3200400" y="4828032"/>
            <a:ext cx="3977640" cy="603504"/>
          </a:xfrm>
          <a:prstGeom prst="roundRect">
            <a:avLst>
              <a:gd name="adj" fmla="val 21212"/>
            </a:avLst>
          </a:prstGeom>
          <a:solidFill>
            <a:srgbClr val="E6F4E9"/>
          </a:solidFill>
          <a:ln/>
        </p:spPr>
      </p:sp>
      <p:sp>
        <p:nvSpPr>
          <p:cNvPr id="48" name="Text 39"/>
          <p:cNvSpPr txBox="1"/>
          <p:nvPr/>
        </p:nvSpPr>
        <p:spPr>
          <a:xfrm>
            <a:off x="3364992" y="4828032"/>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Retell a story they know and change one thing</a:t>
            </a:r>
            <a:endParaRPr lang="en-US" sz="1350" dirty="0"/>
          </a:p>
        </p:txBody>
      </p:sp>
      <p:sp>
        <p:nvSpPr>
          <p:cNvPr id="49" name="Shape 40"/>
          <p:cNvSpPr/>
          <p:nvPr/>
        </p:nvSpPr>
        <p:spPr>
          <a:xfrm>
            <a:off x="7251192" y="5010912"/>
            <a:ext cx="365760" cy="237744"/>
          </a:xfrm>
          <a:prstGeom prst="rightArrow">
            <a:avLst/>
          </a:prstGeom>
          <a:solidFill>
            <a:srgbClr val="3E9B54"/>
          </a:solidFill>
          <a:ln/>
        </p:spPr>
      </p:sp>
      <p:sp>
        <p:nvSpPr>
          <p:cNvPr id="50" name="Shape 41"/>
          <p:cNvSpPr/>
          <p:nvPr/>
        </p:nvSpPr>
        <p:spPr>
          <a:xfrm>
            <a:off x="7726680" y="4828032"/>
            <a:ext cx="3931920" cy="603504"/>
          </a:xfrm>
          <a:prstGeom prst="roundRect">
            <a:avLst>
              <a:gd name="adj" fmla="val 21212"/>
            </a:avLst>
          </a:prstGeom>
          <a:solidFill>
            <a:srgbClr val="F6F8F7"/>
          </a:solidFill>
          <a:ln/>
        </p:spPr>
      </p:sp>
      <p:sp>
        <p:nvSpPr>
          <p:cNvPr id="51" name="Text 42"/>
          <p:cNvSpPr txBox="1"/>
          <p:nvPr/>
        </p:nvSpPr>
        <p:spPr>
          <a:xfrm>
            <a:off x="7891272" y="4828032"/>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Plan and write new stories, characters and settings</a:t>
            </a:r>
            <a:endParaRPr lang="en-US" sz="1350" dirty="0"/>
          </a:p>
        </p:txBody>
      </p:sp>
      <p:sp>
        <p:nvSpPr>
          <p:cNvPr id="52" name="Shape 43"/>
          <p:cNvSpPr/>
          <p:nvPr/>
        </p:nvSpPr>
        <p:spPr>
          <a:xfrm>
            <a:off x="548640" y="5577840"/>
            <a:ext cx="457200" cy="457200"/>
          </a:xfrm>
          <a:prstGeom prst="ellipse">
            <a:avLst/>
          </a:prstGeom>
          <a:solidFill>
            <a:srgbClr val="2AA8E0"/>
          </a:solidFill>
          <a:ln/>
        </p:spPr>
      </p:sp>
      <p:pic>
        <p:nvPicPr>
          <p:cNvPr id="53" name="Image 7" descr="preencoded.png"/>
          <p:cNvPicPr>
            <a:picLocks noChangeAspect="1"/>
          </p:cNvPicPr>
          <p:nvPr/>
        </p:nvPicPr>
        <p:blipFill>
          <a:blip r:embed="rId10"/>
          <a:stretch>
            <a:fillRect/>
          </a:stretch>
        </p:blipFill>
        <p:spPr>
          <a:xfrm>
            <a:off x="667512" y="5696712"/>
            <a:ext cx="219456" cy="219456"/>
          </a:xfrm>
          <a:prstGeom prst="rect">
            <a:avLst/>
          </a:prstGeom>
        </p:spPr>
      </p:pic>
      <p:sp>
        <p:nvSpPr>
          <p:cNvPr id="54" name="Text 44"/>
          <p:cNvSpPr txBox="1"/>
          <p:nvPr/>
        </p:nvSpPr>
        <p:spPr>
          <a:xfrm>
            <a:off x="1115568" y="5504688"/>
            <a:ext cx="1947672" cy="603504"/>
          </a:xfrm>
          <a:prstGeom prst="rect">
            <a:avLst/>
          </a:prstGeom>
          <a:noFill/>
          <a:ln/>
        </p:spPr>
        <p:txBody>
          <a:bodyPr wrap="square" lIns="0" tIns="0" rIns="0" bIns="0" rtlCol="0" anchor="ctr"/>
          <a:lstStyle/>
          <a:p>
            <a:pPr marL="0" indent="0">
              <a:buNone/>
            </a:pPr>
            <a:r>
              <a:rPr lang="en-US" sz="1500" b="1" dirty="0">
                <a:solidFill>
                  <a:srgbClr val="176E99"/>
                </a:solidFill>
                <a:latin typeface="Calibri" pitchFamily="34" charset="0"/>
                <a:ea typeface="Calibri" pitchFamily="34" charset="-122"/>
                <a:cs typeface="Calibri" pitchFamily="34" charset="-120"/>
              </a:rPr>
              <a:t>Spelling and handwriting</a:t>
            </a:r>
            <a:endParaRPr lang="en-US" sz="1500" dirty="0"/>
          </a:p>
        </p:txBody>
      </p:sp>
      <p:sp>
        <p:nvSpPr>
          <p:cNvPr id="55" name="Shape 45"/>
          <p:cNvSpPr/>
          <p:nvPr/>
        </p:nvSpPr>
        <p:spPr>
          <a:xfrm>
            <a:off x="3200400" y="5504688"/>
            <a:ext cx="3977640" cy="603504"/>
          </a:xfrm>
          <a:prstGeom prst="roundRect">
            <a:avLst>
              <a:gd name="adj" fmla="val 21212"/>
            </a:avLst>
          </a:prstGeom>
          <a:solidFill>
            <a:srgbClr val="E4F4FB"/>
          </a:solidFill>
          <a:ln/>
        </p:spPr>
      </p:sp>
      <p:sp>
        <p:nvSpPr>
          <p:cNvPr id="56" name="Text 46"/>
          <p:cNvSpPr txBox="1"/>
          <p:nvPr/>
        </p:nvSpPr>
        <p:spPr>
          <a:xfrm>
            <a:off x="3364992" y="5504688"/>
            <a:ext cx="3703320" cy="603504"/>
          </a:xfrm>
          <a:prstGeom prst="rect">
            <a:avLst/>
          </a:prstGeom>
          <a:noFill/>
          <a:ln/>
        </p:spPr>
        <p:txBody>
          <a:bodyPr wrap="square" lIns="0" tIns="0" rIns="0" bIns="0" rtlCol="0" anchor="ctr"/>
          <a:lstStyle/>
          <a:p>
            <a:pPr marL="0" indent="0">
              <a:buNone/>
            </a:pPr>
            <a:r>
              <a:rPr lang="en-US" sz="1350" b="1" dirty="0">
                <a:solidFill>
                  <a:srgbClr val="20302A"/>
                </a:solidFill>
                <a:latin typeface="Calibri" pitchFamily="34" charset="0"/>
                <a:ea typeface="Calibri" pitchFamily="34" charset="-122"/>
                <a:cs typeface="Calibri" pitchFamily="34" charset="-120"/>
              </a:rPr>
              <a:t>Phonics and 45 tricky words. Form every letter correctly; first joins.</a:t>
            </a:r>
            <a:endParaRPr lang="en-US" sz="1350" dirty="0"/>
          </a:p>
        </p:txBody>
      </p:sp>
      <p:sp>
        <p:nvSpPr>
          <p:cNvPr id="57" name="Shape 47"/>
          <p:cNvSpPr/>
          <p:nvPr/>
        </p:nvSpPr>
        <p:spPr>
          <a:xfrm>
            <a:off x="7251192" y="5687568"/>
            <a:ext cx="365760" cy="237744"/>
          </a:xfrm>
          <a:prstGeom prst="rightArrow">
            <a:avLst/>
          </a:prstGeom>
          <a:solidFill>
            <a:srgbClr val="2AA8E0"/>
          </a:solidFill>
          <a:ln/>
        </p:spPr>
      </p:sp>
      <p:sp>
        <p:nvSpPr>
          <p:cNvPr id="58" name="Shape 48"/>
          <p:cNvSpPr/>
          <p:nvPr/>
        </p:nvSpPr>
        <p:spPr>
          <a:xfrm>
            <a:off x="7726680" y="5504688"/>
            <a:ext cx="3931920" cy="603504"/>
          </a:xfrm>
          <a:prstGeom prst="roundRect">
            <a:avLst>
              <a:gd name="adj" fmla="val 21212"/>
            </a:avLst>
          </a:prstGeom>
          <a:solidFill>
            <a:srgbClr val="F6F8F7"/>
          </a:solidFill>
          <a:ln/>
        </p:spPr>
      </p:sp>
      <p:sp>
        <p:nvSpPr>
          <p:cNvPr id="59" name="Text 49"/>
          <p:cNvSpPr txBox="1"/>
          <p:nvPr/>
        </p:nvSpPr>
        <p:spPr>
          <a:xfrm>
            <a:off x="7891272" y="5504688"/>
            <a:ext cx="3657600" cy="603504"/>
          </a:xfrm>
          <a:prstGeom prst="rect">
            <a:avLst/>
          </a:prstGeom>
          <a:noFill/>
          <a:ln/>
        </p:spPr>
        <p:txBody>
          <a:bodyPr wrap="square" lIns="0" tIns="0" rIns="0" bIns="0" rtlCol="0" anchor="ctr"/>
          <a:lstStyle/>
          <a:p>
            <a:pPr marL="0" indent="0">
              <a:buNone/>
            </a:pPr>
            <a:r>
              <a:rPr lang="en-US" sz="1350" dirty="0">
                <a:solidFill>
                  <a:srgbClr val="4F5E54"/>
                </a:solidFill>
                <a:latin typeface="Calibri" pitchFamily="34" charset="0"/>
                <a:ea typeface="Calibri" pitchFamily="34" charset="-122"/>
                <a:cs typeface="Calibri" pitchFamily="34" charset="-120"/>
              </a:rPr>
              <a:t>Spelling patterns and 64 new words. Joins become fluent.</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B5E31"/>
          </a:solidFill>
          <a:ln/>
        </p:spPr>
      </p:sp>
      <p:pic>
        <p:nvPicPr>
          <p:cNvPr id="4" name="Image 0" descr="preencoded.png"/>
          <p:cNvPicPr>
            <a:picLocks noChangeAspect="1"/>
          </p:cNvPicPr>
          <p:nvPr/>
        </p:nvPicPr>
        <p:blipFill>
          <a:blip r:embed="rId3"/>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marL="0" indent="0">
              <a:buNone/>
            </a:pPr>
            <a:r>
              <a:rPr lang="en-US" sz="3200" b="1" dirty="0">
                <a:solidFill>
                  <a:srgbClr val="1C3D24"/>
                </a:solidFill>
                <a:latin typeface="Calibri" pitchFamily="34" charset="0"/>
                <a:ea typeface="Calibri" pitchFamily="34" charset="-122"/>
                <a:cs typeface="Calibri" pitchFamily="34" charset="-120"/>
              </a:rPr>
              <a:t>Your Year 1 writing toolkit</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marL="0" indent="0">
              <a:buNone/>
            </a:pPr>
            <a:r>
              <a:rPr lang="en-US" sz="1600" i="1" dirty="0">
                <a:solidFill>
                  <a:srgbClr val="4F5E54"/>
                </a:solidFill>
                <a:latin typeface="Calibri" pitchFamily="34" charset="0"/>
                <a:ea typeface="Calibri" pitchFamily="34" charset="-122"/>
                <a:cs typeface="Calibri" pitchFamily="34" charset="-120"/>
              </a:rPr>
              <a:t>Little and often is the secret. Try some of these every week.</a:t>
            </a:r>
            <a:endParaRPr lang="en-US" sz="1600" dirty="0"/>
          </a:p>
        </p:txBody>
      </p:sp>
      <p:pic>
        <p:nvPicPr>
          <p:cNvPr id="7" name="Image 1" descr="Roe Green Infant School logo"/>
          <p:cNvPicPr>
            <a:picLocks noChangeAspect="1"/>
          </p:cNvPicPr>
          <p:nvPr/>
        </p:nvPicPr>
        <p:blipFill>
          <a:blip r:embed="rId4"/>
          <a:stretch>
            <a:fillRect/>
          </a:stretch>
        </p:blipFill>
        <p:spPr>
          <a:xfrm>
            <a:off x="11384280" y="6263640"/>
            <a:ext cx="457200" cy="457200"/>
          </a:xfrm>
          <a:prstGeom prst="rect">
            <a:avLst/>
          </a:prstGeom>
        </p:spPr>
      </p:pic>
      <p:sp>
        <p:nvSpPr>
          <p:cNvPr id="8" name="Shape 4"/>
          <p:cNvSpPr/>
          <p:nvPr/>
        </p:nvSpPr>
        <p:spPr>
          <a:xfrm>
            <a:off x="472288" y="1645920"/>
            <a:ext cx="2633472" cy="2103120"/>
          </a:xfrm>
          <a:prstGeom prst="roundRect">
            <a:avLst>
              <a:gd name="adj" fmla="val 6087"/>
            </a:avLst>
          </a:prstGeom>
          <a:solidFill>
            <a:srgbClr val="E4F4FB"/>
          </a:solidFill>
          <a:ln/>
          <a:effectLst>
            <a:outerShdw blurRad="101600" dist="38100" dir="5400000" algn="bl" rotWithShape="0">
              <a:srgbClr val="8FA293">
                <a:alpha val="35000"/>
              </a:srgbClr>
            </a:outerShdw>
          </a:effectLst>
        </p:spPr>
      </p:sp>
      <p:sp>
        <p:nvSpPr>
          <p:cNvPr id="9" name="Shape 5"/>
          <p:cNvSpPr/>
          <p:nvPr/>
        </p:nvSpPr>
        <p:spPr>
          <a:xfrm>
            <a:off x="1400404" y="1874520"/>
            <a:ext cx="777240" cy="777240"/>
          </a:xfrm>
          <a:prstGeom prst="ellipse">
            <a:avLst/>
          </a:prstGeom>
          <a:solidFill>
            <a:srgbClr val="2AA8E0"/>
          </a:solidFill>
          <a:ln/>
        </p:spPr>
      </p:sp>
      <p:pic>
        <p:nvPicPr>
          <p:cNvPr id="10" name="Image 2" descr="preencoded.png"/>
          <p:cNvPicPr>
            <a:picLocks noChangeAspect="1"/>
          </p:cNvPicPr>
          <p:nvPr/>
        </p:nvPicPr>
        <p:blipFill>
          <a:blip r:embed="rId5"/>
          <a:stretch>
            <a:fillRect/>
          </a:stretch>
        </p:blipFill>
        <p:spPr>
          <a:xfrm>
            <a:off x="1602486" y="2076602"/>
            <a:ext cx="373075" cy="373075"/>
          </a:xfrm>
          <a:prstGeom prst="rect">
            <a:avLst/>
          </a:prstGeom>
        </p:spPr>
      </p:pic>
      <p:sp>
        <p:nvSpPr>
          <p:cNvPr id="11" name="Text 6"/>
          <p:cNvSpPr txBox="1"/>
          <p:nvPr/>
        </p:nvSpPr>
        <p:spPr>
          <a:xfrm>
            <a:off x="655168" y="274320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Say it, count it, write it, check it.</a:t>
            </a:r>
            <a:endParaRPr lang="en-US" sz="1600" dirty="0"/>
          </a:p>
        </p:txBody>
      </p:sp>
      <p:sp>
        <p:nvSpPr>
          <p:cNvPr id="12" name="Shape 7"/>
          <p:cNvSpPr/>
          <p:nvPr/>
        </p:nvSpPr>
        <p:spPr>
          <a:xfrm>
            <a:off x="3343504" y="1645920"/>
            <a:ext cx="2633472" cy="2103120"/>
          </a:xfrm>
          <a:prstGeom prst="roundRect">
            <a:avLst>
              <a:gd name="adj" fmla="val 6087"/>
            </a:avLst>
          </a:prstGeom>
          <a:solidFill>
            <a:srgbClr val="FFE9E5"/>
          </a:solidFill>
          <a:ln/>
          <a:effectLst>
            <a:outerShdw blurRad="101600" dist="38100" dir="5400000" algn="bl" rotWithShape="0">
              <a:srgbClr val="8FA293">
                <a:alpha val="35000"/>
              </a:srgbClr>
            </a:outerShdw>
          </a:effectLst>
        </p:spPr>
      </p:sp>
      <p:sp>
        <p:nvSpPr>
          <p:cNvPr id="13" name="Shape 8"/>
          <p:cNvSpPr/>
          <p:nvPr/>
        </p:nvSpPr>
        <p:spPr>
          <a:xfrm>
            <a:off x="4271620" y="1874520"/>
            <a:ext cx="777240" cy="777240"/>
          </a:xfrm>
          <a:prstGeom prst="ellipse">
            <a:avLst/>
          </a:prstGeom>
          <a:solidFill>
            <a:srgbClr val="FF6B54"/>
          </a:solidFill>
          <a:ln/>
        </p:spPr>
      </p:sp>
      <p:pic>
        <p:nvPicPr>
          <p:cNvPr id="14" name="Image 3" descr="preencoded.png"/>
          <p:cNvPicPr>
            <a:picLocks noChangeAspect="1"/>
          </p:cNvPicPr>
          <p:nvPr/>
        </p:nvPicPr>
        <p:blipFill>
          <a:blip r:embed="rId6"/>
          <a:stretch>
            <a:fillRect/>
          </a:stretch>
        </p:blipFill>
        <p:spPr>
          <a:xfrm>
            <a:off x="4473702" y="2076602"/>
            <a:ext cx="373075" cy="373075"/>
          </a:xfrm>
          <a:prstGeom prst="rect">
            <a:avLst/>
          </a:prstGeom>
        </p:spPr>
      </p:pic>
      <p:sp>
        <p:nvSpPr>
          <p:cNvPr id="15" name="Text 9"/>
          <p:cNvSpPr txBox="1"/>
          <p:nvPr/>
        </p:nvSpPr>
        <p:spPr>
          <a:xfrm>
            <a:off x="3526384" y="274320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Play the silly sentence game.</a:t>
            </a:r>
            <a:endParaRPr lang="en-US" sz="1600" dirty="0"/>
          </a:p>
        </p:txBody>
      </p:sp>
      <p:sp>
        <p:nvSpPr>
          <p:cNvPr id="16" name="Shape 10"/>
          <p:cNvSpPr/>
          <p:nvPr/>
        </p:nvSpPr>
        <p:spPr>
          <a:xfrm>
            <a:off x="6214720" y="1645920"/>
            <a:ext cx="2633472" cy="2103120"/>
          </a:xfrm>
          <a:prstGeom prst="roundRect">
            <a:avLst>
              <a:gd name="adj" fmla="val 6087"/>
            </a:avLst>
          </a:prstGeom>
          <a:solidFill>
            <a:srgbClr val="F3EAF7"/>
          </a:solidFill>
          <a:ln/>
          <a:effectLst>
            <a:outerShdw blurRad="101600" dist="38100" dir="5400000" algn="bl" rotWithShape="0">
              <a:srgbClr val="8FA293">
                <a:alpha val="35000"/>
              </a:srgbClr>
            </a:outerShdw>
          </a:effectLst>
        </p:spPr>
      </p:sp>
      <p:sp>
        <p:nvSpPr>
          <p:cNvPr id="17" name="Shape 11"/>
          <p:cNvSpPr/>
          <p:nvPr/>
        </p:nvSpPr>
        <p:spPr>
          <a:xfrm>
            <a:off x="7142836" y="1874520"/>
            <a:ext cx="777240" cy="777240"/>
          </a:xfrm>
          <a:prstGeom prst="ellipse">
            <a:avLst/>
          </a:prstGeom>
          <a:solidFill>
            <a:srgbClr val="8E4DA8"/>
          </a:solidFill>
          <a:ln/>
        </p:spPr>
      </p:sp>
      <p:pic>
        <p:nvPicPr>
          <p:cNvPr id="18" name="Image 4" descr="preencoded.png"/>
          <p:cNvPicPr>
            <a:picLocks noChangeAspect="1"/>
          </p:cNvPicPr>
          <p:nvPr/>
        </p:nvPicPr>
        <p:blipFill>
          <a:blip r:embed="rId7"/>
          <a:stretch>
            <a:fillRect/>
          </a:stretch>
        </p:blipFill>
        <p:spPr>
          <a:xfrm>
            <a:off x="7344918" y="2076602"/>
            <a:ext cx="373075" cy="373075"/>
          </a:xfrm>
          <a:prstGeom prst="rect">
            <a:avLst/>
          </a:prstGeom>
        </p:spPr>
      </p:pic>
      <p:sp>
        <p:nvSpPr>
          <p:cNvPr id="19" name="Text 12"/>
          <p:cNvSpPr txBox="1"/>
          <p:nvPr/>
        </p:nvSpPr>
        <p:spPr>
          <a:xfrm>
            <a:off x="6397600" y="274320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Add a describing word and join with "and".</a:t>
            </a:r>
            <a:endParaRPr lang="en-US" sz="1600" dirty="0"/>
          </a:p>
        </p:txBody>
      </p:sp>
      <p:sp>
        <p:nvSpPr>
          <p:cNvPr id="20" name="Shape 13"/>
          <p:cNvSpPr/>
          <p:nvPr/>
        </p:nvSpPr>
        <p:spPr>
          <a:xfrm>
            <a:off x="9085936" y="1645920"/>
            <a:ext cx="2633472" cy="2103120"/>
          </a:xfrm>
          <a:prstGeom prst="roundRect">
            <a:avLst>
              <a:gd name="adj" fmla="val 6087"/>
            </a:avLst>
          </a:prstGeom>
          <a:solidFill>
            <a:srgbClr val="FFF4D6"/>
          </a:solidFill>
          <a:ln/>
          <a:effectLst>
            <a:outerShdw blurRad="101600" dist="38100" dir="5400000" algn="bl" rotWithShape="0">
              <a:srgbClr val="8FA293">
                <a:alpha val="35000"/>
              </a:srgbClr>
            </a:outerShdw>
          </a:effectLst>
        </p:spPr>
      </p:sp>
      <p:sp>
        <p:nvSpPr>
          <p:cNvPr id="21" name="Shape 14"/>
          <p:cNvSpPr/>
          <p:nvPr/>
        </p:nvSpPr>
        <p:spPr>
          <a:xfrm>
            <a:off x="10014052" y="1874520"/>
            <a:ext cx="777240" cy="777240"/>
          </a:xfrm>
          <a:prstGeom prst="ellipse">
            <a:avLst/>
          </a:prstGeom>
          <a:solidFill>
            <a:srgbClr val="FBB817"/>
          </a:solidFill>
          <a:ln/>
        </p:spPr>
      </p:sp>
      <p:pic>
        <p:nvPicPr>
          <p:cNvPr id="22" name="Image 5" descr="preencoded.png"/>
          <p:cNvPicPr>
            <a:picLocks noChangeAspect="1"/>
          </p:cNvPicPr>
          <p:nvPr/>
        </p:nvPicPr>
        <p:blipFill>
          <a:blip r:embed="rId8"/>
          <a:stretch>
            <a:fillRect/>
          </a:stretch>
        </p:blipFill>
        <p:spPr>
          <a:xfrm>
            <a:off x="10216134" y="2076602"/>
            <a:ext cx="373075" cy="373075"/>
          </a:xfrm>
          <a:prstGeom prst="rect">
            <a:avLst/>
          </a:prstGeom>
        </p:spPr>
      </p:pic>
      <p:sp>
        <p:nvSpPr>
          <p:cNvPr id="23" name="Text 15"/>
          <p:cNvSpPr txBox="1"/>
          <p:nvPr/>
        </p:nvSpPr>
        <p:spPr>
          <a:xfrm>
            <a:off x="9268816" y="274320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Be a sentence detective.</a:t>
            </a:r>
            <a:endParaRPr lang="en-US" sz="1600" dirty="0"/>
          </a:p>
        </p:txBody>
      </p:sp>
      <p:sp>
        <p:nvSpPr>
          <p:cNvPr id="24" name="Shape 16"/>
          <p:cNvSpPr/>
          <p:nvPr/>
        </p:nvSpPr>
        <p:spPr>
          <a:xfrm>
            <a:off x="472288" y="4023360"/>
            <a:ext cx="2633472" cy="2103120"/>
          </a:xfrm>
          <a:prstGeom prst="roundRect">
            <a:avLst>
              <a:gd name="adj" fmla="val 6087"/>
            </a:avLst>
          </a:prstGeom>
          <a:solidFill>
            <a:srgbClr val="E6F4E9"/>
          </a:solidFill>
          <a:ln/>
          <a:effectLst>
            <a:outerShdw blurRad="101600" dist="38100" dir="5400000" algn="bl" rotWithShape="0">
              <a:srgbClr val="8FA293">
                <a:alpha val="35000"/>
              </a:srgbClr>
            </a:outerShdw>
          </a:effectLst>
        </p:spPr>
      </p:sp>
      <p:sp>
        <p:nvSpPr>
          <p:cNvPr id="25" name="Shape 17"/>
          <p:cNvSpPr/>
          <p:nvPr/>
        </p:nvSpPr>
        <p:spPr>
          <a:xfrm>
            <a:off x="1400404" y="4251960"/>
            <a:ext cx="777240" cy="777240"/>
          </a:xfrm>
          <a:prstGeom prst="ellipse">
            <a:avLst/>
          </a:prstGeom>
          <a:solidFill>
            <a:srgbClr val="3E9B54"/>
          </a:solidFill>
          <a:ln/>
        </p:spPr>
      </p:sp>
      <p:pic>
        <p:nvPicPr>
          <p:cNvPr id="26" name="Image 6" descr="preencoded.png"/>
          <p:cNvPicPr>
            <a:picLocks noChangeAspect="1"/>
          </p:cNvPicPr>
          <p:nvPr/>
        </p:nvPicPr>
        <p:blipFill>
          <a:blip r:embed="rId9"/>
          <a:stretch>
            <a:fillRect/>
          </a:stretch>
        </p:blipFill>
        <p:spPr>
          <a:xfrm>
            <a:off x="1602486" y="4454042"/>
            <a:ext cx="373075" cy="373075"/>
          </a:xfrm>
          <a:prstGeom prst="rect">
            <a:avLst/>
          </a:prstGeom>
        </p:spPr>
      </p:pic>
      <p:sp>
        <p:nvSpPr>
          <p:cNvPr id="27" name="Text 18"/>
          <p:cNvSpPr txBox="1"/>
          <p:nvPr/>
        </p:nvSpPr>
        <p:spPr>
          <a:xfrm>
            <a:off x="655168" y="512064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Retell stories with a story map and actions.</a:t>
            </a:r>
            <a:endParaRPr lang="en-US" sz="1600" dirty="0"/>
          </a:p>
        </p:txBody>
      </p:sp>
      <p:sp>
        <p:nvSpPr>
          <p:cNvPr id="28" name="Shape 19"/>
          <p:cNvSpPr/>
          <p:nvPr/>
        </p:nvSpPr>
        <p:spPr>
          <a:xfrm>
            <a:off x="3343504" y="4023360"/>
            <a:ext cx="2633472" cy="2103120"/>
          </a:xfrm>
          <a:prstGeom prst="roundRect">
            <a:avLst>
              <a:gd name="adj" fmla="val 6087"/>
            </a:avLst>
          </a:prstGeom>
          <a:solidFill>
            <a:srgbClr val="FFE9E5"/>
          </a:solidFill>
          <a:ln/>
          <a:effectLst>
            <a:outerShdw blurRad="101600" dist="38100" dir="5400000" algn="bl" rotWithShape="0">
              <a:srgbClr val="8FA293">
                <a:alpha val="35000"/>
              </a:srgbClr>
            </a:outerShdw>
          </a:effectLst>
        </p:spPr>
      </p:sp>
      <p:sp>
        <p:nvSpPr>
          <p:cNvPr id="29" name="Shape 20"/>
          <p:cNvSpPr/>
          <p:nvPr/>
        </p:nvSpPr>
        <p:spPr>
          <a:xfrm>
            <a:off x="4271620" y="4251960"/>
            <a:ext cx="777240" cy="777240"/>
          </a:xfrm>
          <a:prstGeom prst="ellipse">
            <a:avLst/>
          </a:prstGeom>
          <a:solidFill>
            <a:srgbClr val="FF6B54"/>
          </a:solidFill>
          <a:ln/>
        </p:spPr>
      </p:sp>
      <p:pic>
        <p:nvPicPr>
          <p:cNvPr id="30" name="Image 7" descr="preencoded.png"/>
          <p:cNvPicPr>
            <a:picLocks noChangeAspect="1"/>
          </p:cNvPicPr>
          <p:nvPr/>
        </p:nvPicPr>
        <p:blipFill>
          <a:blip r:embed="rId10"/>
          <a:stretch>
            <a:fillRect/>
          </a:stretch>
        </p:blipFill>
        <p:spPr>
          <a:xfrm>
            <a:off x="4473702" y="4454042"/>
            <a:ext cx="373075" cy="373075"/>
          </a:xfrm>
          <a:prstGeom prst="rect">
            <a:avLst/>
          </a:prstGeom>
        </p:spPr>
      </p:pic>
      <p:sp>
        <p:nvSpPr>
          <p:cNvPr id="31" name="Text 21"/>
          <p:cNvSpPr txBox="1"/>
          <p:nvPr/>
        </p:nvSpPr>
        <p:spPr>
          <a:xfrm>
            <a:off x="3526384" y="512064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Change one thing: a character or the ending.</a:t>
            </a:r>
            <a:endParaRPr lang="en-US" sz="1600" dirty="0"/>
          </a:p>
        </p:txBody>
      </p:sp>
      <p:sp>
        <p:nvSpPr>
          <p:cNvPr id="32" name="Shape 22"/>
          <p:cNvSpPr/>
          <p:nvPr/>
        </p:nvSpPr>
        <p:spPr>
          <a:xfrm>
            <a:off x="6214720" y="4023360"/>
            <a:ext cx="2633472" cy="2103120"/>
          </a:xfrm>
          <a:prstGeom prst="roundRect">
            <a:avLst>
              <a:gd name="adj" fmla="val 6087"/>
            </a:avLst>
          </a:prstGeom>
          <a:solidFill>
            <a:srgbClr val="E4F4FB"/>
          </a:solidFill>
          <a:ln/>
          <a:effectLst>
            <a:outerShdw blurRad="101600" dist="38100" dir="5400000" algn="bl" rotWithShape="0">
              <a:srgbClr val="8FA293">
                <a:alpha val="35000"/>
              </a:srgbClr>
            </a:outerShdw>
          </a:effectLst>
        </p:spPr>
      </p:sp>
      <p:sp>
        <p:nvSpPr>
          <p:cNvPr id="33" name="Shape 23"/>
          <p:cNvSpPr/>
          <p:nvPr/>
        </p:nvSpPr>
        <p:spPr>
          <a:xfrm>
            <a:off x="7142836" y="4251960"/>
            <a:ext cx="777240" cy="777240"/>
          </a:xfrm>
          <a:prstGeom prst="ellipse">
            <a:avLst/>
          </a:prstGeom>
          <a:solidFill>
            <a:srgbClr val="2AA8E0"/>
          </a:solidFill>
          <a:ln/>
        </p:spPr>
      </p:sp>
      <p:pic>
        <p:nvPicPr>
          <p:cNvPr id="34" name="Image 8" descr="preencoded.png"/>
          <p:cNvPicPr>
            <a:picLocks noChangeAspect="1"/>
          </p:cNvPicPr>
          <p:nvPr/>
        </p:nvPicPr>
        <p:blipFill>
          <a:blip r:embed="rId11"/>
          <a:stretch>
            <a:fillRect/>
          </a:stretch>
        </p:blipFill>
        <p:spPr>
          <a:xfrm>
            <a:off x="7344918" y="4454042"/>
            <a:ext cx="373075" cy="373075"/>
          </a:xfrm>
          <a:prstGeom prst="rect">
            <a:avLst/>
          </a:prstGeom>
        </p:spPr>
      </p:pic>
      <p:sp>
        <p:nvSpPr>
          <p:cNvPr id="35" name="Text 24"/>
          <p:cNvSpPr txBox="1"/>
          <p:nvPr/>
        </p:nvSpPr>
        <p:spPr>
          <a:xfrm>
            <a:off x="6397600" y="512064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Spell with sounds. Praise a good try!</a:t>
            </a:r>
            <a:endParaRPr lang="en-US" sz="1600" dirty="0"/>
          </a:p>
        </p:txBody>
      </p:sp>
      <p:sp>
        <p:nvSpPr>
          <p:cNvPr id="36" name="Shape 25"/>
          <p:cNvSpPr/>
          <p:nvPr/>
        </p:nvSpPr>
        <p:spPr>
          <a:xfrm>
            <a:off x="9085936" y="4023360"/>
            <a:ext cx="2633472" cy="2103120"/>
          </a:xfrm>
          <a:prstGeom prst="roundRect">
            <a:avLst>
              <a:gd name="adj" fmla="val 6087"/>
            </a:avLst>
          </a:prstGeom>
          <a:solidFill>
            <a:srgbClr val="E6F4E9"/>
          </a:solidFill>
          <a:ln/>
          <a:effectLst>
            <a:outerShdw blurRad="101600" dist="38100" dir="5400000" algn="bl" rotWithShape="0">
              <a:srgbClr val="8FA293">
                <a:alpha val="35000"/>
              </a:srgbClr>
            </a:outerShdw>
          </a:effectLst>
        </p:spPr>
      </p:sp>
      <p:sp>
        <p:nvSpPr>
          <p:cNvPr id="37" name="Shape 26"/>
          <p:cNvSpPr/>
          <p:nvPr/>
        </p:nvSpPr>
        <p:spPr>
          <a:xfrm>
            <a:off x="10014052" y="4251960"/>
            <a:ext cx="777240" cy="777240"/>
          </a:xfrm>
          <a:prstGeom prst="ellipse">
            <a:avLst/>
          </a:prstGeom>
          <a:solidFill>
            <a:srgbClr val="3E9B54"/>
          </a:solidFill>
          <a:ln/>
        </p:spPr>
      </p:sp>
      <p:pic>
        <p:nvPicPr>
          <p:cNvPr id="38" name="Image 9" descr="preencoded.png"/>
          <p:cNvPicPr>
            <a:picLocks noChangeAspect="1"/>
          </p:cNvPicPr>
          <p:nvPr/>
        </p:nvPicPr>
        <p:blipFill>
          <a:blip r:embed="rId12"/>
          <a:stretch>
            <a:fillRect/>
          </a:stretch>
        </p:blipFill>
        <p:spPr>
          <a:xfrm>
            <a:off x="10216134" y="4454042"/>
            <a:ext cx="373075" cy="373075"/>
          </a:xfrm>
          <a:prstGeom prst="rect">
            <a:avLst/>
          </a:prstGeom>
        </p:spPr>
      </p:pic>
      <p:sp>
        <p:nvSpPr>
          <p:cNvPr id="39" name="Text 27"/>
          <p:cNvSpPr txBox="1"/>
          <p:nvPr/>
        </p:nvSpPr>
        <p:spPr>
          <a:xfrm>
            <a:off x="9268816" y="5120640"/>
            <a:ext cx="2267712" cy="868680"/>
          </a:xfrm>
          <a:prstGeom prst="rect">
            <a:avLst/>
          </a:prstGeom>
          <a:noFill/>
          <a:ln/>
        </p:spPr>
        <p:txBody>
          <a:bodyPr wrap="square" lIns="0" tIns="0" rIns="0" bIns="0" rtlCol="0" anchor="ctr"/>
          <a:lstStyle/>
          <a:p>
            <a:pPr marL="0" indent="0" algn="ctr">
              <a:buNone/>
            </a:pPr>
            <a:r>
              <a:rPr lang="en-US" sz="1600" b="1" dirty="0">
                <a:solidFill>
                  <a:srgbClr val="20302A"/>
                </a:solidFill>
                <a:latin typeface="Calibri" pitchFamily="34" charset="0"/>
                <a:ea typeface="Calibri" pitchFamily="34" charset="-122"/>
                <a:cs typeface="Calibri" pitchFamily="34" charset="-120"/>
              </a:rPr>
              <a:t>Write little and often: labels, lists, cards.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2B5E31"/>
        </a:solidFill>
        <a:effectLst/>
      </p:bgPr>
    </p:bg>
    <p:spTree>
      <p:nvGrpSpPr>
        <p:cNvPr id="1" name=""/>
        <p:cNvGrpSpPr/>
        <p:nvPr/>
      </p:nvGrpSpPr>
      <p:grpSpPr>
        <a:xfrm>
          <a:off x="0" y="0"/>
          <a:ext cx="0" cy="0"/>
          <a:chOff x="0" y="0"/>
          <a:chExt cx="0" cy="0"/>
        </a:xfrm>
      </p:grpSpPr>
      <p:sp>
        <p:nvSpPr>
          <p:cNvPr id="2" name="Shape 0"/>
          <p:cNvSpPr/>
          <p:nvPr/>
        </p:nvSpPr>
        <p:spPr>
          <a:xfrm>
            <a:off x="7863840" y="1097280"/>
            <a:ext cx="3566160" cy="3566160"/>
          </a:xfrm>
          <a:prstGeom prst="ellipse">
            <a:avLst/>
          </a:prstGeom>
          <a:solidFill>
            <a:srgbClr val="3E9B54"/>
          </a:solidFill>
          <a:ln/>
        </p:spPr>
      </p:sp>
      <p:sp>
        <p:nvSpPr>
          <p:cNvPr id="3" name="Shape 1"/>
          <p:cNvSpPr/>
          <p:nvPr/>
        </p:nvSpPr>
        <p:spPr>
          <a:xfrm>
            <a:off x="10972800" y="548640"/>
            <a:ext cx="685800" cy="685800"/>
          </a:xfrm>
          <a:prstGeom prst="ellipse">
            <a:avLst/>
          </a:prstGeom>
          <a:solidFill>
            <a:srgbClr val="FBB817"/>
          </a:solidFill>
          <a:ln/>
        </p:spPr>
      </p:sp>
      <p:sp>
        <p:nvSpPr>
          <p:cNvPr id="4" name="Shape 2"/>
          <p:cNvSpPr/>
          <p:nvPr/>
        </p:nvSpPr>
        <p:spPr>
          <a:xfrm>
            <a:off x="7589520" y="4389120"/>
            <a:ext cx="548640" cy="548640"/>
          </a:xfrm>
          <a:prstGeom prst="ellipse">
            <a:avLst/>
          </a:prstGeom>
          <a:solidFill>
            <a:srgbClr val="FF6B54"/>
          </a:solidFill>
          <a:ln/>
        </p:spPr>
      </p:sp>
      <p:pic>
        <p:nvPicPr>
          <p:cNvPr id="5" name="Image 0" descr="preencoded.png"/>
          <p:cNvPicPr>
            <a:picLocks noChangeAspect="1"/>
          </p:cNvPicPr>
          <p:nvPr/>
        </p:nvPicPr>
        <p:blipFill>
          <a:blip r:embed="rId3"/>
          <a:stretch>
            <a:fillRect/>
          </a:stretch>
        </p:blipFill>
        <p:spPr>
          <a:xfrm>
            <a:off x="8732520" y="1965960"/>
            <a:ext cx="1828800" cy="1828800"/>
          </a:xfrm>
          <a:prstGeom prst="rect">
            <a:avLst/>
          </a:prstGeom>
        </p:spPr>
      </p:pic>
      <p:pic>
        <p:nvPicPr>
          <p:cNvPr id="6" name="Image 1" descr="Roe Green Infant School logo"/>
          <p:cNvPicPr>
            <a:picLocks noChangeAspect="1"/>
          </p:cNvPicPr>
          <p:nvPr/>
        </p:nvPicPr>
        <p:blipFill>
          <a:blip r:embed="rId4"/>
          <a:stretch>
            <a:fillRect/>
          </a:stretch>
        </p:blipFill>
        <p:spPr>
          <a:xfrm>
            <a:off x="731520" y="640080"/>
            <a:ext cx="1188720" cy="1188720"/>
          </a:xfrm>
          <a:prstGeom prst="rect">
            <a:avLst/>
          </a:prstGeom>
        </p:spPr>
      </p:pic>
      <p:sp>
        <p:nvSpPr>
          <p:cNvPr id="7" name="Text 3"/>
          <p:cNvSpPr txBox="1"/>
          <p:nvPr/>
        </p:nvSpPr>
        <p:spPr>
          <a:xfrm>
            <a:off x="731520" y="2148840"/>
            <a:ext cx="6583680" cy="914400"/>
          </a:xfrm>
          <a:prstGeom prst="rect">
            <a:avLst/>
          </a:prstGeom>
          <a:noFill/>
          <a:ln/>
        </p:spPr>
        <p:txBody>
          <a:bodyPr wrap="square" lIns="0" tIns="0" rIns="0" bIns="0" rtlCol="0" anchor="t"/>
          <a:lstStyle/>
          <a:p>
            <a:pPr marL="0" indent="0">
              <a:buNone/>
            </a:pPr>
            <a:r>
              <a:rPr lang="en-US" sz="4800" b="1" dirty="0">
                <a:solidFill>
                  <a:srgbClr val="FFFFFF"/>
                </a:solidFill>
                <a:latin typeface="Calibri" pitchFamily="34" charset="0"/>
                <a:ea typeface="Calibri" pitchFamily="34" charset="-122"/>
                <a:cs typeface="Calibri" pitchFamily="34" charset="-120"/>
              </a:rPr>
              <a:t>Any questions?</a:t>
            </a:r>
            <a:endParaRPr lang="en-US" sz="4800" dirty="0"/>
          </a:p>
        </p:txBody>
      </p:sp>
      <p:sp>
        <p:nvSpPr>
          <p:cNvPr id="8" name="Text 4"/>
          <p:cNvSpPr txBox="1"/>
          <p:nvPr/>
        </p:nvSpPr>
        <p:spPr>
          <a:xfrm>
            <a:off x="731520" y="3108960"/>
            <a:ext cx="6400800" cy="914400"/>
          </a:xfrm>
          <a:prstGeom prst="rect">
            <a:avLst/>
          </a:prstGeom>
          <a:noFill/>
          <a:ln/>
        </p:spPr>
        <p:txBody>
          <a:bodyPr wrap="square" lIns="0" tIns="0" rIns="0" bIns="0" rtlCol="0" anchor="t"/>
          <a:lstStyle/>
          <a:p>
            <a:pPr marL="0" indent="0">
              <a:buNone/>
            </a:pPr>
            <a:r>
              <a:rPr lang="en-US" sz="2200" dirty="0">
                <a:solidFill>
                  <a:srgbClr val="FBB817"/>
                </a:solidFill>
                <a:latin typeface="Calibri" pitchFamily="34" charset="0"/>
                <a:ea typeface="Calibri" pitchFamily="34" charset="-122"/>
                <a:cs typeface="Calibri" pitchFamily="34" charset="-120"/>
              </a:rPr>
              <a:t>Thank you for coming, and for everything you do to help your child write.</a:t>
            </a:r>
            <a:endParaRPr lang="en-US" sz="2200" dirty="0"/>
          </a:p>
        </p:txBody>
      </p:sp>
      <p:sp>
        <p:nvSpPr>
          <p:cNvPr id="9" name="Text 5"/>
          <p:cNvSpPr txBox="1"/>
          <p:nvPr/>
        </p:nvSpPr>
        <p:spPr>
          <a:xfrm>
            <a:off x="731520" y="4160520"/>
            <a:ext cx="6400800" cy="731520"/>
          </a:xfrm>
          <a:prstGeom prst="rect">
            <a:avLst/>
          </a:prstGeom>
          <a:noFill/>
          <a:ln/>
        </p:spPr>
        <p:txBody>
          <a:bodyPr wrap="square" lIns="0" tIns="0" rIns="0" bIns="0" rtlCol="0" anchor="t"/>
          <a:lstStyle/>
          <a:p>
            <a:pPr marL="0" indent="0">
              <a:buNone/>
            </a:pPr>
            <a:r>
              <a:rPr lang="en-US" sz="1700" dirty="0">
                <a:solidFill>
                  <a:srgbClr val="E3F0E6"/>
                </a:solidFill>
                <a:latin typeface="Calibri" pitchFamily="34" charset="0"/>
                <a:ea typeface="Calibri" pitchFamily="34" charset="-122"/>
                <a:cs typeface="Calibri" pitchFamily="34" charset="-120"/>
              </a:rPr>
              <a:t>You are always welcome to speak to your child’s class teacher about their writing.</a:t>
            </a:r>
            <a:endParaRPr lang="en-US" sz="1700" dirty="0"/>
          </a:p>
        </p:txBody>
      </p:sp>
      <p:sp>
        <p:nvSpPr>
          <p:cNvPr id="10" name="Shape 6"/>
          <p:cNvSpPr/>
          <p:nvPr/>
        </p:nvSpPr>
        <p:spPr>
          <a:xfrm>
            <a:off x="731520" y="5120640"/>
            <a:ext cx="5852160" cy="640080"/>
          </a:xfrm>
          <a:prstGeom prst="roundRect">
            <a:avLst>
              <a:gd name="adj" fmla="val 50000"/>
            </a:avLst>
          </a:prstGeom>
          <a:solidFill>
            <a:srgbClr val="1C3D24"/>
          </a:solidFill>
          <a:ln/>
        </p:spPr>
      </p:sp>
      <p:sp>
        <p:nvSpPr>
          <p:cNvPr id="11" name="Text 7"/>
          <p:cNvSpPr txBox="1"/>
          <p:nvPr/>
        </p:nvSpPr>
        <p:spPr>
          <a:xfrm>
            <a:off x="731520" y="5120640"/>
            <a:ext cx="5852160" cy="640080"/>
          </a:xfrm>
          <a:prstGeom prst="rect">
            <a:avLst/>
          </a:prstGeom>
          <a:noFill/>
          <a:ln/>
        </p:spPr>
        <p:txBody>
          <a:bodyPr wrap="square" lIns="0" tIns="0" rIns="0" bIns="0" rtlCol="0" anchor="ctr"/>
          <a:lstStyle/>
          <a:p>
            <a:pPr marL="0" indent="0" algn="ctr">
              <a:buNone/>
            </a:pPr>
            <a:r>
              <a:rPr lang="en-US" sz="1700" dirty="0">
                <a:solidFill>
                  <a:srgbClr val="FFFFFF"/>
                </a:solidFill>
                <a:latin typeface="Calibri" pitchFamily="34" charset="0"/>
                <a:ea typeface="Calibri" pitchFamily="34" charset="-122"/>
                <a:cs typeface="Calibri" pitchFamily="34" charset="-120"/>
              </a:rPr>
              <a:t>These slides are on our website: </a:t>
            </a:r>
            <a:r>
              <a:rPr lang="en-US" sz="1700" b="1" u="sng" dirty="0">
                <a:solidFill>
                  <a:srgbClr val="FBB817"/>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rgreeninf.brent.sch.uk</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3166</Words>
  <Application>Microsoft Office PowerPoint</Application>
  <PresentationFormat>Widescreen</PresentationFormat>
  <Paragraphs>417</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Writing Workshop: Helping Your Child at Home</dc:title>
  <dc:subject>PptxGenJS Presentation</dc:subject>
  <dc:creator>Roe Green Infant School</dc:creator>
  <cp:lastModifiedBy>Andrew Miller</cp:lastModifiedBy>
  <cp:revision>1</cp:revision>
  <dcterms:created xsi:type="dcterms:W3CDTF">2026-10-01T09:00:30Z</dcterms:created>
  <dcterms:modified xsi:type="dcterms:W3CDTF">2026-10-01T09:51:23Z</dcterms:modified>
</cp:coreProperties>
</file>