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Today is about how we teach maths in school, so that you can use the same methods and language at home. Parents will be the class for a few activities. Every slide will be on the school website afterwards.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overview. Explain that there will be activities where you ask parents for answers, just as you would in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same slide parents saw at the Year 1 maths workshop, with Year 2 now highlighted. Number bonds from Year 1 are the most important thing to keep practising.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Parents may remember this from the Year 1 workshop, now with bigger numbers. The same four stages are used for every new idea in Year 2. Show real base 10 if you have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answers the most common worry from parents. The column method is taught in Year 3, once children truly understand tens and ones. If it is taught too early, children learn steps without understanding them, and mistakes are hard to spot.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possible, have base 10 on the tables. Point out how the hundred square shows place value: moving down one row adds 10, so 24, 34, 44.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photos are from previous workshops. If you can, have the real resources on the tables for parents to handle. The cube train shows 15 as one ten and five ones, which is the idea behind most of our place value teaching.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45 can be 40 + 5, 30 + 15, 20 + 25, 10 + 35, or 4 tens and 5 ones. Splitting numbers in different ways (not just tens and ones) is exactly what children need for subtracting later. Compare: 47 &lt; 74, and 30 + 6 = 36. The 63 example comes from last year’s workshop.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13 + 7 = 20, 23 + 7 = 30, 100 − 70 = 30 and 3 + 7 = 10. Push for more: 7 + 13 = 20, 70 + 30 = 100, 30 + 7 = 37 (careful!). This is why number bonds to 10 from Year 1 are so important: one fact unlocks many.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all three. The number line is "empty": children only mark the numbers they need. Bridging 10 relies on number bonds: to get from 38 to 40 you need 2, and 5 is 2 and 3. If your child adds the ones first, that is fine too: what matters is that they understand tens and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parents which method they would choose. 61 − 58: count up (3). 61 − 20: count back two tens (41). 73 − 69: count up (4). Parents often only know "take away"; finding the difference by counting up is very powerful. Checking with the inverse is a key Year 2 skill.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bar model is the "Draw it" stage for word problems. Answer: 25p + 40p = 65p; the parts are known, so we add. Children use bars right through primary school, so it is worth parents getting used to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4 groups of 3 example comes from last year’s workshop, and the 4 × 6 array from our calculation policy. Children learn that multiplication can be done in any order (commutative), but division cannot. Hit the Button on Topmarks is excellent for times tables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sweets example comes from our calculation policy. Sharing (how many in each group?) and grouping (how many groups?) give the same answer but feel very different to children, so they practise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quarters of 12 example comes from last year’s workshop. The key idea is that the parts must be equal: a shape cut into 4 unequal pieces is not in quarters.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to five minutes is one of the trickiest parts of Year 2, and a watch or a kitchen clock with hands really helps. The clocks show quarter past 4 and quarter to 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Encourage parents to ask "How do you know?" even when the answer is right. "Does it matter which order?" is a lovely question: yes for subtracting and dividing, no for adding and multiplying.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photos are from previous workshops. Natural objects such as conkers, leaves and pine cones are free and children love collecting them. Small objects are a choking hazard for younger siblings, so keep them in a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Biggest number with the parents now using two dice. Ask "Why did you put that digit in the tens place?" That is place value reasoning.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Hit the Button is a firm favourite for times tables. The later Numberblocks series cover times tables and part-whole for bigger numbers, so they are still useful in Year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one-page summary. Parents may like to screenshot or print this slide from the website.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floor to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slideLayout" Target="../slideLayouts/slideLayout1.xml"/><Relationship Id="rId1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1.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jpg"/><Relationship Id="rId4" Type="http://schemas.openxmlformats.org/officeDocument/2006/relationships/image" Target="../media/image-7-4.jpg"/><Relationship Id="rId5" Type="http://schemas.openxmlformats.org/officeDocument/2006/relationships/image" Target="../media/image-7-5.jpg"/><Relationship Id="rId6" Type="http://schemas.openxmlformats.org/officeDocument/2006/relationships/image" Target="../media/image-7-6.jpg"/><Relationship Id="rId7" Type="http://schemas.openxmlformats.org/officeDocument/2006/relationships/image" Target="../media/image-7-7.jpg"/><Relationship Id="rId8" Type="http://schemas.openxmlformats.org/officeDocument/2006/relationships/image" Target="../media/image-7-8.jpg"/><Relationship Id="rId9" Type="http://schemas.openxmlformats.org/officeDocument/2006/relationships/image" Target="../media/image-7-9.jpg"/><Relationship Id="rId10" Type="http://schemas.openxmlformats.org/officeDocument/2006/relationships/image" Target="../media/image-7-10.jpg"/><Relationship Id="rId11" Type="http://schemas.openxmlformats.org/officeDocument/2006/relationships/slideLayout" Target="../slideLayouts/slideLayout1.xml"/><Relationship Id="rId1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slideLayout" Target="../slideLayouts/slideLayout1.xml"/><Relationship Id="rId10"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jpg"/><Relationship Id="rId4" Type="http://schemas.openxmlformats.org/officeDocument/2006/relationships/image" Target="../media/image-18-4.jpg"/><Relationship Id="rId5" Type="http://schemas.openxmlformats.org/officeDocument/2006/relationships/image" Target="../media/image-18-5.jpg"/><Relationship Id="rId6" Type="http://schemas.openxmlformats.org/officeDocument/2006/relationships/image" Target="../media/image-18-6.jpg"/><Relationship Id="rId7" Type="http://schemas.openxmlformats.org/officeDocument/2006/relationships/image" Target="../media/image-18-7.jpg"/><Relationship Id="rId8" Type="http://schemas.openxmlformats.org/officeDocument/2006/relationships/image" Target="../media/image-18-8.jpg"/><Relationship Id="rId9" Type="http://schemas.openxmlformats.org/officeDocument/2006/relationships/image" Target="../media/image-18-9.jpg"/><Relationship Id="rId10" Type="http://schemas.openxmlformats.org/officeDocument/2006/relationships/image" Target="../media/image-18-10.jpg"/><Relationship Id="rId11" Type="http://schemas.openxmlformats.org/officeDocument/2006/relationships/image" Target="../media/image-18-11.jpg"/><Relationship Id="rId12" Type="http://schemas.openxmlformats.org/officeDocument/2006/relationships/image" Target="../media/image-18-12.jpg"/><Relationship Id="rId13" Type="http://schemas.openxmlformats.org/officeDocument/2006/relationships/image" Target="../media/image-18-13.jpg"/><Relationship Id="rId14" Type="http://schemas.openxmlformats.org/officeDocument/2006/relationships/image" Target="../media/image-18-14.jpg"/><Relationship Id="rId15" Type="http://schemas.openxmlformats.org/officeDocument/2006/relationships/image" Target="../media/image-18-15.jpg"/><Relationship Id="rId16" Type="http://schemas.openxmlformats.org/officeDocument/2006/relationships/image" Target="../media/image-18-16.jpg"/><Relationship Id="rId17" Type="http://schemas.openxmlformats.org/officeDocument/2006/relationships/slideLayout" Target="../slideLayouts/slideLayout1.xml"/><Relationship Id="rId1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4" Type="http://schemas.openxmlformats.org/officeDocument/2006/relationships/hyperlink" Target="https://www.topmarks.co.uk" TargetMode="External"/><Relationship Id="rId7" Type="http://schemas.openxmlformats.org/officeDocument/2006/relationships/hyperlink" Target="https://www.bbc.co.uk/cbeebies/shows/numberblocks" TargetMode="External"/><Relationship Id="rId10" Type="http://schemas.openxmlformats.org/officeDocument/2006/relationships/hyperlink" Target="https://toytheater.com/category/math-games/" TargetMode="External"/><Relationship Id="rId12" Type="http://schemas.openxmlformats.org/officeDocument/2006/relationships/hyperlink" Target="https://www.ictgames.com" TargetMode="External"/><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5" Type="http://schemas.openxmlformats.org/officeDocument/2006/relationships/image" Target="../media/image-20-4.png"/><Relationship Id="rId6" Type="http://schemas.openxmlformats.org/officeDocument/2006/relationships/image" Target="../media/image-20-5.png"/><Relationship Id="rId8" Type="http://schemas.openxmlformats.org/officeDocument/2006/relationships/image" Target="../media/image-20-6.png"/><Relationship Id="rId9" Type="http://schemas.openxmlformats.org/officeDocument/2006/relationships/image" Target="../media/image-20-7.png"/><Relationship Id="rId11" Type="http://schemas.openxmlformats.org/officeDocument/2006/relationships/image" Target="../media/image-20-8.png"/><Relationship Id="rId13" Type="http://schemas.openxmlformats.org/officeDocument/2006/relationships/slideLayout" Target="../slideLayouts/slideLayout1.xml"/><Relationship Id="rId1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image" Target="../media/image-21-7.png"/><Relationship Id="rId8" Type="http://schemas.openxmlformats.org/officeDocument/2006/relationships/image" Target="../media/image-21-8.png"/><Relationship Id="rId9" Type="http://schemas.openxmlformats.org/officeDocument/2006/relationships/image" Target="../media/image-21-9.png"/><Relationship Id="rId10" Type="http://schemas.openxmlformats.org/officeDocument/2006/relationships/image" Target="../media/image-21-10.png"/><Relationship Id="rId11" Type="http://schemas.openxmlformats.org/officeDocument/2006/relationships/slideLayout" Target="../slideLayouts/slideLayout1.xml"/><Relationship Id="rId1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hyperlink" Target="https://www.rgreeninf.brent.sch.uk" TargetMode="External"/><Relationship Id="rId1" Type="http://schemas.openxmlformats.org/officeDocument/2006/relationships/image" Target="../media/image-22-1.png"/><Relationship Id="rId2" Type="http://schemas.openxmlformats.org/officeDocument/2006/relationships/image" Target="../media/image-22-2.png"/><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B5E31"/>
        </a:solidFill>
      </p:bgPr>
    </p:bg>
    <p:spTree>
      <p:nvGrpSpPr>
        <p:cNvPr id="1" name=""/>
        <p:cNvGrpSpPr/>
        <p:nvPr/>
      </p:nvGrpSpPr>
      <p:grpSpPr>
        <a:xfrm>
          <a:off x="0" y="0"/>
          <a:ext cx="0" cy="0"/>
          <a:chOff x="0" y="0"/>
          <a:chExt cx="0" cy="0"/>
        </a:xfrm>
      </p:grpSpPr>
      <p:sp>
        <p:nvSpPr>
          <p:cNvPr id="2" name="Shape 0"/>
          <p:cNvSpPr/>
          <p:nvPr/>
        </p:nvSpPr>
        <p:spPr>
          <a:xfrm>
            <a:off x="7589520" y="822960"/>
            <a:ext cx="4023360" cy="4023360"/>
          </a:xfrm>
          <a:prstGeom prst="ellipse">
            <a:avLst/>
          </a:prstGeom>
          <a:solidFill>
            <a:srgbClr val="3E9B54"/>
          </a:solidFill>
          <a:ln/>
        </p:spPr>
      </p:sp>
      <p:sp>
        <p:nvSpPr>
          <p:cNvPr id="3" name="Shape 1"/>
          <p:cNvSpPr/>
          <p:nvPr/>
        </p:nvSpPr>
        <p:spPr>
          <a:xfrm>
            <a:off x="10881360" y="411480"/>
            <a:ext cx="822960" cy="822960"/>
          </a:xfrm>
          <a:prstGeom prst="ellipse">
            <a:avLst/>
          </a:prstGeom>
          <a:solidFill>
            <a:srgbClr val="FBB817"/>
          </a:solidFill>
          <a:ln/>
        </p:spPr>
      </p:sp>
      <p:sp>
        <p:nvSpPr>
          <p:cNvPr id="4" name="Shape 2"/>
          <p:cNvSpPr/>
          <p:nvPr/>
        </p:nvSpPr>
        <p:spPr>
          <a:xfrm>
            <a:off x="7315200" y="4343400"/>
            <a:ext cx="685800" cy="685800"/>
          </a:xfrm>
          <a:prstGeom prst="ellipse">
            <a:avLst/>
          </a:prstGeom>
          <a:solidFill>
            <a:srgbClr val="FF6B54"/>
          </a:solidFill>
          <a:ln/>
        </p:spPr>
      </p:sp>
      <p:sp>
        <p:nvSpPr>
          <p:cNvPr id="5" name="Shape 3"/>
          <p:cNvSpPr/>
          <p:nvPr/>
        </p:nvSpPr>
        <p:spPr>
          <a:xfrm>
            <a:off x="11155680" y="4480560"/>
            <a:ext cx="502920" cy="502920"/>
          </a:xfrm>
          <a:prstGeom prst="ellipse">
            <a:avLst/>
          </a:prstGeom>
          <a:solidFill>
            <a:srgbClr val="2AA8E0"/>
          </a:solidFill>
          <a:ln/>
        </p:spPr>
      </p:sp>
      <p:pic>
        <p:nvPicPr>
          <p:cNvPr id="6" name="Image 0" descr="preencoded.png">    </p:cNvPr>
          <p:cNvPicPr>
            <a:picLocks noChangeAspect="1"/>
          </p:cNvPicPr>
          <p:nvPr/>
        </p:nvPicPr>
        <p:blipFill>
          <a:blip r:embed="rId1"/>
          <a:stretch>
            <a:fillRect/>
          </a:stretch>
        </p:blipFill>
        <p:spPr>
          <a:xfrm>
            <a:off x="8595360" y="1828800"/>
            <a:ext cx="2011680" cy="2011680"/>
          </a:xfrm>
          <a:prstGeom prst="rect">
            <a:avLst/>
          </a:prstGeom>
        </p:spPr>
      </p:pic>
      <p:pic>
        <p:nvPicPr>
          <p:cNvPr id="7" name="Image 1" descr="Roe Green Infant School logo">    </p:cNvPr>
          <p:cNvPicPr>
            <a:picLocks noChangeAspect="1"/>
          </p:cNvPicPr>
          <p:nvPr/>
        </p:nvPicPr>
        <p:blipFill>
          <a:blip r:embed="rId2"/>
          <a:stretch>
            <a:fillRect/>
          </a:stretch>
        </p:blipFill>
        <p:spPr>
          <a:xfrm>
            <a:off x="731520" y="640080"/>
            <a:ext cx="1417320" cy="1417320"/>
          </a:xfrm>
          <a:prstGeom prst="rect">
            <a:avLst/>
          </a:prstGeom>
        </p:spPr>
      </p:pic>
      <p:sp>
        <p:nvSpPr>
          <p:cNvPr id="8" name="Text 4"/>
          <p:cNvSpPr txBox="1"/>
          <p:nvPr/>
        </p:nvSpPr>
        <p:spPr>
          <a:xfrm>
            <a:off x="731520" y="2331720"/>
            <a:ext cx="6583680" cy="914400"/>
          </a:xfrm>
          <a:prstGeom prst="rect">
            <a:avLst/>
          </a:prstGeom>
          <a:noFill/>
          <a:ln/>
        </p:spPr>
        <p:txBody>
          <a:bodyPr wrap="square" lIns="0" tIns="0" rIns="0" bIns="0" rtlCol="0" anchor="t"/>
          <a:lstStyle/>
          <a:p>
            <a:pPr indent="0" marL="0">
              <a:buNone/>
            </a:pPr>
            <a:r>
              <a:rPr lang="en-US" sz="4800" b="1" dirty="0">
                <a:solidFill>
                  <a:srgbClr val="FFFFFF"/>
                </a:solidFill>
                <a:latin typeface="Calibri" pitchFamily="34" charset="0"/>
                <a:ea typeface="Calibri" pitchFamily="34" charset="-122"/>
                <a:cs typeface="Calibri" pitchFamily="34" charset="-120"/>
              </a:rPr>
              <a:t>Year 2 Maths Workshop</a:t>
            </a:r>
            <a:endParaRPr lang="en-US" sz="4800" dirty="0"/>
          </a:p>
        </p:txBody>
      </p:sp>
      <p:sp>
        <p:nvSpPr>
          <p:cNvPr id="9" name="Text 5"/>
          <p:cNvSpPr txBox="1"/>
          <p:nvPr/>
        </p:nvSpPr>
        <p:spPr>
          <a:xfrm>
            <a:off x="731520" y="3246120"/>
            <a:ext cx="6583680" cy="914400"/>
          </a:xfrm>
          <a:prstGeom prst="rect">
            <a:avLst/>
          </a:prstGeom>
          <a:noFill/>
          <a:ln/>
        </p:spPr>
        <p:txBody>
          <a:bodyPr wrap="square" lIns="0" tIns="0" rIns="0" bIns="0" rtlCol="0" anchor="t"/>
          <a:lstStyle/>
          <a:p>
            <a:pPr indent="0" marL="0">
              <a:buNone/>
            </a:pPr>
            <a:r>
              <a:rPr lang="en-US" sz="2600" dirty="0">
                <a:solidFill>
                  <a:srgbClr val="FBB817"/>
                </a:solidFill>
                <a:latin typeface="Calibri" pitchFamily="34" charset="0"/>
                <a:ea typeface="Calibri" pitchFamily="34" charset="-122"/>
                <a:cs typeface="Calibri" pitchFamily="34" charset="-120"/>
              </a:rPr>
              <a:t>Helping your child become a confident, flexible mathematician</a:t>
            </a:r>
            <a:endParaRPr lang="en-US" sz="2600" dirty="0"/>
          </a:p>
        </p:txBody>
      </p:sp>
      <p:sp>
        <p:nvSpPr>
          <p:cNvPr id="10" name="Shape 6"/>
          <p:cNvSpPr/>
          <p:nvPr/>
        </p:nvSpPr>
        <p:spPr>
          <a:xfrm>
            <a:off x="731520" y="4480560"/>
            <a:ext cx="4206240" cy="594360"/>
          </a:xfrm>
          <a:prstGeom prst="roundRect">
            <a:avLst>
              <a:gd name="adj" fmla="val 49231"/>
            </a:avLst>
          </a:prstGeom>
          <a:solidFill>
            <a:srgbClr val="1C3D24"/>
          </a:solidFill>
          <a:ln/>
        </p:spPr>
      </p:sp>
      <p:sp>
        <p:nvSpPr>
          <p:cNvPr id="11" name="Text 7"/>
          <p:cNvSpPr txBox="1"/>
          <p:nvPr/>
        </p:nvSpPr>
        <p:spPr>
          <a:xfrm>
            <a:off x="731520" y="4480560"/>
            <a:ext cx="420624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Monday 12th October 2026</a:t>
            </a:r>
            <a:endParaRPr lang="en-US" sz="2000" dirty="0"/>
          </a:p>
        </p:txBody>
      </p:sp>
      <p:sp>
        <p:nvSpPr>
          <p:cNvPr id="12" name="Text 8"/>
          <p:cNvSpPr txBox="1"/>
          <p:nvPr/>
        </p:nvSpPr>
        <p:spPr>
          <a:xfrm>
            <a:off x="731520" y="5989320"/>
            <a:ext cx="6400800" cy="411480"/>
          </a:xfrm>
          <a:prstGeom prst="rect">
            <a:avLst/>
          </a:prstGeom>
          <a:noFill/>
          <a:ln/>
        </p:spPr>
        <p:txBody>
          <a:bodyPr wrap="square" lIns="0" tIns="0" rIns="0" bIns="0" rtlCol="0" anchor="t"/>
          <a:lstStyle/>
          <a:p>
            <a:pPr indent="0" marL="0">
              <a:buNone/>
            </a:pPr>
            <a:r>
              <a:rPr lang="en-US" sz="1600" dirty="0">
                <a:solidFill>
                  <a:srgbClr val="CFE3D3"/>
                </a:solidFill>
                <a:latin typeface="Calibri" pitchFamily="34" charset="0"/>
                <a:ea typeface="Calibri" pitchFamily="34" charset="-122"/>
                <a:cs typeface="Calibri" pitchFamily="34" charset="-120"/>
              </a:rPr>
              <a:t>Roe Green Infant and Nursery School</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607040" y="-1097280"/>
            <a:ext cx="2743200" cy="2743200"/>
          </a:xfrm>
          <a:prstGeom prst="ellipse">
            <a:avLst/>
          </a:prstGeom>
          <a:solidFill>
            <a:srgbClr val="EFF6F0"/>
          </a:solidFill>
          <a:ln/>
        </p:spPr>
      </p:sp>
      <p:sp>
        <p:nvSpPr>
          <p:cNvPr id="3" name="Shape 1"/>
          <p:cNvSpPr/>
          <p:nvPr/>
        </p:nvSpPr>
        <p:spPr>
          <a:xfrm>
            <a:off x="11658600" y="1325880"/>
            <a:ext cx="822960" cy="822960"/>
          </a:xfrm>
          <a:prstGeom prst="ellipse">
            <a:avLst/>
          </a:prstGeom>
          <a:solidFill>
            <a:srgbClr val="FDF3D6"/>
          </a:solidFill>
          <a:ln/>
        </p:spPr>
      </p:sp>
      <p:sp>
        <p:nvSpPr>
          <p:cNvPr id="4" name="Shape 2"/>
          <p:cNvSpPr/>
          <p:nvPr/>
        </p:nvSpPr>
        <p:spPr>
          <a:xfrm>
            <a:off x="548640" y="384048"/>
            <a:ext cx="749808" cy="749808"/>
          </a:xfrm>
          <a:prstGeom prst="ellipse">
            <a:avLst/>
          </a:prstGeom>
          <a:solidFill>
            <a:srgbClr val="2B5E31"/>
          </a:solidFill>
          <a:ln/>
        </p:spPr>
      </p:sp>
      <p:pic>
        <p:nvPicPr>
          <p:cNvPr id="5"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6" name="Text 3"/>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What we will cover today</a:t>
            </a:r>
            <a:endParaRPr lang="en-US" sz="3200" dirty="0"/>
          </a:p>
        </p:txBody>
      </p:sp>
      <p:sp>
        <p:nvSpPr>
          <p:cNvPr id="7" name="Text 4"/>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Most of today is about simple things you can do at home.</a:t>
            </a:r>
            <a:endParaRPr lang="en-US" sz="1600" dirty="0"/>
          </a:p>
        </p:txBody>
      </p:sp>
      <p:pic>
        <p:nvPicPr>
          <p:cNvPr id="8"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9" name="Shape 5"/>
          <p:cNvSpPr/>
          <p:nvPr/>
        </p:nvSpPr>
        <p:spPr>
          <a:xfrm>
            <a:off x="476860" y="1783080"/>
            <a:ext cx="2057400" cy="3246120"/>
          </a:xfrm>
          <a:prstGeom prst="roundRect">
            <a:avLst>
              <a:gd name="adj" fmla="val 6222"/>
            </a:avLst>
          </a:prstGeom>
          <a:solidFill>
            <a:srgbClr val="E4F4FB"/>
          </a:solidFill>
          <a:ln/>
          <a:effectLst>
            <a:outerShdw sx="100000" sy="100000" kx="0" ky="0" algn="bl" rotWithShape="0" blurRad="101600" dist="38100" dir="5400000">
              <a:srgbClr val="8FA293">
                <a:alpha val="35000"/>
              </a:srgbClr>
            </a:outerShdw>
          </a:effectLst>
        </p:spPr>
      </p:sp>
      <p:sp>
        <p:nvSpPr>
          <p:cNvPr id="10" name="Shape 6"/>
          <p:cNvSpPr/>
          <p:nvPr/>
        </p:nvSpPr>
        <p:spPr>
          <a:xfrm>
            <a:off x="1048360" y="2057400"/>
            <a:ext cx="914400" cy="914400"/>
          </a:xfrm>
          <a:prstGeom prst="ellipse">
            <a:avLst/>
          </a:prstGeom>
          <a:solidFill>
            <a:srgbClr val="2AA8E0"/>
          </a:solidFill>
          <a:ln/>
        </p:spPr>
      </p:sp>
      <p:pic>
        <p:nvPicPr>
          <p:cNvPr id="11" name="Image 2" descr="preencoded.png">    </p:cNvPr>
          <p:cNvPicPr>
            <a:picLocks noChangeAspect="1"/>
          </p:cNvPicPr>
          <p:nvPr/>
        </p:nvPicPr>
        <p:blipFill>
          <a:blip r:embed="rId3"/>
          <a:stretch>
            <a:fillRect/>
          </a:stretch>
        </p:blipFill>
        <p:spPr>
          <a:xfrm>
            <a:off x="1286104" y="2295144"/>
            <a:ext cx="438912" cy="438912"/>
          </a:xfrm>
          <a:prstGeom prst="rect">
            <a:avLst/>
          </a:prstGeom>
        </p:spPr>
      </p:pic>
      <p:sp>
        <p:nvSpPr>
          <p:cNvPr id="12" name="Text 7"/>
          <p:cNvSpPr txBox="1"/>
          <p:nvPr/>
        </p:nvSpPr>
        <p:spPr>
          <a:xfrm>
            <a:off x="586588" y="1874520"/>
            <a:ext cx="457200" cy="411480"/>
          </a:xfrm>
          <a:prstGeom prst="rect">
            <a:avLst/>
          </a:prstGeom>
          <a:noFill/>
          <a:ln/>
        </p:spPr>
        <p:txBody>
          <a:bodyPr wrap="square" lIns="0" tIns="0" rIns="0" bIns="0" rtlCol="0" anchor="t"/>
          <a:lstStyle/>
          <a:p>
            <a:pPr indent="0" marL="0">
              <a:buNone/>
            </a:pPr>
            <a:r>
              <a:rPr lang="en-US" sz="2000" b="1" dirty="0">
                <a:solidFill>
                  <a:srgbClr val="176E99"/>
                </a:solidFill>
                <a:latin typeface="Calibri" pitchFamily="34" charset="0"/>
                <a:ea typeface="Calibri" pitchFamily="34" charset="-122"/>
                <a:cs typeface="Calibri" pitchFamily="34" charset="-120"/>
              </a:rPr>
              <a:t>1</a:t>
            </a:r>
            <a:endParaRPr lang="en-US" sz="2000" dirty="0"/>
          </a:p>
        </p:txBody>
      </p:sp>
      <p:sp>
        <p:nvSpPr>
          <p:cNvPr id="13" name="Text 8"/>
          <p:cNvSpPr txBox="1"/>
          <p:nvPr/>
        </p:nvSpPr>
        <p:spPr>
          <a:xfrm>
            <a:off x="614020" y="3108960"/>
            <a:ext cx="1783080" cy="731520"/>
          </a:xfrm>
          <a:prstGeom prst="rect">
            <a:avLst/>
          </a:prstGeom>
          <a:noFill/>
          <a:ln/>
        </p:spPr>
        <p:txBody>
          <a:bodyPr wrap="square" lIns="0" tIns="0" rIns="0" bIns="0" rtlCol="0" anchor="ctr"/>
          <a:lstStyle/>
          <a:p>
            <a:pPr algn="ctr" indent="0" marL="0">
              <a:buNone/>
            </a:pPr>
            <a:r>
              <a:rPr lang="en-US" sz="1900" b="1" dirty="0">
                <a:solidFill>
                  <a:srgbClr val="176E99"/>
                </a:solidFill>
                <a:latin typeface="Calibri" pitchFamily="34" charset="0"/>
                <a:ea typeface="Calibri" pitchFamily="34" charset="-122"/>
                <a:cs typeface="Calibri" pitchFamily="34" charset="-120"/>
              </a:rPr>
              <a:t>How we teach</a:t>
            </a:r>
            <a:endParaRPr lang="en-US" sz="1900" dirty="0"/>
          </a:p>
        </p:txBody>
      </p:sp>
      <p:sp>
        <p:nvSpPr>
          <p:cNvPr id="14" name="Text 9"/>
          <p:cNvSpPr txBox="1"/>
          <p:nvPr/>
        </p:nvSpPr>
        <p:spPr>
          <a:xfrm>
            <a:off x="614020" y="3886200"/>
            <a:ext cx="1783080" cy="1005840"/>
          </a:xfrm>
          <a:prstGeom prst="rect">
            <a:avLst/>
          </a:prstGeom>
          <a:noFill/>
          <a:ln/>
        </p:spPr>
        <p:txBody>
          <a:bodyPr wrap="square" lIns="0" tIns="0" rIns="0" bIns="0" rtlCol="0" anchor="t"/>
          <a:lstStyle/>
          <a:p>
            <a:pPr algn="ctr" indent="0" marL="0">
              <a:buNone/>
            </a:pPr>
            <a:r>
              <a:rPr lang="en-US" sz="1500" dirty="0">
                <a:solidFill>
                  <a:srgbClr val="20302A"/>
                </a:solidFill>
                <a:latin typeface="Calibri" pitchFamily="34" charset="0"/>
                <a:ea typeface="Calibri" pitchFamily="34" charset="-122"/>
                <a:cs typeface="Calibri" pitchFamily="34" charset="-120"/>
              </a:rPr>
              <a:t>Build it, draw it, write it, say it.</a:t>
            </a:r>
            <a:endParaRPr lang="en-US" sz="1500" dirty="0"/>
          </a:p>
        </p:txBody>
      </p:sp>
      <p:sp>
        <p:nvSpPr>
          <p:cNvPr id="15" name="Shape 10"/>
          <p:cNvSpPr/>
          <p:nvPr/>
        </p:nvSpPr>
        <p:spPr>
          <a:xfrm>
            <a:off x="2772004" y="1783080"/>
            <a:ext cx="2057400" cy="3246120"/>
          </a:xfrm>
          <a:prstGeom prst="roundRect">
            <a:avLst>
              <a:gd name="adj" fmla="val 6222"/>
            </a:avLst>
          </a:prstGeom>
          <a:solidFill>
            <a:srgbClr val="F3EAF7"/>
          </a:solidFill>
          <a:ln/>
          <a:effectLst>
            <a:outerShdw sx="100000" sy="100000" kx="0" ky="0" algn="bl" rotWithShape="0" blurRad="101600" dist="38100" dir="5400000">
              <a:srgbClr val="8FA293">
                <a:alpha val="35000"/>
              </a:srgbClr>
            </a:outerShdw>
          </a:effectLst>
        </p:spPr>
      </p:sp>
      <p:sp>
        <p:nvSpPr>
          <p:cNvPr id="16" name="Shape 11"/>
          <p:cNvSpPr/>
          <p:nvPr/>
        </p:nvSpPr>
        <p:spPr>
          <a:xfrm>
            <a:off x="3343504" y="2057400"/>
            <a:ext cx="914400" cy="914400"/>
          </a:xfrm>
          <a:prstGeom prst="ellipse">
            <a:avLst/>
          </a:prstGeom>
          <a:solidFill>
            <a:srgbClr val="8E4DA8"/>
          </a:solidFill>
          <a:ln/>
        </p:spPr>
      </p:sp>
      <p:pic>
        <p:nvPicPr>
          <p:cNvPr id="17" name="Image 3" descr="preencoded.png">    </p:cNvPr>
          <p:cNvPicPr>
            <a:picLocks noChangeAspect="1"/>
          </p:cNvPicPr>
          <p:nvPr/>
        </p:nvPicPr>
        <p:blipFill>
          <a:blip r:embed="rId4"/>
          <a:stretch>
            <a:fillRect/>
          </a:stretch>
        </p:blipFill>
        <p:spPr>
          <a:xfrm>
            <a:off x="3581248" y="2295144"/>
            <a:ext cx="438912" cy="438912"/>
          </a:xfrm>
          <a:prstGeom prst="rect">
            <a:avLst/>
          </a:prstGeom>
        </p:spPr>
      </p:pic>
      <p:sp>
        <p:nvSpPr>
          <p:cNvPr id="18" name="Text 12"/>
          <p:cNvSpPr txBox="1"/>
          <p:nvPr/>
        </p:nvSpPr>
        <p:spPr>
          <a:xfrm>
            <a:off x="2881732" y="1874520"/>
            <a:ext cx="457200" cy="411480"/>
          </a:xfrm>
          <a:prstGeom prst="rect">
            <a:avLst/>
          </a:prstGeom>
          <a:noFill/>
          <a:ln/>
        </p:spPr>
        <p:txBody>
          <a:bodyPr wrap="square" lIns="0" tIns="0" rIns="0" bIns="0" rtlCol="0" anchor="t"/>
          <a:lstStyle/>
          <a:p>
            <a:pPr indent="0" marL="0">
              <a:buNone/>
            </a:pPr>
            <a:r>
              <a:rPr lang="en-US" sz="2000" b="1" dirty="0">
                <a:solidFill>
                  <a:srgbClr val="743A8C"/>
                </a:solidFill>
                <a:latin typeface="Calibri" pitchFamily="34" charset="0"/>
                <a:ea typeface="Calibri" pitchFamily="34" charset="-122"/>
                <a:cs typeface="Calibri" pitchFamily="34" charset="-120"/>
              </a:rPr>
              <a:t>2</a:t>
            </a:r>
            <a:endParaRPr lang="en-US" sz="2000" dirty="0"/>
          </a:p>
        </p:txBody>
      </p:sp>
      <p:sp>
        <p:nvSpPr>
          <p:cNvPr id="19" name="Text 13"/>
          <p:cNvSpPr txBox="1"/>
          <p:nvPr/>
        </p:nvSpPr>
        <p:spPr>
          <a:xfrm>
            <a:off x="2909164" y="3108960"/>
            <a:ext cx="1783080" cy="731520"/>
          </a:xfrm>
          <a:prstGeom prst="rect">
            <a:avLst/>
          </a:prstGeom>
          <a:noFill/>
          <a:ln/>
        </p:spPr>
        <p:txBody>
          <a:bodyPr wrap="square" lIns="0" tIns="0" rIns="0" bIns="0" rtlCol="0" anchor="ctr"/>
          <a:lstStyle/>
          <a:p>
            <a:pPr algn="ctr" indent="0" marL="0">
              <a:buNone/>
            </a:pPr>
            <a:r>
              <a:rPr lang="en-US" sz="1900" b="1" dirty="0">
                <a:solidFill>
                  <a:srgbClr val="743A8C"/>
                </a:solidFill>
                <a:latin typeface="Calibri" pitchFamily="34" charset="0"/>
                <a:ea typeface="Calibri" pitchFamily="34" charset="-122"/>
                <a:cs typeface="Calibri" pitchFamily="34" charset="-120"/>
              </a:rPr>
              <a:t>Tens and ones</a:t>
            </a:r>
            <a:endParaRPr lang="en-US" sz="1900" dirty="0"/>
          </a:p>
        </p:txBody>
      </p:sp>
      <p:sp>
        <p:nvSpPr>
          <p:cNvPr id="20" name="Text 14"/>
          <p:cNvSpPr txBox="1"/>
          <p:nvPr/>
        </p:nvSpPr>
        <p:spPr>
          <a:xfrm>
            <a:off x="2909164" y="3886200"/>
            <a:ext cx="1783080" cy="1005840"/>
          </a:xfrm>
          <a:prstGeom prst="rect">
            <a:avLst/>
          </a:prstGeom>
          <a:noFill/>
          <a:ln/>
        </p:spPr>
        <p:txBody>
          <a:bodyPr wrap="square" lIns="0" tIns="0" rIns="0" bIns="0" rtlCol="0" anchor="t"/>
          <a:lstStyle/>
          <a:p>
            <a:pPr algn="ctr" indent="0" marL="0">
              <a:buNone/>
            </a:pPr>
            <a:r>
              <a:rPr lang="en-US" sz="1500" dirty="0">
                <a:solidFill>
                  <a:srgbClr val="20302A"/>
                </a:solidFill>
                <a:latin typeface="Calibri" pitchFamily="34" charset="0"/>
                <a:ea typeface="Calibri" pitchFamily="34" charset="-122"/>
                <a:cs typeface="Calibri" pitchFamily="34" charset="-120"/>
              </a:rPr>
              <a:t>Place value: the key to Year 2.</a:t>
            </a:r>
            <a:endParaRPr lang="en-US" sz="1500" dirty="0"/>
          </a:p>
        </p:txBody>
      </p:sp>
      <p:sp>
        <p:nvSpPr>
          <p:cNvPr id="21" name="Shape 15"/>
          <p:cNvSpPr/>
          <p:nvPr/>
        </p:nvSpPr>
        <p:spPr>
          <a:xfrm>
            <a:off x="5067148" y="1783080"/>
            <a:ext cx="2057400" cy="3246120"/>
          </a:xfrm>
          <a:prstGeom prst="roundRect">
            <a:avLst>
              <a:gd name="adj" fmla="val 6222"/>
            </a:avLst>
          </a:prstGeom>
          <a:solidFill>
            <a:srgbClr val="FFE9E5"/>
          </a:solidFill>
          <a:ln/>
          <a:effectLst>
            <a:outerShdw sx="100000" sy="100000" kx="0" ky="0" algn="bl" rotWithShape="0" blurRad="101600" dist="38100" dir="5400000">
              <a:srgbClr val="8FA293">
                <a:alpha val="35000"/>
              </a:srgbClr>
            </a:outerShdw>
          </a:effectLst>
        </p:spPr>
      </p:sp>
      <p:sp>
        <p:nvSpPr>
          <p:cNvPr id="22" name="Shape 16"/>
          <p:cNvSpPr/>
          <p:nvPr/>
        </p:nvSpPr>
        <p:spPr>
          <a:xfrm>
            <a:off x="5638648" y="2057400"/>
            <a:ext cx="914400" cy="914400"/>
          </a:xfrm>
          <a:prstGeom prst="ellipse">
            <a:avLst/>
          </a:prstGeom>
          <a:solidFill>
            <a:srgbClr val="FF6B54"/>
          </a:solidFill>
          <a:ln/>
        </p:spPr>
      </p:sp>
      <p:pic>
        <p:nvPicPr>
          <p:cNvPr id="23" name="Image 4" descr="preencoded.png">    </p:cNvPr>
          <p:cNvPicPr>
            <a:picLocks noChangeAspect="1"/>
          </p:cNvPicPr>
          <p:nvPr/>
        </p:nvPicPr>
        <p:blipFill>
          <a:blip r:embed="rId5"/>
          <a:stretch>
            <a:fillRect/>
          </a:stretch>
        </p:blipFill>
        <p:spPr>
          <a:xfrm>
            <a:off x="5876392" y="2295144"/>
            <a:ext cx="438912" cy="438912"/>
          </a:xfrm>
          <a:prstGeom prst="rect">
            <a:avLst/>
          </a:prstGeom>
        </p:spPr>
      </p:pic>
      <p:sp>
        <p:nvSpPr>
          <p:cNvPr id="24" name="Text 17"/>
          <p:cNvSpPr txBox="1"/>
          <p:nvPr/>
        </p:nvSpPr>
        <p:spPr>
          <a:xfrm>
            <a:off x="5176876" y="1874520"/>
            <a:ext cx="457200" cy="411480"/>
          </a:xfrm>
          <a:prstGeom prst="rect">
            <a:avLst/>
          </a:prstGeom>
          <a:noFill/>
          <a:ln/>
        </p:spPr>
        <p:txBody>
          <a:bodyPr wrap="square" lIns="0" tIns="0" rIns="0" bIns="0" rtlCol="0" anchor="t"/>
          <a:lstStyle/>
          <a:p>
            <a:pPr indent="0" marL="0">
              <a:buNone/>
            </a:pPr>
            <a:r>
              <a:rPr lang="en-US" sz="2000" b="1" dirty="0">
                <a:solidFill>
                  <a:srgbClr val="C73A24"/>
                </a:solidFill>
                <a:latin typeface="Calibri" pitchFamily="34" charset="0"/>
                <a:ea typeface="Calibri" pitchFamily="34" charset="-122"/>
                <a:cs typeface="Calibri" pitchFamily="34" charset="-120"/>
              </a:rPr>
              <a:t>3</a:t>
            </a:r>
            <a:endParaRPr lang="en-US" sz="2000" dirty="0"/>
          </a:p>
        </p:txBody>
      </p:sp>
      <p:sp>
        <p:nvSpPr>
          <p:cNvPr id="25" name="Text 18"/>
          <p:cNvSpPr txBox="1"/>
          <p:nvPr/>
        </p:nvSpPr>
        <p:spPr>
          <a:xfrm>
            <a:off x="5204308" y="3108960"/>
            <a:ext cx="1783080" cy="731520"/>
          </a:xfrm>
          <a:prstGeom prst="rect">
            <a:avLst/>
          </a:prstGeom>
          <a:noFill/>
          <a:ln/>
        </p:spPr>
        <p:txBody>
          <a:bodyPr wrap="square" lIns="0" tIns="0" rIns="0" bIns="0" rtlCol="0" anchor="ctr"/>
          <a:lstStyle/>
          <a:p>
            <a:pPr algn="ctr" indent="0" marL="0">
              <a:buNone/>
            </a:pPr>
            <a:r>
              <a:rPr lang="en-US" sz="1900" b="1" dirty="0">
                <a:solidFill>
                  <a:srgbClr val="C73A24"/>
                </a:solidFill>
                <a:latin typeface="Calibri" pitchFamily="34" charset="0"/>
                <a:ea typeface="Calibri" pitchFamily="34" charset="-122"/>
                <a:cs typeface="Calibri" pitchFamily="34" charset="-120"/>
              </a:rPr>
              <a:t>Add and subtract</a:t>
            </a:r>
            <a:endParaRPr lang="en-US" sz="1900" dirty="0"/>
          </a:p>
        </p:txBody>
      </p:sp>
      <p:sp>
        <p:nvSpPr>
          <p:cNvPr id="26" name="Text 19"/>
          <p:cNvSpPr txBox="1"/>
          <p:nvPr/>
        </p:nvSpPr>
        <p:spPr>
          <a:xfrm>
            <a:off x="5204308" y="3886200"/>
            <a:ext cx="1783080" cy="1005840"/>
          </a:xfrm>
          <a:prstGeom prst="rect">
            <a:avLst/>
          </a:prstGeom>
          <a:noFill/>
          <a:ln/>
        </p:spPr>
        <p:txBody>
          <a:bodyPr wrap="square" lIns="0" tIns="0" rIns="0" bIns="0" rtlCol="0" anchor="t"/>
          <a:lstStyle/>
          <a:p>
            <a:pPr algn="ctr" indent="0" marL="0">
              <a:buNone/>
            </a:pPr>
            <a:r>
              <a:rPr lang="en-US" sz="1500" dirty="0">
                <a:solidFill>
                  <a:srgbClr val="20302A"/>
                </a:solidFill>
                <a:latin typeface="Calibri" pitchFamily="34" charset="0"/>
                <a:ea typeface="Calibri" pitchFamily="34" charset="-122"/>
                <a:cs typeface="Calibri" pitchFamily="34" charset="-120"/>
              </a:rPr>
              <a:t>Number lines, bar models and using facts.</a:t>
            </a:r>
            <a:endParaRPr lang="en-US" sz="1500" dirty="0"/>
          </a:p>
        </p:txBody>
      </p:sp>
      <p:sp>
        <p:nvSpPr>
          <p:cNvPr id="27" name="Shape 20"/>
          <p:cNvSpPr/>
          <p:nvPr/>
        </p:nvSpPr>
        <p:spPr>
          <a:xfrm>
            <a:off x="7362292" y="1783080"/>
            <a:ext cx="2057400" cy="3246120"/>
          </a:xfrm>
          <a:prstGeom prst="roundRect">
            <a:avLst>
              <a:gd name="adj" fmla="val 6222"/>
            </a:avLst>
          </a:prstGeom>
          <a:solidFill>
            <a:srgbClr val="FFF4D6"/>
          </a:solidFill>
          <a:ln/>
          <a:effectLst>
            <a:outerShdw sx="100000" sy="100000" kx="0" ky="0" algn="bl" rotWithShape="0" blurRad="101600" dist="38100" dir="5400000">
              <a:srgbClr val="8FA293">
                <a:alpha val="35000"/>
              </a:srgbClr>
            </a:outerShdw>
          </a:effectLst>
        </p:spPr>
      </p:sp>
      <p:sp>
        <p:nvSpPr>
          <p:cNvPr id="28" name="Shape 21"/>
          <p:cNvSpPr/>
          <p:nvPr/>
        </p:nvSpPr>
        <p:spPr>
          <a:xfrm>
            <a:off x="7933792" y="2057400"/>
            <a:ext cx="914400" cy="914400"/>
          </a:xfrm>
          <a:prstGeom prst="ellipse">
            <a:avLst/>
          </a:prstGeom>
          <a:solidFill>
            <a:srgbClr val="FBB817"/>
          </a:solidFill>
          <a:ln/>
        </p:spPr>
      </p:sp>
      <p:pic>
        <p:nvPicPr>
          <p:cNvPr id="29" name="Image 5" descr="preencoded.png">    </p:cNvPr>
          <p:cNvPicPr>
            <a:picLocks noChangeAspect="1"/>
          </p:cNvPicPr>
          <p:nvPr/>
        </p:nvPicPr>
        <p:blipFill>
          <a:blip r:embed="rId6"/>
          <a:stretch>
            <a:fillRect/>
          </a:stretch>
        </p:blipFill>
        <p:spPr>
          <a:xfrm>
            <a:off x="8171536" y="2295144"/>
            <a:ext cx="438912" cy="438912"/>
          </a:xfrm>
          <a:prstGeom prst="rect">
            <a:avLst/>
          </a:prstGeom>
        </p:spPr>
      </p:pic>
      <p:sp>
        <p:nvSpPr>
          <p:cNvPr id="30" name="Text 22"/>
          <p:cNvSpPr txBox="1"/>
          <p:nvPr/>
        </p:nvSpPr>
        <p:spPr>
          <a:xfrm>
            <a:off x="7472020" y="1874520"/>
            <a:ext cx="457200" cy="411480"/>
          </a:xfrm>
          <a:prstGeom prst="rect">
            <a:avLst/>
          </a:prstGeom>
          <a:noFill/>
          <a:ln/>
        </p:spPr>
        <p:txBody>
          <a:bodyPr wrap="square" lIns="0" tIns="0" rIns="0" bIns="0" rtlCol="0" anchor="t"/>
          <a:lstStyle/>
          <a:p>
            <a:pPr indent="0" marL="0">
              <a:buNone/>
            </a:pPr>
            <a:r>
              <a:rPr lang="en-US" sz="2000" b="1" dirty="0">
                <a:solidFill>
                  <a:srgbClr val="8A6100"/>
                </a:solidFill>
                <a:latin typeface="Calibri" pitchFamily="34" charset="0"/>
                <a:ea typeface="Calibri" pitchFamily="34" charset="-122"/>
                <a:cs typeface="Calibri" pitchFamily="34" charset="-120"/>
              </a:rPr>
              <a:t>4</a:t>
            </a:r>
            <a:endParaRPr lang="en-US" sz="2000" dirty="0"/>
          </a:p>
        </p:txBody>
      </p:sp>
      <p:sp>
        <p:nvSpPr>
          <p:cNvPr id="31" name="Text 23"/>
          <p:cNvSpPr txBox="1"/>
          <p:nvPr/>
        </p:nvSpPr>
        <p:spPr>
          <a:xfrm>
            <a:off x="7499452" y="3108960"/>
            <a:ext cx="1783080" cy="731520"/>
          </a:xfrm>
          <a:prstGeom prst="rect">
            <a:avLst/>
          </a:prstGeom>
          <a:noFill/>
          <a:ln/>
        </p:spPr>
        <p:txBody>
          <a:bodyPr wrap="square" lIns="0" tIns="0" rIns="0" bIns="0" rtlCol="0" anchor="ctr"/>
          <a:lstStyle/>
          <a:p>
            <a:pPr algn="ctr" indent="0" marL="0">
              <a:buNone/>
            </a:pPr>
            <a:r>
              <a:rPr lang="en-US" sz="1900" b="1" dirty="0">
                <a:solidFill>
                  <a:srgbClr val="8A6100"/>
                </a:solidFill>
                <a:latin typeface="Calibri" pitchFamily="34" charset="0"/>
                <a:ea typeface="Calibri" pitchFamily="34" charset="-122"/>
                <a:cs typeface="Calibri" pitchFamily="34" charset="-120"/>
              </a:rPr>
              <a:t>Times tables</a:t>
            </a:r>
            <a:endParaRPr lang="en-US" sz="1900" dirty="0"/>
          </a:p>
        </p:txBody>
      </p:sp>
      <p:sp>
        <p:nvSpPr>
          <p:cNvPr id="32" name="Text 24"/>
          <p:cNvSpPr txBox="1"/>
          <p:nvPr/>
        </p:nvSpPr>
        <p:spPr>
          <a:xfrm>
            <a:off x="7499452" y="3886200"/>
            <a:ext cx="1783080" cy="1005840"/>
          </a:xfrm>
          <a:prstGeom prst="rect">
            <a:avLst/>
          </a:prstGeom>
          <a:noFill/>
          <a:ln/>
        </p:spPr>
        <p:txBody>
          <a:bodyPr wrap="square" lIns="0" tIns="0" rIns="0" bIns="0" rtlCol="0" anchor="t"/>
          <a:lstStyle/>
          <a:p>
            <a:pPr algn="ctr" indent="0" marL="0">
              <a:buNone/>
            </a:pPr>
            <a:r>
              <a:rPr lang="en-US" sz="1500" dirty="0">
                <a:solidFill>
                  <a:srgbClr val="20302A"/>
                </a:solidFill>
                <a:latin typeface="Calibri" pitchFamily="34" charset="0"/>
                <a:ea typeface="Calibri" pitchFamily="34" charset="-122"/>
                <a:cs typeface="Calibri" pitchFamily="34" charset="-120"/>
              </a:rPr>
              <a:t>Multiplying, dividing and fractions.</a:t>
            </a:r>
            <a:endParaRPr lang="en-US" sz="1500" dirty="0"/>
          </a:p>
        </p:txBody>
      </p:sp>
      <p:sp>
        <p:nvSpPr>
          <p:cNvPr id="33" name="Shape 25"/>
          <p:cNvSpPr/>
          <p:nvPr/>
        </p:nvSpPr>
        <p:spPr>
          <a:xfrm>
            <a:off x="9657436" y="1783080"/>
            <a:ext cx="2057400" cy="3246120"/>
          </a:xfrm>
          <a:prstGeom prst="roundRect">
            <a:avLst>
              <a:gd name="adj" fmla="val 6222"/>
            </a:avLst>
          </a:prstGeom>
          <a:solidFill>
            <a:srgbClr val="E6F4E9"/>
          </a:solidFill>
          <a:ln/>
          <a:effectLst>
            <a:outerShdw sx="100000" sy="100000" kx="0" ky="0" algn="bl" rotWithShape="0" blurRad="101600" dist="38100" dir="5400000">
              <a:srgbClr val="8FA293">
                <a:alpha val="35000"/>
              </a:srgbClr>
            </a:outerShdw>
          </a:effectLst>
        </p:spPr>
      </p:sp>
      <p:sp>
        <p:nvSpPr>
          <p:cNvPr id="34" name="Shape 26"/>
          <p:cNvSpPr/>
          <p:nvPr/>
        </p:nvSpPr>
        <p:spPr>
          <a:xfrm>
            <a:off x="10228936" y="2057400"/>
            <a:ext cx="914400" cy="914400"/>
          </a:xfrm>
          <a:prstGeom prst="ellipse">
            <a:avLst/>
          </a:prstGeom>
          <a:solidFill>
            <a:srgbClr val="3E9B54"/>
          </a:solidFill>
          <a:ln/>
        </p:spPr>
      </p:sp>
      <p:pic>
        <p:nvPicPr>
          <p:cNvPr id="35" name="Image 6" descr="preencoded.png">    </p:cNvPr>
          <p:cNvPicPr>
            <a:picLocks noChangeAspect="1"/>
          </p:cNvPicPr>
          <p:nvPr/>
        </p:nvPicPr>
        <p:blipFill>
          <a:blip r:embed="rId7"/>
          <a:stretch>
            <a:fillRect/>
          </a:stretch>
        </p:blipFill>
        <p:spPr>
          <a:xfrm>
            <a:off x="10466680" y="2295144"/>
            <a:ext cx="438912" cy="438912"/>
          </a:xfrm>
          <a:prstGeom prst="rect">
            <a:avLst/>
          </a:prstGeom>
        </p:spPr>
      </p:pic>
      <p:sp>
        <p:nvSpPr>
          <p:cNvPr id="36" name="Text 27"/>
          <p:cNvSpPr txBox="1"/>
          <p:nvPr/>
        </p:nvSpPr>
        <p:spPr>
          <a:xfrm>
            <a:off x="9767164" y="1874520"/>
            <a:ext cx="457200" cy="411480"/>
          </a:xfrm>
          <a:prstGeom prst="rect">
            <a:avLst/>
          </a:prstGeom>
          <a:noFill/>
          <a:ln/>
        </p:spPr>
        <p:txBody>
          <a:bodyPr wrap="square" lIns="0" tIns="0" rIns="0" bIns="0" rtlCol="0" anchor="t"/>
          <a:lstStyle/>
          <a:p>
            <a:pPr indent="0" marL="0">
              <a:buNone/>
            </a:pPr>
            <a:r>
              <a:rPr lang="en-US" sz="2000" b="1" dirty="0">
                <a:solidFill>
                  <a:srgbClr val="2A7A3F"/>
                </a:solidFill>
                <a:latin typeface="Calibri" pitchFamily="34" charset="0"/>
                <a:ea typeface="Calibri" pitchFamily="34" charset="-122"/>
                <a:cs typeface="Calibri" pitchFamily="34" charset="-120"/>
              </a:rPr>
              <a:t>5</a:t>
            </a:r>
            <a:endParaRPr lang="en-US" sz="2000" dirty="0"/>
          </a:p>
        </p:txBody>
      </p:sp>
      <p:sp>
        <p:nvSpPr>
          <p:cNvPr id="37" name="Text 28"/>
          <p:cNvSpPr txBox="1"/>
          <p:nvPr/>
        </p:nvSpPr>
        <p:spPr>
          <a:xfrm>
            <a:off x="9794596" y="3108960"/>
            <a:ext cx="1783080" cy="731520"/>
          </a:xfrm>
          <a:prstGeom prst="rect">
            <a:avLst/>
          </a:prstGeom>
          <a:noFill/>
          <a:ln/>
        </p:spPr>
        <p:txBody>
          <a:bodyPr wrap="square" lIns="0" tIns="0" rIns="0" bIns="0" rtlCol="0" anchor="ctr"/>
          <a:lstStyle/>
          <a:p>
            <a:pPr algn="ctr" indent="0" marL="0">
              <a:buNone/>
            </a:pPr>
            <a:r>
              <a:rPr lang="en-US" sz="1900" b="1" dirty="0">
                <a:solidFill>
                  <a:srgbClr val="2A7A3F"/>
                </a:solidFill>
                <a:latin typeface="Calibri" pitchFamily="34" charset="0"/>
                <a:ea typeface="Calibri" pitchFamily="34" charset="-122"/>
                <a:cs typeface="Calibri" pitchFamily="34" charset="-120"/>
              </a:rPr>
              <a:t>Help at home</a:t>
            </a:r>
            <a:endParaRPr lang="en-US" sz="1900" dirty="0"/>
          </a:p>
        </p:txBody>
      </p:sp>
      <p:sp>
        <p:nvSpPr>
          <p:cNvPr id="38" name="Text 29"/>
          <p:cNvSpPr txBox="1"/>
          <p:nvPr/>
        </p:nvSpPr>
        <p:spPr>
          <a:xfrm>
            <a:off x="9794596" y="3886200"/>
            <a:ext cx="1783080" cy="1005840"/>
          </a:xfrm>
          <a:prstGeom prst="rect">
            <a:avLst/>
          </a:prstGeom>
          <a:noFill/>
          <a:ln/>
        </p:spPr>
        <p:txBody>
          <a:bodyPr wrap="square" lIns="0" tIns="0" rIns="0" bIns="0" rtlCol="0" anchor="t"/>
          <a:lstStyle/>
          <a:p>
            <a:pPr algn="ctr" indent="0" marL="0">
              <a:buNone/>
            </a:pPr>
            <a:r>
              <a:rPr lang="en-US" sz="1500" dirty="0">
                <a:solidFill>
                  <a:srgbClr val="20302A"/>
                </a:solidFill>
                <a:latin typeface="Calibri" pitchFamily="34" charset="0"/>
                <a:ea typeface="Calibri" pitchFamily="34" charset="-122"/>
                <a:cs typeface="Calibri" pitchFamily="34" charset="-120"/>
              </a:rPr>
              <a:t>Games, everyday maths and websites.</a:t>
            </a:r>
            <a:endParaRPr lang="en-US" sz="1500" dirty="0"/>
          </a:p>
        </p:txBody>
      </p:sp>
      <p:sp>
        <p:nvSpPr>
          <p:cNvPr id="39" name="Shape 30"/>
          <p:cNvSpPr/>
          <p:nvPr/>
        </p:nvSpPr>
        <p:spPr>
          <a:xfrm>
            <a:off x="822960" y="5349240"/>
            <a:ext cx="10515600" cy="731520"/>
          </a:xfrm>
          <a:prstGeom prst="roundRect">
            <a:avLst>
              <a:gd name="adj" fmla="val 17500"/>
            </a:avLst>
          </a:prstGeom>
          <a:solidFill>
            <a:srgbClr val="EAF4EC"/>
          </a:solidFill>
          <a:ln/>
        </p:spPr>
      </p:sp>
      <p:pic>
        <p:nvPicPr>
          <p:cNvPr id="40" name="Image 7" descr="preencoded.png">    </p:cNvPr>
          <p:cNvPicPr>
            <a:picLocks noChangeAspect="1"/>
          </p:cNvPicPr>
          <p:nvPr/>
        </p:nvPicPr>
        <p:blipFill>
          <a:blip r:embed="rId8"/>
          <a:stretch>
            <a:fillRect/>
          </a:stretch>
        </p:blipFill>
        <p:spPr>
          <a:xfrm>
            <a:off x="1051560" y="5504688"/>
            <a:ext cx="420624" cy="420624"/>
          </a:xfrm>
          <a:prstGeom prst="rect">
            <a:avLst/>
          </a:prstGeom>
        </p:spPr>
      </p:pic>
      <p:sp>
        <p:nvSpPr>
          <p:cNvPr id="41" name="Text 31"/>
          <p:cNvSpPr txBox="1"/>
          <p:nvPr/>
        </p:nvSpPr>
        <p:spPr>
          <a:xfrm>
            <a:off x="1645920" y="5349240"/>
            <a:ext cx="9509760" cy="731520"/>
          </a:xfrm>
          <a:prstGeom prst="rect">
            <a:avLst/>
          </a:prstGeom>
          <a:noFill/>
          <a:ln/>
        </p:spPr>
        <p:txBody>
          <a:bodyPr wrap="square" lIns="0" tIns="0" rIns="0" bIns="0" rtlCol="0" anchor="ctr"/>
          <a:lstStyle/>
          <a:p>
            <a:pPr indent="0" marL="0">
              <a:buNone/>
            </a:pPr>
            <a:r>
              <a:rPr lang="en-US" sz="1700" dirty="0">
                <a:solidFill>
                  <a:srgbClr val="1C3D24"/>
                </a:solidFill>
                <a:latin typeface="Calibri" pitchFamily="34" charset="0"/>
                <a:ea typeface="Calibri" pitchFamily="34" charset="-122"/>
                <a:cs typeface="Calibri" pitchFamily="34" charset="-120"/>
              </a:rPr>
              <a:t>All of these slides will be on our school website, so you do not need to write anything down.</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2B5E31"/>
          </a:solidFill>
          <a:ln/>
        </p:spPr>
      </p:sp>
      <p:pic>
        <p:nvPicPr>
          <p:cNvPr id="4"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Building on Year 1</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Your child is building on everything they learnt in Year 1.</a:t>
            </a:r>
            <a:endParaRPr lang="en-US" sz="1600" dirty="0"/>
          </a:p>
        </p:txBody>
      </p:sp>
      <p:pic>
        <p:nvPicPr>
          <p:cNvPr id="7"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8" name="Shape 4"/>
          <p:cNvSpPr/>
          <p:nvPr/>
        </p:nvSpPr>
        <p:spPr>
          <a:xfrm>
            <a:off x="3200400" y="1554480"/>
            <a:ext cx="3977640" cy="438912"/>
          </a:xfrm>
          <a:prstGeom prst="roundRect">
            <a:avLst>
              <a:gd name="adj" fmla="val 50000"/>
            </a:avLst>
          </a:prstGeom>
          <a:solidFill>
            <a:srgbClr val="EEF1EF"/>
          </a:solidFill>
          <a:ln/>
        </p:spPr>
      </p:sp>
      <p:sp>
        <p:nvSpPr>
          <p:cNvPr id="9" name="Text 5"/>
          <p:cNvSpPr txBox="1"/>
          <p:nvPr/>
        </p:nvSpPr>
        <p:spPr>
          <a:xfrm>
            <a:off x="3200400" y="1554480"/>
            <a:ext cx="3977640" cy="438912"/>
          </a:xfrm>
          <a:prstGeom prst="rect">
            <a:avLst/>
          </a:prstGeom>
          <a:noFill/>
          <a:ln/>
        </p:spPr>
        <p:txBody>
          <a:bodyPr wrap="square" lIns="0" tIns="0" rIns="0" bIns="0" rtlCol="0" anchor="ctr"/>
          <a:lstStyle/>
          <a:p>
            <a:pPr algn="ctr" indent="0" marL="0">
              <a:buNone/>
            </a:pPr>
            <a:r>
              <a:rPr lang="en-US" sz="1600" b="1" dirty="0">
                <a:solidFill>
                  <a:srgbClr val="4F5E54"/>
                </a:solidFill>
                <a:latin typeface="Calibri" pitchFamily="34" charset="0"/>
                <a:ea typeface="Calibri" pitchFamily="34" charset="-122"/>
                <a:cs typeface="Calibri" pitchFamily="34" charset="-120"/>
              </a:rPr>
              <a:t>Year 1: last year</a:t>
            </a:r>
            <a:endParaRPr lang="en-US" sz="1600" dirty="0"/>
          </a:p>
        </p:txBody>
      </p:sp>
      <p:sp>
        <p:nvSpPr>
          <p:cNvPr id="10" name="Shape 6"/>
          <p:cNvSpPr/>
          <p:nvPr/>
        </p:nvSpPr>
        <p:spPr>
          <a:xfrm>
            <a:off x="7726680" y="1554480"/>
            <a:ext cx="3931920" cy="438912"/>
          </a:xfrm>
          <a:prstGeom prst="roundRect">
            <a:avLst>
              <a:gd name="adj" fmla="val 50000"/>
            </a:avLst>
          </a:prstGeom>
          <a:solidFill>
            <a:srgbClr val="2B5E31"/>
          </a:solidFill>
          <a:ln/>
        </p:spPr>
      </p:sp>
      <p:sp>
        <p:nvSpPr>
          <p:cNvPr id="11" name="Text 7"/>
          <p:cNvSpPr txBox="1"/>
          <p:nvPr/>
        </p:nvSpPr>
        <p:spPr>
          <a:xfrm>
            <a:off x="7726680" y="1554480"/>
            <a:ext cx="3931920" cy="438912"/>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Year 2: this year</a:t>
            </a:r>
            <a:endParaRPr lang="en-US" sz="1600" dirty="0"/>
          </a:p>
        </p:txBody>
      </p:sp>
      <p:sp>
        <p:nvSpPr>
          <p:cNvPr id="12" name="Shape 8"/>
          <p:cNvSpPr/>
          <p:nvPr/>
        </p:nvSpPr>
        <p:spPr>
          <a:xfrm>
            <a:off x="548640" y="2194560"/>
            <a:ext cx="457200" cy="457200"/>
          </a:xfrm>
          <a:prstGeom prst="ellipse">
            <a:avLst/>
          </a:prstGeom>
          <a:solidFill>
            <a:srgbClr val="2AA8E0"/>
          </a:solidFill>
          <a:ln/>
        </p:spPr>
      </p:sp>
      <p:pic>
        <p:nvPicPr>
          <p:cNvPr id="13" name="Image 2" descr="preencoded.png">    </p:cNvPr>
          <p:cNvPicPr>
            <a:picLocks noChangeAspect="1"/>
          </p:cNvPicPr>
          <p:nvPr/>
        </p:nvPicPr>
        <p:blipFill>
          <a:blip r:embed="rId3"/>
          <a:stretch>
            <a:fillRect/>
          </a:stretch>
        </p:blipFill>
        <p:spPr>
          <a:xfrm>
            <a:off x="667512" y="2313432"/>
            <a:ext cx="219456" cy="219456"/>
          </a:xfrm>
          <a:prstGeom prst="rect">
            <a:avLst/>
          </a:prstGeom>
        </p:spPr>
      </p:pic>
      <p:sp>
        <p:nvSpPr>
          <p:cNvPr id="14" name="Text 9"/>
          <p:cNvSpPr txBox="1"/>
          <p:nvPr/>
        </p:nvSpPr>
        <p:spPr>
          <a:xfrm>
            <a:off x="1115568" y="2121408"/>
            <a:ext cx="1947672" cy="603504"/>
          </a:xfrm>
          <a:prstGeom prst="rect">
            <a:avLst/>
          </a:prstGeom>
          <a:noFill/>
          <a:ln/>
        </p:spPr>
        <p:txBody>
          <a:bodyPr wrap="square" lIns="0" tIns="0" rIns="0" bIns="0" rtlCol="0" anchor="ctr"/>
          <a:lstStyle/>
          <a:p>
            <a:pPr indent="0" marL="0">
              <a:buNone/>
            </a:pPr>
            <a:r>
              <a:rPr lang="en-US" sz="1500" b="1" dirty="0">
                <a:solidFill>
                  <a:srgbClr val="176E99"/>
                </a:solidFill>
                <a:latin typeface="Calibri" pitchFamily="34" charset="0"/>
                <a:ea typeface="Calibri" pitchFamily="34" charset="-122"/>
                <a:cs typeface="Calibri" pitchFamily="34" charset="-120"/>
              </a:rPr>
              <a:t>Place value</a:t>
            </a:r>
            <a:endParaRPr lang="en-US" sz="1500" dirty="0"/>
          </a:p>
        </p:txBody>
      </p:sp>
      <p:sp>
        <p:nvSpPr>
          <p:cNvPr id="15" name="Shape 10"/>
          <p:cNvSpPr/>
          <p:nvPr/>
        </p:nvSpPr>
        <p:spPr>
          <a:xfrm>
            <a:off x="3200400" y="2121408"/>
            <a:ext cx="3977640" cy="603504"/>
          </a:xfrm>
          <a:prstGeom prst="roundRect">
            <a:avLst>
              <a:gd name="adj" fmla="val 21212"/>
            </a:avLst>
          </a:prstGeom>
          <a:solidFill>
            <a:srgbClr val="F6F8F7"/>
          </a:solidFill>
          <a:ln/>
        </p:spPr>
      </p:sp>
      <p:sp>
        <p:nvSpPr>
          <p:cNvPr id="16" name="Text 11"/>
          <p:cNvSpPr txBox="1"/>
          <p:nvPr/>
        </p:nvSpPr>
        <p:spPr>
          <a:xfrm>
            <a:off x="3364992" y="2121408"/>
            <a:ext cx="3703320" cy="603504"/>
          </a:xfrm>
          <a:prstGeom prst="rect">
            <a:avLst/>
          </a:prstGeom>
          <a:noFill/>
          <a:ln/>
        </p:spPr>
        <p:txBody>
          <a:bodyPr wrap="square" lIns="0" tIns="0" rIns="0" bIns="0" rtlCol="0" anchor="ctr"/>
          <a:lstStyle/>
          <a:p>
            <a:pPr indent="0" marL="0">
              <a:buNone/>
            </a:pPr>
            <a:r>
              <a:rPr lang="en-US" sz="1350" dirty="0">
                <a:solidFill>
                  <a:srgbClr val="4F5E54"/>
                </a:solidFill>
                <a:latin typeface="Calibri" pitchFamily="34" charset="0"/>
                <a:ea typeface="Calibri" pitchFamily="34" charset="-122"/>
                <a:cs typeface="Calibri" pitchFamily="34" charset="-120"/>
              </a:rPr>
              <a:t>Count to 100. See teen numbers as 1 ten and some ones.</a:t>
            </a:r>
            <a:endParaRPr lang="en-US" sz="1350" dirty="0"/>
          </a:p>
        </p:txBody>
      </p:sp>
      <p:sp>
        <p:nvSpPr>
          <p:cNvPr id="17" name="Shape 12"/>
          <p:cNvSpPr/>
          <p:nvPr/>
        </p:nvSpPr>
        <p:spPr>
          <a:xfrm>
            <a:off x="7251192" y="2304288"/>
            <a:ext cx="365760" cy="237744"/>
          </a:xfrm>
          <a:prstGeom prst="rightArrow">
            <a:avLst/>
          </a:prstGeom>
          <a:solidFill>
            <a:srgbClr val="2AA8E0"/>
          </a:solidFill>
          <a:ln/>
        </p:spPr>
      </p:sp>
      <p:sp>
        <p:nvSpPr>
          <p:cNvPr id="18" name="Shape 13"/>
          <p:cNvSpPr/>
          <p:nvPr/>
        </p:nvSpPr>
        <p:spPr>
          <a:xfrm>
            <a:off x="7726680" y="2121408"/>
            <a:ext cx="3931920" cy="603504"/>
          </a:xfrm>
          <a:prstGeom prst="roundRect">
            <a:avLst>
              <a:gd name="adj" fmla="val 21212"/>
            </a:avLst>
          </a:prstGeom>
          <a:solidFill>
            <a:srgbClr val="E4F4FB"/>
          </a:solidFill>
          <a:ln/>
        </p:spPr>
      </p:sp>
      <p:sp>
        <p:nvSpPr>
          <p:cNvPr id="19" name="Text 14"/>
          <p:cNvSpPr txBox="1"/>
          <p:nvPr/>
        </p:nvSpPr>
        <p:spPr>
          <a:xfrm>
            <a:off x="7891272" y="2121408"/>
            <a:ext cx="3657600" cy="603504"/>
          </a:xfrm>
          <a:prstGeom prst="rect">
            <a:avLst/>
          </a:prstGeom>
          <a:noFill/>
          <a:ln/>
        </p:spPr>
        <p:txBody>
          <a:bodyPr wrap="square" lIns="0" tIns="0" rIns="0" bIns="0" rtlCol="0" anchor="ctr"/>
          <a:lstStyle/>
          <a:p>
            <a:pPr indent="0" marL="0">
              <a:buNone/>
            </a:pPr>
            <a:r>
              <a:rPr lang="en-US" sz="1350" b="1" dirty="0">
                <a:solidFill>
                  <a:srgbClr val="20302A"/>
                </a:solidFill>
                <a:latin typeface="Calibri" pitchFamily="34" charset="0"/>
                <a:ea typeface="Calibri" pitchFamily="34" charset="-122"/>
                <a:cs typeface="Calibri" pitchFamily="34" charset="-120"/>
              </a:rPr>
              <a:t>Tens and ones to 100. Compare with &lt; &gt; =</a:t>
            </a:r>
            <a:endParaRPr lang="en-US" sz="1350" dirty="0"/>
          </a:p>
        </p:txBody>
      </p:sp>
      <p:sp>
        <p:nvSpPr>
          <p:cNvPr id="20" name="Shape 15"/>
          <p:cNvSpPr/>
          <p:nvPr/>
        </p:nvSpPr>
        <p:spPr>
          <a:xfrm>
            <a:off x="548640" y="2871216"/>
            <a:ext cx="457200" cy="457200"/>
          </a:xfrm>
          <a:prstGeom prst="ellipse">
            <a:avLst/>
          </a:prstGeom>
          <a:solidFill>
            <a:srgbClr val="8E4DA8"/>
          </a:solidFill>
          <a:ln/>
        </p:spPr>
      </p:sp>
      <p:pic>
        <p:nvPicPr>
          <p:cNvPr id="21" name="Image 3" descr="preencoded.png">    </p:cNvPr>
          <p:cNvPicPr>
            <a:picLocks noChangeAspect="1"/>
          </p:cNvPicPr>
          <p:nvPr/>
        </p:nvPicPr>
        <p:blipFill>
          <a:blip r:embed="rId4"/>
          <a:stretch>
            <a:fillRect/>
          </a:stretch>
        </p:blipFill>
        <p:spPr>
          <a:xfrm>
            <a:off x="667512" y="2990088"/>
            <a:ext cx="219456" cy="219456"/>
          </a:xfrm>
          <a:prstGeom prst="rect">
            <a:avLst/>
          </a:prstGeom>
        </p:spPr>
      </p:pic>
      <p:sp>
        <p:nvSpPr>
          <p:cNvPr id="22" name="Text 16"/>
          <p:cNvSpPr txBox="1"/>
          <p:nvPr/>
        </p:nvSpPr>
        <p:spPr>
          <a:xfrm>
            <a:off x="1115568" y="2798064"/>
            <a:ext cx="1947672" cy="603504"/>
          </a:xfrm>
          <a:prstGeom prst="rect">
            <a:avLst/>
          </a:prstGeom>
          <a:noFill/>
          <a:ln/>
        </p:spPr>
        <p:txBody>
          <a:bodyPr wrap="square" lIns="0" tIns="0" rIns="0" bIns="0" rtlCol="0" anchor="ctr"/>
          <a:lstStyle/>
          <a:p>
            <a:pPr indent="0" marL="0">
              <a:buNone/>
            </a:pPr>
            <a:r>
              <a:rPr lang="en-US" sz="1500" b="1" dirty="0">
                <a:solidFill>
                  <a:srgbClr val="743A8C"/>
                </a:solidFill>
                <a:latin typeface="Calibri" pitchFamily="34" charset="0"/>
                <a:ea typeface="Calibri" pitchFamily="34" charset="-122"/>
                <a:cs typeface="Calibri" pitchFamily="34" charset="-120"/>
              </a:rPr>
              <a:t>Number facts</a:t>
            </a:r>
            <a:endParaRPr lang="en-US" sz="1500" dirty="0"/>
          </a:p>
        </p:txBody>
      </p:sp>
      <p:sp>
        <p:nvSpPr>
          <p:cNvPr id="23" name="Shape 17"/>
          <p:cNvSpPr/>
          <p:nvPr/>
        </p:nvSpPr>
        <p:spPr>
          <a:xfrm>
            <a:off x="3200400" y="2798064"/>
            <a:ext cx="3977640" cy="603504"/>
          </a:xfrm>
          <a:prstGeom prst="roundRect">
            <a:avLst>
              <a:gd name="adj" fmla="val 21212"/>
            </a:avLst>
          </a:prstGeom>
          <a:solidFill>
            <a:srgbClr val="F6F8F7"/>
          </a:solidFill>
          <a:ln/>
        </p:spPr>
      </p:sp>
      <p:sp>
        <p:nvSpPr>
          <p:cNvPr id="24" name="Text 18"/>
          <p:cNvSpPr txBox="1"/>
          <p:nvPr/>
        </p:nvSpPr>
        <p:spPr>
          <a:xfrm>
            <a:off x="3364992" y="2798064"/>
            <a:ext cx="3703320" cy="603504"/>
          </a:xfrm>
          <a:prstGeom prst="rect">
            <a:avLst/>
          </a:prstGeom>
          <a:noFill/>
          <a:ln/>
        </p:spPr>
        <p:txBody>
          <a:bodyPr wrap="square" lIns="0" tIns="0" rIns="0" bIns="0" rtlCol="0" anchor="ctr"/>
          <a:lstStyle/>
          <a:p>
            <a:pPr indent="0" marL="0">
              <a:buNone/>
            </a:pPr>
            <a:r>
              <a:rPr lang="en-US" sz="1350" dirty="0">
                <a:solidFill>
                  <a:srgbClr val="4F5E54"/>
                </a:solidFill>
                <a:latin typeface="Calibri" pitchFamily="34" charset="0"/>
                <a:ea typeface="Calibri" pitchFamily="34" charset="-122"/>
                <a:cs typeface="Calibri" pitchFamily="34" charset="-120"/>
              </a:rPr>
              <a:t>Number bonds to 10 and 20</a:t>
            </a:r>
            <a:endParaRPr lang="en-US" sz="1350" dirty="0"/>
          </a:p>
        </p:txBody>
      </p:sp>
      <p:sp>
        <p:nvSpPr>
          <p:cNvPr id="25" name="Shape 19"/>
          <p:cNvSpPr/>
          <p:nvPr/>
        </p:nvSpPr>
        <p:spPr>
          <a:xfrm>
            <a:off x="7251192" y="2980944"/>
            <a:ext cx="365760" cy="237744"/>
          </a:xfrm>
          <a:prstGeom prst="rightArrow">
            <a:avLst/>
          </a:prstGeom>
          <a:solidFill>
            <a:srgbClr val="8E4DA8"/>
          </a:solidFill>
          <a:ln/>
        </p:spPr>
      </p:sp>
      <p:sp>
        <p:nvSpPr>
          <p:cNvPr id="26" name="Shape 20"/>
          <p:cNvSpPr/>
          <p:nvPr/>
        </p:nvSpPr>
        <p:spPr>
          <a:xfrm>
            <a:off x="7726680" y="2798064"/>
            <a:ext cx="3931920" cy="603504"/>
          </a:xfrm>
          <a:prstGeom prst="roundRect">
            <a:avLst>
              <a:gd name="adj" fmla="val 21212"/>
            </a:avLst>
          </a:prstGeom>
          <a:solidFill>
            <a:srgbClr val="F3EAF7"/>
          </a:solidFill>
          <a:ln/>
        </p:spPr>
      </p:sp>
      <p:sp>
        <p:nvSpPr>
          <p:cNvPr id="27" name="Text 21"/>
          <p:cNvSpPr txBox="1"/>
          <p:nvPr/>
        </p:nvSpPr>
        <p:spPr>
          <a:xfrm>
            <a:off x="7891272" y="2798064"/>
            <a:ext cx="3657600" cy="603504"/>
          </a:xfrm>
          <a:prstGeom prst="rect">
            <a:avLst/>
          </a:prstGeom>
          <a:noFill/>
          <a:ln/>
        </p:spPr>
        <p:txBody>
          <a:bodyPr wrap="square" lIns="0" tIns="0" rIns="0" bIns="0" rtlCol="0" anchor="ctr"/>
          <a:lstStyle/>
          <a:p>
            <a:pPr indent="0" marL="0">
              <a:buNone/>
            </a:pPr>
            <a:r>
              <a:rPr lang="en-US" sz="1350" b="1" dirty="0">
                <a:solidFill>
                  <a:srgbClr val="20302A"/>
                </a:solidFill>
                <a:latin typeface="Calibri" pitchFamily="34" charset="0"/>
                <a:ea typeface="Calibri" pitchFamily="34" charset="-122"/>
                <a:cs typeface="Calibri" pitchFamily="34" charset="-120"/>
              </a:rPr>
              <a:t>Use facts to work out more: 3 + 7 = 10, so 30 + 70 = 100</a:t>
            </a:r>
            <a:endParaRPr lang="en-US" sz="1350" dirty="0"/>
          </a:p>
        </p:txBody>
      </p:sp>
      <p:sp>
        <p:nvSpPr>
          <p:cNvPr id="28" name="Shape 22"/>
          <p:cNvSpPr/>
          <p:nvPr/>
        </p:nvSpPr>
        <p:spPr>
          <a:xfrm>
            <a:off x="548640" y="3547872"/>
            <a:ext cx="457200" cy="457200"/>
          </a:xfrm>
          <a:prstGeom prst="ellipse">
            <a:avLst/>
          </a:prstGeom>
          <a:solidFill>
            <a:srgbClr val="FF6B54"/>
          </a:solidFill>
          <a:ln/>
        </p:spPr>
      </p:sp>
      <p:pic>
        <p:nvPicPr>
          <p:cNvPr id="29" name="Image 4" descr="preencoded.png">    </p:cNvPr>
          <p:cNvPicPr>
            <a:picLocks noChangeAspect="1"/>
          </p:cNvPicPr>
          <p:nvPr/>
        </p:nvPicPr>
        <p:blipFill>
          <a:blip r:embed="rId5"/>
          <a:stretch>
            <a:fillRect/>
          </a:stretch>
        </p:blipFill>
        <p:spPr>
          <a:xfrm>
            <a:off x="667512" y="3666744"/>
            <a:ext cx="219456" cy="219456"/>
          </a:xfrm>
          <a:prstGeom prst="rect">
            <a:avLst/>
          </a:prstGeom>
        </p:spPr>
      </p:pic>
      <p:sp>
        <p:nvSpPr>
          <p:cNvPr id="30" name="Text 23"/>
          <p:cNvSpPr txBox="1"/>
          <p:nvPr/>
        </p:nvSpPr>
        <p:spPr>
          <a:xfrm>
            <a:off x="1115568" y="3474720"/>
            <a:ext cx="1947672" cy="603504"/>
          </a:xfrm>
          <a:prstGeom prst="rect">
            <a:avLst/>
          </a:prstGeom>
          <a:noFill/>
          <a:ln/>
        </p:spPr>
        <p:txBody>
          <a:bodyPr wrap="square" lIns="0" tIns="0" rIns="0" bIns="0" rtlCol="0" anchor="ctr"/>
          <a:lstStyle/>
          <a:p>
            <a:pPr indent="0" marL="0">
              <a:buNone/>
            </a:pPr>
            <a:r>
              <a:rPr lang="en-US" sz="1500" b="1" dirty="0">
                <a:solidFill>
                  <a:srgbClr val="C73A24"/>
                </a:solidFill>
                <a:latin typeface="Calibri" pitchFamily="34" charset="0"/>
                <a:ea typeface="Calibri" pitchFamily="34" charset="-122"/>
                <a:cs typeface="Calibri" pitchFamily="34" charset="-120"/>
              </a:rPr>
              <a:t>Adding and subtracting</a:t>
            </a:r>
            <a:endParaRPr lang="en-US" sz="1500" dirty="0"/>
          </a:p>
        </p:txBody>
      </p:sp>
      <p:sp>
        <p:nvSpPr>
          <p:cNvPr id="31" name="Shape 24"/>
          <p:cNvSpPr/>
          <p:nvPr/>
        </p:nvSpPr>
        <p:spPr>
          <a:xfrm>
            <a:off x="3200400" y="3474720"/>
            <a:ext cx="3977640" cy="603504"/>
          </a:xfrm>
          <a:prstGeom prst="roundRect">
            <a:avLst>
              <a:gd name="adj" fmla="val 21212"/>
            </a:avLst>
          </a:prstGeom>
          <a:solidFill>
            <a:srgbClr val="F6F8F7"/>
          </a:solidFill>
          <a:ln/>
        </p:spPr>
      </p:sp>
      <p:sp>
        <p:nvSpPr>
          <p:cNvPr id="32" name="Text 25"/>
          <p:cNvSpPr txBox="1"/>
          <p:nvPr/>
        </p:nvSpPr>
        <p:spPr>
          <a:xfrm>
            <a:off x="3364992" y="3474720"/>
            <a:ext cx="3703320" cy="603504"/>
          </a:xfrm>
          <a:prstGeom prst="rect">
            <a:avLst/>
          </a:prstGeom>
          <a:noFill/>
          <a:ln/>
        </p:spPr>
        <p:txBody>
          <a:bodyPr wrap="square" lIns="0" tIns="0" rIns="0" bIns="0" rtlCol="0" anchor="ctr"/>
          <a:lstStyle/>
          <a:p>
            <a:pPr indent="0" marL="0">
              <a:buNone/>
            </a:pPr>
            <a:r>
              <a:rPr lang="en-US" sz="1350" dirty="0">
                <a:solidFill>
                  <a:srgbClr val="4F5E54"/>
                </a:solidFill>
                <a:latin typeface="Calibri" pitchFamily="34" charset="0"/>
                <a:ea typeface="Calibri" pitchFamily="34" charset="-122"/>
                <a:cs typeface="Calibri" pitchFamily="34" charset="-120"/>
              </a:rPr>
              <a:t>Within 20: count on, count back, part-whole</a:t>
            </a:r>
            <a:endParaRPr lang="en-US" sz="1350" dirty="0"/>
          </a:p>
        </p:txBody>
      </p:sp>
      <p:sp>
        <p:nvSpPr>
          <p:cNvPr id="33" name="Shape 26"/>
          <p:cNvSpPr/>
          <p:nvPr/>
        </p:nvSpPr>
        <p:spPr>
          <a:xfrm>
            <a:off x="7251192" y="3657600"/>
            <a:ext cx="365760" cy="237744"/>
          </a:xfrm>
          <a:prstGeom prst="rightArrow">
            <a:avLst/>
          </a:prstGeom>
          <a:solidFill>
            <a:srgbClr val="FF6B54"/>
          </a:solidFill>
          <a:ln/>
        </p:spPr>
      </p:sp>
      <p:sp>
        <p:nvSpPr>
          <p:cNvPr id="34" name="Shape 27"/>
          <p:cNvSpPr/>
          <p:nvPr/>
        </p:nvSpPr>
        <p:spPr>
          <a:xfrm>
            <a:off x="7726680" y="3474720"/>
            <a:ext cx="3931920" cy="603504"/>
          </a:xfrm>
          <a:prstGeom prst="roundRect">
            <a:avLst>
              <a:gd name="adj" fmla="val 21212"/>
            </a:avLst>
          </a:prstGeom>
          <a:solidFill>
            <a:srgbClr val="FFE9E5"/>
          </a:solidFill>
          <a:ln/>
        </p:spPr>
      </p:sp>
      <p:sp>
        <p:nvSpPr>
          <p:cNvPr id="35" name="Text 28"/>
          <p:cNvSpPr txBox="1"/>
          <p:nvPr/>
        </p:nvSpPr>
        <p:spPr>
          <a:xfrm>
            <a:off x="7891272" y="3474720"/>
            <a:ext cx="3657600" cy="603504"/>
          </a:xfrm>
          <a:prstGeom prst="rect">
            <a:avLst/>
          </a:prstGeom>
          <a:noFill/>
          <a:ln/>
        </p:spPr>
        <p:txBody>
          <a:bodyPr wrap="square" lIns="0" tIns="0" rIns="0" bIns="0" rtlCol="0" anchor="ctr"/>
          <a:lstStyle/>
          <a:p>
            <a:pPr indent="0" marL="0">
              <a:buNone/>
            </a:pPr>
            <a:r>
              <a:rPr lang="en-US" sz="1350" b="1" dirty="0">
                <a:solidFill>
                  <a:srgbClr val="20302A"/>
                </a:solidFill>
                <a:latin typeface="Calibri" pitchFamily="34" charset="0"/>
                <a:ea typeface="Calibri" pitchFamily="34" charset="-122"/>
                <a:cs typeface="Calibri" pitchFamily="34" charset="-120"/>
              </a:rPr>
              <a:t>Two-digit numbers: tens and ones, number lines</a:t>
            </a:r>
            <a:endParaRPr lang="en-US" sz="1350" dirty="0"/>
          </a:p>
        </p:txBody>
      </p:sp>
      <p:sp>
        <p:nvSpPr>
          <p:cNvPr id="36" name="Shape 29"/>
          <p:cNvSpPr/>
          <p:nvPr/>
        </p:nvSpPr>
        <p:spPr>
          <a:xfrm>
            <a:off x="548640" y="4224528"/>
            <a:ext cx="457200" cy="457200"/>
          </a:xfrm>
          <a:prstGeom prst="ellipse">
            <a:avLst/>
          </a:prstGeom>
          <a:solidFill>
            <a:srgbClr val="FBB817"/>
          </a:solidFill>
          <a:ln/>
        </p:spPr>
      </p:sp>
      <p:pic>
        <p:nvPicPr>
          <p:cNvPr id="37" name="Image 5" descr="preencoded.png">    </p:cNvPr>
          <p:cNvPicPr>
            <a:picLocks noChangeAspect="1"/>
          </p:cNvPicPr>
          <p:nvPr/>
        </p:nvPicPr>
        <p:blipFill>
          <a:blip r:embed="rId6"/>
          <a:stretch>
            <a:fillRect/>
          </a:stretch>
        </p:blipFill>
        <p:spPr>
          <a:xfrm>
            <a:off x="667512" y="4343400"/>
            <a:ext cx="219456" cy="219456"/>
          </a:xfrm>
          <a:prstGeom prst="rect">
            <a:avLst/>
          </a:prstGeom>
        </p:spPr>
      </p:pic>
      <p:sp>
        <p:nvSpPr>
          <p:cNvPr id="38" name="Text 30"/>
          <p:cNvSpPr txBox="1"/>
          <p:nvPr/>
        </p:nvSpPr>
        <p:spPr>
          <a:xfrm>
            <a:off x="1115568" y="4151376"/>
            <a:ext cx="1947672" cy="603504"/>
          </a:xfrm>
          <a:prstGeom prst="rect">
            <a:avLst/>
          </a:prstGeom>
          <a:noFill/>
          <a:ln/>
        </p:spPr>
        <p:txBody>
          <a:bodyPr wrap="square" lIns="0" tIns="0" rIns="0" bIns="0" rtlCol="0" anchor="ctr"/>
          <a:lstStyle/>
          <a:p>
            <a:pPr indent="0" marL="0">
              <a:buNone/>
            </a:pPr>
            <a:r>
              <a:rPr lang="en-US" sz="1500" b="1" dirty="0">
                <a:solidFill>
                  <a:srgbClr val="8A6100"/>
                </a:solidFill>
                <a:latin typeface="Calibri" pitchFamily="34" charset="0"/>
                <a:ea typeface="Calibri" pitchFamily="34" charset="-122"/>
                <a:cs typeface="Calibri" pitchFamily="34" charset="-120"/>
              </a:rPr>
              <a:t>Multiplying and dividing</a:t>
            </a:r>
            <a:endParaRPr lang="en-US" sz="1500" dirty="0"/>
          </a:p>
        </p:txBody>
      </p:sp>
      <p:sp>
        <p:nvSpPr>
          <p:cNvPr id="39" name="Shape 31"/>
          <p:cNvSpPr/>
          <p:nvPr/>
        </p:nvSpPr>
        <p:spPr>
          <a:xfrm>
            <a:off x="3200400" y="4151376"/>
            <a:ext cx="3977640" cy="603504"/>
          </a:xfrm>
          <a:prstGeom prst="roundRect">
            <a:avLst>
              <a:gd name="adj" fmla="val 21212"/>
            </a:avLst>
          </a:prstGeom>
          <a:solidFill>
            <a:srgbClr val="F6F8F7"/>
          </a:solidFill>
          <a:ln/>
        </p:spPr>
      </p:sp>
      <p:sp>
        <p:nvSpPr>
          <p:cNvPr id="40" name="Text 32"/>
          <p:cNvSpPr txBox="1"/>
          <p:nvPr/>
        </p:nvSpPr>
        <p:spPr>
          <a:xfrm>
            <a:off x="3364992" y="4151376"/>
            <a:ext cx="3703320" cy="603504"/>
          </a:xfrm>
          <a:prstGeom prst="rect">
            <a:avLst/>
          </a:prstGeom>
          <a:noFill/>
          <a:ln/>
        </p:spPr>
        <p:txBody>
          <a:bodyPr wrap="square" lIns="0" tIns="0" rIns="0" bIns="0" rtlCol="0" anchor="ctr"/>
          <a:lstStyle/>
          <a:p>
            <a:pPr indent="0" marL="0">
              <a:buNone/>
            </a:pPr>
            <a:r>
              <a:rPr lang="en-US" sz="1350" dirty="0">
                <a:solidFill>
                  <a:srgbClr val="4F5E54"/>
                </a:solidFill>
                <a:latin typeface="Calibri" pitchFamily="34" charset="0"/>
                <a:ea typeface="Calibri" pitchFamily="34" charset="-122"/>
                <a:cs typeface="Calibri" pitchFamily="34" charset="-120"/>
              </a:rPr>
              <a:t>Equal groups, arrays and sharing. Count in 2s, 5s, 10s</a:t>
            </a:r>
            <a:endParaRPr lang="en-US" sz="1350" dirty="0"/>
          </a:p>
        </p:txBody>
      </p:sp>
      <p:sp>
        <p:nvSpPr>
          <p:cNvPr id="41" name="Shape 33"/>
          <p:cNvSpPr/>
          <p:nvPr/>
        </p:nvSpPr>
        <p:spPr>
          <a:xfrm>
            <a:off x="7251192" y="4334256"/>
            <a:ext cx="365760" cy="237744"/>
          </a:xfrm>
          <a:prstGeom prst="rightArrow">
            <a:avLst/>
          </a:prstGeom>
          <a:solidFill>
            <a:srgbClr val="FBB817"/>
          </a:solidFill>
          <a:ln/>
        </p:spPr>
      </p:sp>
      <p:sp>
        <p:nvSpPr>
          <p:cNvPr id="42" name="Shape 34"/>
          <p:cNvSpPr/>
          <p:nvPr/>
        </p:nvSpPr>
        <p:spPr>
          <a:xfrm>
            <a:off x="7726680" y="4151376"/>
            <a:ext cx="3931920" cy="603504"/>
          </a:xfrm>
          <a:prstGeom prst="roundRect">
            <a:avLst>
              <a:gd name="adj" fmla="val 21212"/>
            </a:avLst>
          </a:prstGeom>
          <a:solidFill>
            <a:srgbClr val="FFF4D6"/>
          </a:solidFill>
          <a:ln/>
        </p:spPr>
      </p:sp>
      <p:sp>
        <p:nvSpPr>
          <p:cNvPr id="43" name="Text 35"/>
          <p:cNvSpPr txBox="1"/>
          <p:nvPr/>
        </p:nvSpPr>
        <p:spPr>
          <a:xfrm>
            <a:off x="7891272" y="4151376"/>
            <a:ext cx="3657600" cy="603504"/>
          </a:xfrm>
          <a:prstGeom prst="rect">
            <a:avLst/>
          </a:prstGeom>
          <a:noFill/>
          <a:ln/>
        </p:spPr>
        <p:txBody>
          <a:bodyPr wrap="square" lIns="0" tIns="0" rIns="0" bIns="0" rtlCol="0" anchor="ctr"/>
          <a:lstStyle/>
          <a:p>
            <a:pPr indent="0" marL="0">
              <a:buNone/>
            </a:pPr>
            <a:r>
              <a:rPr lang="en-US" sz="1350" b="1" dirty="0">
                <a:solidFill>
                  <a:srgbClr val="20302A"/>
                </a:solidFill>
                <a:latin typeface="Calibri" pitchFamily="34" charset="0"/>
                <a:ea typeface="Calibri" pitchFamily="34" charset="-122"/>
                <a:cs typeface="Calibri" pitchFamily="34" charset="-120"/>
              </a:rPr>
              <a:t>2, 5 and 10 times tables, using × ÷ and =</a:t>
            </a:r>
            <a:endParaRPr lang="en-US" sz="1350" dirty="0"/>
          </a:p>
        </p:txBody>
      </p:sp>
      <p:sp>
        <p:nvSpPr>
          <p:cNvPr id="44" name="Shape 36"/>
          <p:cNvSpPr/>
          <p:nvPr/>
        </p:nvSpPr>
        <p:spPr>
          <a:xfrm>
            <a:off x="548640" y="4901184"/>
            <a:ext cx="457200" cy="457200"/>
          </a:xfrm>
          <a:prstGeom prst="ellipse">
            <a:avLst/>
          </a:prstGeom>
          <a:solidFill>
            <a:srgbClr val="3E9B54"/>
          </a:solidFill>
          <a:ln/>
        </p:spPr>
      </p:sp>
      <p:pic>
        <p:nvPicPr>
          <p:cNvPr id="45" name="Image 6" descr="preencoded.png">    </p:cNvPr>
          <p:cNvPicPr>
            <a:picLocks noChangeAspect="1"/>
          </p:cNvPicPr>
          <p:nvPr/>
        </p:nvPicPr>
        <p:blipFill>
          <a:blip r:embed="rId7"/>
          <a:stretch>
            <a:fillRect/>
          </a:stretch>
        </p:blipFill>
        <p:spPr>
          <a:xfrm>
            <a:off x="667512" y="5020056"/>
            <a:ext cx="219456" cy="219456"/>
          </a:xfrm>
          <a:prstGeom prst="rect">
            <a:avLst/>
          </a:prstGeom>
        </p:spPr>
      </p:pic>
      <p:sp>
        <p:nvSpPr>
          <p:cNvPr id="46" name="Text 37"/>
          <p:cNvSpPr txBox="1"/>
          <p:nvPr/>
        </p:nvSpPr>
        <p:spPr>
          <a:xfrm>
            <a:off x="1115568" y="4828032"/>
            <a:ext cx="1947672" cy="603504"/>
          </a:xfrm>
          <a:prstGeom prst="rect">
            <a:avLst/>
          </a:prstGeom>
          <a:noFill/>
          <a:ln/>
        </p:spPr>
        <p:txBody>
          <a:bodyPr wrap="square" lIns="0" tIns="0" rIns="0" bIns="0" rtlCol="0" anchor="ctr"/>
          <a:lstStyle/>
          <a:p>
            <a:pPr indent="0" marL="0">
              <a:buNone/>
            </a:pPr>
            <a:r>
              <a:rPr lang="en-US" sz="1500" b="1" dirty="0">
                <a:solidFill>
                  <a:srgbClr val="2A7A3F"/>
                </a:solidFill>
                <a:latin typeface="Calibri" pitchFamily="34" charset="0"/>
                <a:ea typeface="Calibri" pitchFamily="34" charset="-122"/>
                <a:cs typeface="Calibri" pitchFamily="34" charset="-120"/>
              </a:rPr>
              <a:t>Fractions</a:t>
            </a:r>
            <a:endParaRPr lang="en-US" sz="1500" dirty="0"/>
          </a:p>
        </p:txBody>
      </p:sp>
      <p:sp>
        <p:nvSpPr>
          <p:cNvPr id="47" name="Shape 38"/>
          <p:cNvSpPr/>
          <p:nvPr/>
        </p:nvSpPr>
        <p:spPr>
          <a:xfrm>
            <a:off x="3200400" y="4828032"/>
            <a:ext cx="3977640" cy="603504"/>
          </a:xfrm>
          <a:prstGeom prst="roundRect">
            <a:avLst>
              <a:gd name="adj" fmla="val 21212"/>
            </a:avLst>
          </a:prstGeom>
          <a:solidFill>
            <a:srgbClr val="F6F8F7"/>
          </a:solidFill>
          <a:ln/>
        </p:spPr>
      </p:sp>
      <p:sp>
        <p:nvSpPr>
          <p:cNvPr id="48" name="Text 39"/>
          <p:cNvSpPr txBox="1"/>
          <p:nvPr/>
        </p:nvSpPr>
        <p:spPr>
          <a:xfrm>
            <a:off x="3364992" y="4828032"/>
            <a:ext cx="3703320" cy="603504"/>
          </a:xfrm>
          <a:prstGeom prst="rect">
            <a:avLst/>
          </a:prstGeom>
          <a:noFill/>
          <a:ln/>
        </p:spPr>
        <p:txBody>
          <a:bodyPr wrap="square" lIns="0" tIns="0" rIns="0" bIns="0" rtlCol="0" anchor="ctr"/>
          <a:lstStyle/>
          <a:p>
            <a:pPr indent="0" marL="0">
              <a:buNone/>
            </a:pPr>
            <a:r>
              <a:rPr lang="en-US" sz="1350" dirty="0">
                <a:solidFill>
                  <a:srgbClr val="4F5E54"/>
                </a:solidFill>
                <a:latin typeface="Calibri" pitchFamily="34" charset="0"/>
                <a:ea typeface="Calibri" pitchFamily="34" charset="-122"/>
                <a:cs typeface="Calibri" pitchFamily="34" charset="-120"/>
              </a:rPr>
              <a:t>Halves and quarters</a:t>
            </a:r>
            <a:endParaRPr lang="en-US" sz="1350" dirty="0"/>
          </a:p>
        </p:txBody>
      </p:sp>
      <p:sp>
        <p:nvSpPr>
          <p:cNvPr id="49" name="Shape 40"/>
          <p:cNvSpPr/>
          <p:nvPr/>
        </p:nvSpPr>
        <p:spPr>
          <a:xfrm>
            <a:off x="7251192" y="5010912"/>
            <a:ext cx="365760" cy="237744"/>
          </a:xfrm>
          <a:prstGeom prst="rightArrow">
            <a:avLst/>
          </a:prstGeom>
          <a:solidFill>
            <a:srgbClr val="3E9B54"/>
          </a:solidFill>
          <a:ln/>
        </p:spPr>
      </p:sp>
      <p:sp>
        <p:nvSpPr>
          <p:cNvPr id="50" name="Shape 41"/>
          <p:cNvSpPr/>
          <p:nvPr/>
        </p:nvSpPr>
        <p:spPr>
          <a:xfrm>
            <a:off x="7726680" y="4828032"/>
            <a:ext cx="3931920" cy="603504"/>
          </a:xfrm>
          <a:prstGeom prst="roundRect">
            <a:avLst>
              <a:gd name="adj" fmla="val 21212"/>
            </a:avLst>
          </a:prstGeom>
          <a:solidFill>
            <a:srgbClr val="E6F4E9"/>
          </a:solidFill>
          <a:ln/>
        </p:spPr>
      </p:sp>
      <p:sp>
        <p:nvSpPr>
          <p:cNvPr id="51" name="Text 42"/>
          <p:cNvSpPr txBox="1"/>
          <p:nvPr/>
        </p:nvSpPr>
        <p:spPr>
          <a:xfrm>
            <a:off x="7891272" y="4828032"/>
            <a:ext cx="3657600" cy="603504"/>
          </a:xfrm>
          <a:prstGeom prst="rect">
            <a:avLst/>
          </a:prstGeom>
          <a:noFill/>
          <a:ln/>
        </p:spPr>
        <p:txBody>
          <a:bodyPr wrap="square" lIns="0" tIns="0" rIns="0" bIns="0" rtlCol="0" anchor="ctr"/>
          <a:lstStyle/>
          <a:p>
            <a:pPr indent="0" marL="0">
              <a:buNone/>
            </a:pPr>
            <a:r>
              <a:rPr lang="en-US" sz="1350" b="1" dirty="0">
                <a:solidFill>
                  <a:srgbClr val="20302A"/>
                </a:solidFill>
                <a:latin typeface="Calibri" pitchFamily="34" charset="0"/>
                <a:ea typeface="Calibri" pitchFamily="34" charset="-122"/>
                <a:cs typeface="Calibri" pitchFamily="34" charset="-120"/>
              </a:rPr>
              <a:t>Thirds, quarters and three quarters</a:t>
            </a:r>
            <a:endParaRPr lang="en-US" sz="1350" dirty="0"/>
          </a:p>
        </p:txBody>
      </p:sp>
      <p:sp>
        <p:nvSpPr>
          <p:cNvPr id="52" name="Shape 43"/>
          <p:cNvSpPr/>
          <p:nvPr/>
        </p:nvSpPr>
        <p:spPr>
          <a:xfrm>
            <a:off x="548640" y="5577840"/>
            <a:ext cx="457200" cy="457200"/>
          </a:xfrm>
          <a:prstGeom prst="ellipse">
            <a:avLst/>
          </a:prstGeom>
          <a:solidFill>
            <a:srgbClr val="2AA8E0"/>
          </a:solidFill>
          <a:ln/>
        </p:spPr>
      </p:sp>
      <p:pic>
        <p:nvPicPr>
          <p:cNvPr id="53" name="Image 7" descr="preencoded.png">    </p:cNvPr>
          <p:cNvPicPr>
            <a:picLocks noChangeAspect="1"/>
          </p:cNvPicPr>
          <p:nvPr/>
        </p:nvPicPr>
        <p:blipFill>
          <a:blip r:embed="rId8"/>
          <a:stretch>
            <a:fillRect/>
          </a:stretch>
        </p:blipFill>
        <p:spPr>
          <a:xfrm>
            <a:off x="667512" y="5696712"/>
            <a:ext cx="219456" cy="219456"/>
          </a:xfrm>
          <a:prstGeom prst="rect">
            <a:avLst/>
          </a:prstGeom>
        </p:spPr>
      </p:pic>
      <p:sp>
        <p:nvSpPr>
          <p:cNvPr id="54" name="Text 44"/>
          <p:cNvSpPr txBox="1"/>
          <p:nvPr/>
        </p:nvSpPr>
        <p:spPr>
          <a:xfrm>
            <a:off x="1115568" y="5504688"/>
            <a:ext cx="1947672" cy="603504"/>
          </a:xfrm>
          <a:prstGeom prst="rect">
            <a:avLst/>
          </a:prstGeom>
          <a:noFill/>
          <a:ln/>
        </p:spPr>
        <p:txBody>
          <a:bodyPr wrap="square" lIns="0" tIns="0" rIns="0" bIns="0" rtlCol="0" anchor="ctr"/>
          <a:lstStyle/>
          <a:p>
            <a:pPr indent="0" marL="0">
              <a:buNone/>
            </a:pPr>
            <a:r>
              <a:rPr lang="en-US" sz="1500" b="1" dirty="0">
                <a:solidFill>
                  <a:srgbClr val="176E99"/>
                </a:solidFill>
                <a:latin typeface="Calibri" pitchFamily="34" charset="0"/>
                <a:ea typeface="Calibri" pitchFamily="34" charset="-122"/>
                <a:cs typeface="Calibri" pitchFamily="34" charset="-120"/>
              </a:rPr>
              <a:t>Money and time</a:t>
            </a:r>
            <a:endParaRPr lang="en-US" sz="1500" dirty="0"/>
          </a:p>
        </p:txBody>
      </p:sp>
      <p:sp>
        <p:nvSpPr>
          <p:cNvPr id="55" name="Shape 45"/>
          <p:cNvSpPr/>
          <p:nvPr/>
        </p:nvSpPr>
        <p:spPr>
          <a:xfrm>
            <a:off x="3200400" y="5504688"/>
            <a:ext cx="3977640" cy="603504"/>
          </a:xfrm>
          <a:prstGeom prst="roundRect">
            <a:avLst>
              <a:gd name="adj" fmla="val 21212"/>
            </a:avLst>
          </a:prstGeom>
          <a:solidFill>
            <a:srgbClr val="F6F8F7"/>
          </a:solidFill>
          <a:ln/>
        </p:spPr>
      </p:sp>
      <p:sp>
        <p:nvSpPr>
          <p:cNvPr id="56" name="Text 46"/>
          <p:cNvSpPr txBox="1"/>
          <p:nvPr/>
        </p:nvSpPr>
        <p:spPr>
          <a:xfrm>
            <a:off x="3364992" y="5504688"/>
            <a:ext cx="3703320" cy="603504"/>
          </a:xfrm>
          <a:prstGeom prst="rect">
            <a:avLst/>
          </a:prstGeom>
          <a:noFill/>
          <a:ln/>
        </p:spPr>
        <p:txBody>
          <a:bodyPr wrap="square" lIns="0" tIns="0" rIns="0" bIns="0" rtlCol="0" anchor="ctr"/>
          <a:lstStyle/>
          <a:p>
            <a:pPr indent="0" marL="0">
              <a:buNone/>
            </a:pPr>
            <a:r>
              <a:rPr lang="en-US" sz="1350" dirty="0">
                <a:solidFill>
                  <a:srgbClr val="4F5E54"/>
                </a:solidFill>
                <a:latin typeface="Calibri" pitchFamily="34" charset="0"/>
                <a:ea typeface="Calibri" pitchFamily="34" charset="-122"/>
                <a:cs typeface="Calibri" pitchFamily="34" charset="-120"/>
              </a:rPr>
              <a:t>Coins and notes. O’clock and half past</a:t>
            </a:r>
            <a:endParaRPr lang="en-US" sz="1350" dirty="0"/>
          </a:p>
        </p:txBody>
      </p:sp>
      <p:sp>
        <p:nvSpPr>
          <p:cNvPr id="57" name="Shape 47"/>
          <p:cNvSpPr/>
          <p:nvPr/>
        </p:nvSpPr>
        <p:spPr>
          <a:xfrm>
            <a:off x="7251192" y="5687568"/>
            <a:ext cx="365760" cy="237744"/>
          </a:xfrm>
          <a:prstGeom prst="rightArrow">
            <a:avLst/>
          </a:prstGeom>
          <a:solidFill>
            <a:srgbClr val="2AA8E0"/>
          </a:solidFill>
          <a:ln/>
        </p:spPr>
      </p:sp>
      <p:sp>
        <p:nvSpPr>
          <p:cNvPr id="58" name="Shape 48"/>
          <p:cNvSpPr/>
          <p:nvPr/>
        </p:nvSpPr>
        <p:spPr>
          <a:xfrm>
            <a:off x="7726680" y="5504688"/>
            <a:ext cx="3931920" cy="603504"/>
          </a:xfrm>
          <a:prstGeom prst="roundRect">
            <a:avLst>
              <a:gd name="adj" fmla="val 21212"/>
            </a:avLst>
          </a:prstGeom>
          <a:solidFill>
            <a:srgbClr val="E4F4FB"/>
          </a:solidFill>
          <a:ln/>
        </p:spPr>
      </p:sp>
      <p:sp>
        <p:nvSpPr>
          <p:cNvPr id="59" name="Text 49"/>
          <p:cNvSpPr txBox="1"/>
          <p:nvPr/>
        </p:nvSpPr>
        <p:spPr>
          <a:xfrm>
            <a:off x="7891272" y="5504688"/>
            <a:ext cx="3657600" cy="603504"/>
          </a:xfrm>
          <a:prstGeom prst="rect">
            <a:avLst/>
          </a:prstGeom>
          <a:noFill/>
          <a:ln/>
        </p:spPr>
        <p:txBody>
          <a:bodyPr wrap="square" lIns="0" tIns="0" rIns="0" bIns="0" rtlCol="0" anchor="ctr"/>
          <a:lstStyle/>
          <a:p>
            <a:pPr indent="0" marL="0">
              <a:buNone/>
            </a:pPr>
            <a:r>
              <a:rPr lang="en-US" sz="1350" b="1" dirty="0">
                <a:solidFill>
                  <a:srgbClr val="20302A"/>
                </a:solidFill>
                <a:latin typeface="Calibri" pitchFamily="34" charset="0"/>
                <a:ea typeface="Calibri" pitchFamily="34" charset="-122"/>
                <a:cs typeface="Calibri" pitchFamily="34" charset="-120"/>
              </a:rPr>
              <a:t>£ and p, and change. Time to 5 minutes</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607040" y="-1097280"/>
            <a:ext cx="2743200" cy="2743200"/>
          </a:xfrm>
          <a:prstGeom prst="ellipse">
            <a:avLst/>
          </a:prstGeom>
          <a:solidFill>
            <a:srgbClr val="EFF6F0"/>
          </a:solidFill>
          <a:ln/>
        </p:spPr>
      </p:sp>
      <p:sp>
        <p:nvSpPr>
          <p:cNvPr id="3" name="Shape 1"/>
          <p:cNvSpPr/>
          <p:nvPr/>
        </p:nvSpPr>
        <p:spPr>
          <a:xfrm>
            <a:off x="11658600" y="1325880"/>
            <a:ext cx="822960" cy="822960"/>
          </a:xfrm>
          <a:prstGeom prst="ellipse">
            <a:avLst/>
          </a:prstGeom>
          <a:solidFill>
            <a:srgbClr val="FDF3D6"/>
          </a:solidFill>
          <a:ln/>
        </p:spPr>
      </p:sp>
      <p:sp>
        <p:nvSpPr>
          <p:cNvPr id="4" name="Shape 2"/>
          <p:cNvSpPr/>
          <p:nvPr/>
        </p:nvSpPr>
        <p:spPr>
          <a:xfrm>
            <a:off x="548640" y="384048"/>
            <a:ext cx="749808" cy="749808"/>
          </a:xfrm>
          <a:prstGeom prst="ellipse">
            <a:avLst/>
          </a:prstGeom>
          <a:solidFill>
            <a:srgbClr val="2B5E31"/>
          </a:solidFill>
          <a:ln/>
        </p:spPr>
      </p:sp>
      <p:pic>
        <p:nvPicPr>
          <p:cNvPr id="5"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6" name="Text 3"/>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Build it, Draw it, Write it, Say it</a:t>
            </a:r>
            <a:endParaRPr lang="en-US" sz="3200" dirty="0"/>
          </a:p>
        </p:txBody>
      </p:sp>
      <p:sp>
        <p:nvSpPr>
          <p:cNvPr id="7" name="Text 4"/>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This is how every new idea is taught at Roe Green, from Nursery to Year 2.</a:t>
            </a:r>
            <a:endParaRPr lang="en-US" sz="1600" dirty="0"/>
          </a:p>
        </p:txBody>
      </p:sp>
      <p:pic>
        <p:nvPicPr>
          <p:cNvPr id="8"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9" name="Shape 5"/>
          <p:cNvSpPr/>
          <p:nvPr/>
        </p:nvSpPr>
        <p:spPr>
          <a:xfrm>
            <a:off x="513436" y="1600200"/>
            <a:ext cx="2606040" cy="3886200"/>
          </a:xfrm>
          <a:prstGeom prst="roundRect">
            <a:avLst>
              <a:gd name="adj" fmla="val 4912"/>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10" name="Shape 6"/>
          <p:cNvSpPr/>
          <p:nvPr/>
        </p:nvSpPr>
        <p:spPr>
          <a:xfrm>
            <a:off x="513436" y="1600200"/>
            <a:ext cx="2606040" cy="868680"/>
          </a:xfrm>
          <a:prstGeom prst="roundRect">
            <a:avLst>
              <a:gd name="adj" fmla="val 14737"/>
            </a:avLst>
          </a:prstGeom>
          <a:solidFill>
            <a:srgbClr val="2AA8E0"/>
          </a:solidFill>
          <a:ln/>
        </p:spPr>
      </p:sp>
      <p:sp>
        <p:nvSpPr>
          <p:cNvPr id="11" name="Shape 7"/>
          <p:cNvSpPr/>
          <p:nvPr/>
        </p:nvSpPr>
        <p:spPr>
          <a:xfrm>
            <a:off x="513436" y="2194560"/>
            <a:ext cx="2606040" cy="274320"/>
          </a:xfrm>
          <a:prstGeom prst="rect">
            <a:avLst/>
          </a:prstGeom>
          <a:solidFill>
            <a:srgbClr val="2AA8E0"/>
          </a:solidFill>
          <a:ln/>
        </p:spPr>
      </p:sp>
      <p:pic>
        <p:nvPicPr>
          <p:cNvPr id="12" name="Image 2" descr="preencoded.png">    </p:cNvPr>
          <p:cNvPicPr>
            <a:picLocks noChangeAspect="1"/>
          </p:cNvPicPr>
          <p:nvPr/>
        </p:nvPicPr>
        <p:blipFill>
          <a:blip r:embed="rId3"/>
          <a:stretch>
            <a:fillRect/>
          </a:stretch>
        </p:blipFill>
        <p:spPr>
          <a:xfrm>
            <a:off x="696316" y="1801368"/>
            <a:ext cx="457200" cy="457200"/>
          </a:xfrm>
          <a:prstGeom prst="rect">
            <a:avLst/>
          </a:prstGeom>
        </p:spPr>
      </p:pic>
      <p:sp>
        <p:nvSpPr>
          <p:cNvPr id="13" name="Text 8"/>
          <p:cNvSpPr txBox="1"/>
          <p:nvPr/>
        </p:nvSpPr>
        <p:spPr>
          <a:xfrm>
            <a:off x="1290676" y="1600200"/>
            <a:ext cx="1783080" cy="868680"/>
          </a:xfrm>
          <a:prstGeom prst="rect">
            <a:avLst/>
          </a:prstGeom>
          <a:noFill/>
          <a:ln/>
        </p:spPr>
        <p:txBody>
          <a:bodyPr wrap="square" lIns="0" tIns="0" rIns="0" bIns="0" rtlCol="0" anchor="ctr"/>
          <a:lstStyle/>
          <a:p>
            <a:pPr indent="0" marL="0">
              <a:buNone/>
            </a:pPr>
            <a:r>
              <a:rPr lang="en-US" sz="2000" b="1" dirty="0">
                <a:solidFill>
                  <a:srgbClr val="FFFFFF"/>
                </a:solidFill>
                <a:latin typeface="Calibri" pitchFamily="34" charset="0"/>
                <a:ea typeface="Calibri" pitchFamily="34" charset="-122"/>
                <a:cs typeface="Calibri" pitchFamily="34" charset="-120"/>
              </a:rPr>
              <a:t>Build it</a:t>
            </a:r>
            <a:endParaRPr lang="en-US" sz="2000" dirty="0"/>
          </a:p>
          <a:p>
            <a:pPr indent="0" marL="0">
              <a:buNone/>
            </a:pPr>
            <a:r>
              <a:rPr lang="en-US" sz="1200" i="1" dirty="0">
                <a:solidFill>
                  <a:srgbClr val="FFFFFF"/>
                </a:solidFill>
                <a:latin typeface="Calibri" pitchFamily="34" charset="0"/>
                <a:ea typeface="Calibri" pitchFamily="34" charset="-122"/>
                <a:cs typeface="Calibri" pitchFamily="34" charset="-120"/>
              </a:rPr>
              <a:t>(Concrete)</a:t>
            </a:r>
            <a:endParaRPr lang="en-US" sz="2000" dirty="0"/>
          </a:p>
        </p:txBody>
      </p:sp>
      <p:sp>
        <p:nvSpPr>
          <p:cNvPr id="14" name="Text 9"/>
          <p:cNvSpPr txBox="1"/>
          <p:nvPr/>
        </p:nvSpPr>
        <p:spPr>
          <a:xfrm>
            <a:off x="696316" y="2560320"/>
            <a:ext cx="2240280" cy="548640"/>
          </a:xfrm>
          <a:prstGeom prst="rect">
            <a:avLst/>
          </a:prstGeom>
          <a:noFill/>
          <a:ln/>
        </p:spPr>
        <p:txBody>
          <a:bodyPr wrap="square" lIns="0" tIns="0" rIns="0" bIns="0" rtlCol="0" anchor="t"/>
          <a:lstStyle/>
          <a:p>
            <a:pPr indent="0" marL="0">
              <a:buNone/>
            </a:pPr>
            <a:r>
              <a:rPr lang="en-US" sz="1350" dirty="0">
                <a:solidFill>
                  <a:srgbClr val="20302A"/>
                </a:solidFill>
                <a:latin typeface="Calibri" pitchFamily="34" charset="0"/>
                <a:ea typeface="Calibri" pitchFamily="34" charset="-122"/>
                <a:cs typeface="Calibri" pitchFamily="34" charset="-120"/>
              </a:rPr>
              <a:t>Use real objects: cubes, counters, base 10.</a:t>
            </a:r>
            <a:endParaRPr lang="en-US" sz="1350" dirty="0"/>
          </a:p>
        </p:txBody>
      </p:sp>
      <p:sp>
        <p:nvSpPr>
          <p:cNvPr id="15" name="Shape 10"/>
          <p:cNvSpPr/>
          <p:nvPr/>
        </p:nvSpPr>
        <p:spPr>
          <a:xfrm>
            <a:off x="833476" y="3337560"/>
            <a:ext cx="118872" cy="1188720"/>
          </a:xfrm>
          <a:prstGeom prst="rect">
            <a:avLst/>
          </a:prstGeom>
          <a:solidFill>
            <a:srgbClr val="7FC8A9"/>
          </a:solidFill>
          <a:ln w="12700">
            <a:solidFill>
              <a:srgbClr val="2B5E31"/>
            </a:solidFill>
            <a:prstDash val="solid"/>
          </a:ln>
        </p:spPr>
      </p:sp>
      <p:sp>
        <p:nvSpPr>
          <p:cNvPr id="16" name="Shape 11"/>
          <p:cNvSpPr/>
          <p:nvPr/>
        </p:nvSpPr>
        <p:spPr>
          <a:xfrm>
            <a:off x="833476" y="3456432"/>
            <a:ext cx="118872" cy="0"/>
          </a:xfrm>
          <a:prstGeom prst="line">
            <a:avLst/>
          </a:prstGeom>
          <a:noFill/>
          <a:ln w="6350">
            <a:solidFill>
              <a:srgbClr val="2B5E31"/>
            </a:solidFill>
            <a:prstDash val="solid"/>
          </a:ln>
        </p:spPr>
      </p:sp>
      <p:sp>
        <p:nvSpPr>
          <p:cNvPr id="17" name="Shape 12"/>
          <p:cNvSpPr/>
          <p:nvPr/>
        </p:nvSpPr>
        <p:spPr>
          <a:xfrm>
            <a:off x="833476" y="3575304"/>
            <a:ext cx="118872" cy="0"/>
          </a:xfrm>
          <a:prstGeom prst="line">
            <a:avLst/>
          </a:prstGeom>
          <a:noFill/>
          <a:ln w="6350">
            <a:solidFill>
              <a:srgbClr val="2B5E31"/>
            </a:solidFill>
            <a:prstDash val="solid"/>
          </a:ln>
        </p:spPr>
      </p:sp>
      <p:sp>
        <p:nvSpPr>
          <p:cNvPr id="18" name="Shape 13"/>
          <p:cNvSpPr/>
          <p:nvPr/>
        </p:nvSpPr>
        <p:spPr>
          <a:xfrm>
            <a:off x="833476" y="3694176"/>
            <a:ext cx="118872" cy="0"/>
          </a:xfrm>
          <a:prstGeom prst="line">
            <a:avLst/>
          </a:prstGeom>
          <a:noFill/>
          <a:ln w="6350">
            <a:solidFill>
              <a:srgbClr val="2B5E31"/>
            </a:solidFill>
            <a:prstDash val="solid"/>
          </a:ln>
        </p:spPr>
      </p:sp>
      <p:sp>
        <p:nvSpPr>
          <p:cNvPr id="19" name="Shape 14"/>
          <p:cNvSpPr/>
          <p:nvPr/>
        </p:nvSpPr>
        <p:spPr>
          <a:xfrm>
            <a:off x="833476" y="3813048"/>
            <a:ext cx="118872" cy="0"/>
          </a:xfrm>
          <a:prstGeom prst="line">
            <a:avLst/>
          </a:prstGeom>
          <a:noFill/>
          <a:ln w="6350">
            <a:solidFill>
              <a:srgbClr val="2B5E31"/>
            </a:solidFill>
            <a:prstDash val="solid"/>
          </a:ln>
        </p:spPr>
      </p:sp>
      <p:sp>
        <p:nvSpPr>
          <p:cNvPr id="20" name="Shape 15"/>
          <p:cNvSpPr/>
          <p:nvPr/>
        </p:nvSpPr>
        <p:spPr>
          <a:xfrm>
            <a:off x="833476" y="3931920"/>
            <a:ext cx="118872" cy="0"/>
          </a:xfrm>
          <a:prstGeom prst="line">
            <a:avLst/>
          </a:prstGeom>
          <a:noFill/>
          <a:ln w="6350">
            <a:solidFill>
              <a:srgbClr val="2B5E31"/>
            </a:solidFill>
            <a:prstDash val="solid"/>
          </a:ln>
        </p:spPr>
      </p:sp>
      <p:sp>
        <p:nvSpPr>
          <p:cNvPr id="21" name="Shape 16"/>
          <p:cNvSpPr/>
          <p:nvPr/>
        </p:nvSpPr>
        <p:spPr>
          <a:xfrm>
            <a:off x="833476" y="4050792"/>
            <a:ext cx="118872" cy="0"/>
          </a:xfrm>
          <a:prstGeom prst="line">
            <a:avLst/>
          </a:prstGeom>
          <a:noFill/>
          <a:ln w="6350">
            <a:solidFill>
              <a:srgbClr val="2B5E31"/>
            </a:solidFill>
            <a:prstDash val="solid"/>
          </a:ln>
        </p:spPr>
      </p:sp>
      <p:sp>
        <p:nvSpPr>
          <p:cNvPr id="22" name="Shape 17"/>
          <p:cNvSpPr/>
          <p:nvPr/>
        </p:nvSpPr>
        <p:spPr>
          <a:xfrm>
            <a:off x="833476" y="4169664"/>
            <a:ext cx="118872" cy="0"/>
          </a:xfrm>
          <a:prstGeom prst="line">
            <a:avLst/>
          </a:prstGeom>
          <a:noFill/>
          <a:ln w="6350">
            <a:solidFill>
              <a:srgbClr val="2B5E31"/>
            </a:solidFill>
            <a:prstDash val="solid"/>
          </a:ln>
        </p:spPr>
      </p:sp>
      <p:sp>
        <p:nvSpPr>
          <p:cNvPr id="23" name="Shape 18"/>
          <p:cNvSpPr/>
          <p:nvPr/>
        </p:nvSpPr>
        <p:spPr>
          <a:xfrm>
            <a:off x="833476" y="4288536"/>
            <a:ext cx="118872" cy="0"/>
          </a:xfrm>
          <a:prstGeom prst="line">
            <a:avLst/>
          </a:prstGeom>
          <a:noFill/>
          <a:ln w="6350">
            <a:solidFill>
              <a:srgbClr val="2B5E31"/>
            </a:solidFill>
            <a:prstDash val="solid"/>
          </a:ln>
        </p:spPr>
      </p:sp>
      <p:sp>
        <p:nvSpPr>
          <p:cNvPr id="24" name="Shape 19"/>
          <p:cNvSpPr/>
          <p:nvPr/>
        </p:nvSpPr>
        <p:spPr>
          <a:xfrm>
            <a:off x="833476" y="4407408"/>
            <a:ext cx="118872" cy="0"/>
          </a:xfrm>
          <a:prstGeom prst="line">
            <a:avLst/>
          </a:prstGeom>
          <a:noFill/>
          <a:ln w="6350">
            <a:solidFill>
              <a:srgbClr val="2B5E31"/>
            </a:solidFill>
            <a:prstDash val="solid"/>
          </a:ln>
        </p:spPr>
      </p:sp>
      <p:sp>
        <p:nvSpPr>
          <p:cNvPr id="25" name="Shape 20"/>
          <p:cNvSpPr/>
          <p:nvPr/>
        </p:nvSpPr>
        <p:spPr>
          <a:xfrm>
            <a:off x="993953" y="3337560"/>
            <a:ext cx="118872" cy="1188720"/>
          </a:xfrm>
          <a:prstGeom prst="rect">
            <a:avLst/>
          </a:prstGeom>
          <a:solidFill>
            <a:srgbClr val="7FC8A9"/>
          </a:solidFill>
          <a:ln w="12700">
            <a:solidFill>
              <a:srgbClr val="2B5E31"/>
            </a:solidFill>
            <a:prstDash val="solid"/>
          </a:ln>
        </p:spPr>
      </p:sp>
      <p:sp>
        <p:nvSpPr>
          <p:cNvPr id="26" name="Shape 21"/>
          <p:cNvSpPr/>
          <p:nvPr/>
        </p:nvSpPr>
        <p:spPr>
          <a:xfrm>
            <a:off x="993953" y="3456432"/>
            <a:ext cx="118872" cy="0"/>
          </a:xfrm>
          <a:prstGeom prst="line">
            <a:avLst/>
          </a:prstGeom>
          <a:noFill/>
          <a:ln w="6350">
            <a:solidFill>
              <a:srgbClr val="2B5E31"/>
            </a:solidFill>
            <a:prstDash val="solid"/>
          </a:ln>
        </p:spPr>
      </p:sp>
      <p:sp>
        <p:nvSpPr>
          <p:cNvPr id="27" name="Shape 22"/>
          <p:cNvSpPr/>
          <p:nvPr/>
        </p:nvSpPr>
        <p:spPr>
          <a:xfrm>
            <a:off x="993953" y="3575304"/>
            <a:ext cx="118872" cy="0"/>
          </a:xfrm>
          <a:prstGeom prst="line">
            <a:avLst/>
          </a:prstGeom>
          <a:noFill/>
          <a:ln w="6350">
            <a:solidFill>
              <a:srgbClr val="2B5E31"/>
            </a:solidFill>
            <a:prstDash val="solid"/>
          </a:ln>
        </p:spPr>
      </p:sp>
      <p:sp>
        <p:nvSpPr>
          <p:cNvPr id="28" name="Shape 23"/>
          <p:cNvSpPr/>
          <p:nvPr/>
        </p:nvSpPr>
        <p:spPr>
          <a:xfrm>
            <a:off x="993953" y="3694176"/>
            <a:ext cx="118872" cy="0"/>
          </a:xfrm>
          <a:prstGeom prst="line">
            <a:avLst/>
          </a:prstGeom>
          <a:noFill/>
          <a:ln w="6350">
            <a:solidFill>
              <a:srgbClr val="2B5E31"/>
            </a:solidFill>
            <a:prstDash val="solid"/>
          </a:ln>
        </p:spPr>
      </p:sp>
      <p:sp>
        <p:nvSpPr>
          <p:cNvPr id="29" name="Shape 24"/>
          <p:cNvSpPr/>
          <p:nvPr/>
        </p:nvSpPr>
        <p:spPr>
          <a:xfrm>
            <a:off x="993953" y="3813048"/>
            <a:ext cx="118872" cy="0"/>
          </a:xfrm>
          <a:prstGeom prst="line">
            <a:avLst/>
          </a:prstGeom>
          <a:noFill/>
          <a:ln w="6350">
            <a:solidFill>
              <a:srgbClr val="2B5E31"/>
            </a:solidFill>
            <a:prstDash val="solid"/>
          </a:ln>
        </p:spPr>
      </p:sp>
      <p:sp>
        <p:nvSpPr>
          <p:cNvPr id="30" name="Shape 25"/>
          <p:cNvSpPr/>
          <p:nvPr/>
        </p:nvSpPr>
        <p:spPr>
          <a:xfrm>
            <a:off x="993953" y="3931920"/>
            <a:ext cx="118872" cy="0"/>
          </a:xfrm>
          <a:prstGeom prst="line">
            <a:avLst/>
          </a:prstGeom>
          <a:noFill/>
          <a:ln w="6350">
            <a:solidFill>
              <a:srgbClr val="2B5E31"/>
            </a:solidFill>
            <a:prstDash val="solid"/>
          </a:ln>
        </p:spPr>
      </p:sp>
      <p:sp>
        <p:nvSpPr>
          <p:cNvPr id="31" name="Shape 26"/>
          <p:cNvSpPr/>
          <p:nvPr/>
        </p:nvSpPr>
        <p:spPr>
          <a:xfrm>
            <a:off x="993953" y="4050792"/>
            <a:ext cx="118872" cy="0"/>
          </a:xfrm>
          <a:prstGeom prst="line">
            <a:avLst/>
          </a:prstGeom>
          <a:noFill/>
          <a:ln w="6350">
            <a:solidFill>
              <a:srgbClr val="2B5E31"/>
            </a:solidFill>
            <a:prstDash val="solid"/>
          </a:ln>
        </p:spPr>
      </p:sp>
      <p:sp>
        <p:nvSpPr>
          <p:cNvPr id="32" name="Shape 27"/>
          <p:cNvSpPr/>
          <p:nvPr/>
        </p:nvSpPr>
        <p:spPr>
          <a:xfrm>
            <a:off x="993953" y="4169664"/>
            <a:ext cx="118872" cy="0"/>
          </a:xfrm>
          <a:prstGeom prst="line">
            <a:avLst/>
          </a:prstGeom>
          <a:noFill/>
          <a:ln w="6350">
            <a:solidFill>
              <a:srgbClr val="2B5E31"/>
            </a:solidFill>
            <a:prstDash val="solid"/>
          </a:ln>
        </p:spPr>
      </p:sp>
      <p:sp>
        <p:nvSpPr>
          <p:cNvPr id="33" name="Shape 28"/>
          <p:cNvSpPr/>
          <p:nvPr/>
        </p:nvSpPr>
        <p:spPr>
          <a:xfrm>
            <a:off x="993953" y="4288536"/>
            <a:ext cx="118872" cy="0"/>
          </a:xfrm>
          <a:prstGeom prst="line">
            <a:avLst/>
          </a:prstGeom>
          <a:noFill/>
          <a:ln w="6350">
            <a:solidFill>
              <a:srgbClr val="2B5E31"/>
            </a:solidFill>
            <a:prstDash val="solid"/>
          </a:ln>
        </p:spPr>
      </p:sp>
      <p:sp>
        <p:nvSpPr>
          <p:cNvPr id="34" name="Shape 29"/>
          <p:cNvSpPr/>
          <p:nvPr/>
        </p:nvSpPr>
        <p:spPr>
          <a:xfrm>
            <a:off x="993953" y="4407408"/>
            <a:ext cx="118872" cy="0"/>
          </a:xfrm>
          <a:prstGeom prst="line">
            <a:avLst/>
          </a:prstGeom>
          <a:noFill/>
          <a:ln w="6350">
            <a:solidFill>
              <a:srgbClr val="2B5E31"/>
            </a:solidFill>
            <a:prstDash val="solid"/>
          </a:ln>
        </p:spPr>
      </p:sp>
      <p:sp>
        <p:nvSpPr>
          <p:cNvPr id="35" name="Shape 30"/>
          <p:cNvSpPr/>
          <p:nvPr/>
        </p:nvSpPr>
        <p:spPr>
          <a:xfrm>
            <a:off x="1201979" y="4407408"/>
            <a:ext cx="118872" cy="118872"/>
          </a:xfrm>
          <a:prstGeom prst="rect">
            <a:avLst/>
          </a:prstGeom>
          <a:solidFill>
            <a:srgbClr val="F7C873"/>
          </a:solidFill>
          <a:ln w="12700">
            <a:solidFill>
              <a:srgbClr val="8A6100"/>
            </a:solidFill>
            <a:prstDash val="solid"/>
          </a:ln>
        </p:spPr>
      </p:sp>
      <p:sp>
        <p:nvSpPr>
          <p:cNvPr id="36" name="Shape 31"/>
          <p:cNvSpPr/>
          <p:nvPr/>
        </p:nvSpPr>
        <p:spPr>
          <a:xfrm>
            <a:off x="1201979" y="4252874"/>
            <a:ext cx="118872" cy="118872"/>
          </a:xfrm>
          <a:prstGeom prst="rect">
            <a:avLst/>
          </a:prstGeom>
          <a:solidFill>
            <a:srgbClr val="F7C873"/>
          </a:solidFill>
          <a:ln w="12700">
            <a:solidFill>
              <a:srgbClr val="8A6100"/>
            </a:solidFill>
            <a:prstDash val="solid"/>
          </a:ln>
        </p:spPr>
      </p:sp>
      <p:sp>
        <p:nvSpPr>
          <p:cNvPr id="37" name="Shape 32"/>
          <p:cNvSpPr/>
          <p:nvPr/>
        </p:nvSpPr>
        <p:spPr>
          <a:xfrm>
            <a:off x="1201979" y="4098341"/>
            <a:ext cx="118872" cy="118872"/>
          </a:xfrm>
          <a:prstGeom prst="rect">
            <a:avLst/>
          </a:prstGeom>
          <a:solidFill>
            <a:srgbClr val="F7C873"/>
          </a:solidFill>
          <a:ln w="12700">
            <a:solidFill>
              <a:srgbClr val="8A6100"/>
            </a:solidFill>
            <a:prstDash val="solid"/>
          </a:ln>
        </p:spPr>
      </p:sp>
      <p:sp>
        <p:nvSpPr>
          <p:cNvPr id="38" name="Shape 33"/>
          <p:cNvSpPr/>
          <p:nvPr/>
        </p:nvSpPr>
        <p:spPr>
          <a:xfrm>
            <a:off x="1201979" y="3943807"/>
            <a:ext cx="118872" cy="118872"/>
          </a:xfrm>
          <a:prstGeom prst="rect">
            <a:avLst/>
          </a:prstGeom>
          <a:solidFill>
            <a:srgbClr val="F7C873"/>
          </a:solidFill>
          <a:ln w="12700">
            <a:solidFill>
              <a:srgbClr val="8A6100"/>
            </a:solidFill>
            <a:prstDash val="solid"/>
          </a:ln>
        </p:spPr>
      </p:sp>
      <p:sp>
        <p:nvSpPr>
          <p:cNvPr id="39" name="Shape 34"/>
          <p:cNvSpPr/>
          <p:nvPr/>
        </p:nvSpPr>
        <p:spPr>
          <a:xfrm>
            <a:off x="1976476" y="3337560"/>
            <a:ext cx="118872" cy="1188720"/>
          </a:xfrm>
          <a:prstGeom prst="rect">
            <a:avLst/>
          </a:prstGeom>
          <a:solidFill>
            <a:srgbClr val="A8D8EF"/>
          </a:solidFill>
          <a:ln w="12700">
            <a:solidFill>
              <a:srgbClr val="2B5E31"/>
            </a:solidFill>
            <a:prstDash val="solid"/>
          </a:ln>
        </p:spPr>
      </p:sp>
      <p:sp>
        <p:nvSpPr>
          <p:cNvPr id="40" name="Shape 35"/>
          <p:cNvSpPr/>
          <p:nvPr/>
        </p:nvSpPr>
        <p:spPr>
          <a:xfrm>
            <a:off x="1976476" y="3456432"/>
            <a:ext cx="118872" cy="0"/>
          </a:xfrm>
          <a:prstGeom prst="line">
            <a:avLst/>
          </a:prstGeom>
          <a:noFill/>
          <a:ln w="6350">
            <a:solidFill>
              <a:srgbClr val="2B5E31"/>
            </a:solidFill>
            <a:prstDash val="solid"/>
          </a:ln>
        </p:spPr>
      </p:sp>
      <p:sp>
        <p:nvSpPr>
          <p:cNvPr id="41" name="Shape 36"/>
          <p:cNvSpPr/>
          <p:nvPr/>
        </p:nvSpPr>
        <p:spPr>
          <a:xfrm>
            <a:off x="1976476" y="3575304"/>
            <a:ext cx="118872" cy="0"/>
          </a:xfrm>
          <a:prstGeom prst="line">
            <a:avLst/>
          </a:prstGeom>
          <a:noFill/>
          <a:ln w="6350">
            <a:solidFill>
              <a:srgbClr val="2B5E31"/>
            </a:solidFill>
            <a:prstDash val="solid"/>
          </a:ln>
        </p:spPr>
      </p:sp>
      <p:sp>
        <p:nvSpPr>
          <p:cNvPr id="42" name="Shape 37"/>
          <p:cNvSpPr/>
          <p:nvPr/>
        </p:nvSpPr>
        <p:spPr>
          <a:xfrm>
            <a:off x="1976476" y="3694176"/>
            <a:ext cx="118872" cy="0"/>
          </a:xfrm>
          <a:prstGeom prst="line">
            <a:avLst/>
          </a:prstGeom>
          <a:noFill/>
          <a:ln w="6350">
            <a:solidFill>
              <a:srgbClr val="2B5E31"/>
            </a:solidFill>
            <a:prstDash val="solid"/>
          </a:ln>
        </p:spPr>
      </p:sp>
      <p:sp>
        <p:nvSpPr>
          <p:cNvPr id="43" name="Shape 38"/>
          <p:cNvSpPr/>
          <p:nvPr/>
        </p:nvSpPr>
        <p:spPr>
          <a:xfrm>
            <a:off x="1976476" y="3813048"/>
            <a:ext cx="118872" cy="0"/>
          </a:xfrm>
          <a:prstGeom prst="line">
            <a:avLst/>
          </a:prstGeom>
          <a:noFill/>
          <a:ln w="6350">
            <a:solidFill>
              <a:srgbClr val="2B5E31"/>
            </a:solidFill>
            <a:prstDash val="solid"/>
          </a:ln>
        </p:spPr>
      </p:sp>
      <p:sp>
        <p:nvSpPr>
          <p:cNvPr id="44" name="Shape 39"/>
          <p:cNvSpPr/>
          <p:nvPr/>
        </p:nvSpPr>
        <p:spPr>
          <a:xfrm>
            <a:off x="1976476" y="3931920"/>
            <a:ext cx="118872" cy="0"/>
          </a:xfrm>
          <a:prstGeom prst="line">
            <a:avLst/>
          </a:prstGeom>
          <a:noFill/>
          <a:ln w="6350">
            <a:solidFill>
              <a:srgbClr val="2B5E31"/>
            </a:solidFill>
            <a:prstDash val="solid"/>
          </a:ln>
        </p:spPr>
      </p:sp>
      <p:sp>
        <p:nvSpPr>
          <p:cNvPr id="45" name="Shape 40"/>
          <p:cNvSpPr/>
          <p:nvPr/>
        </p:nvSpPr>
        <p:spPr>
          <a:xfrm>
            <a:off x="1976476" y="4050792"/>
            <a:ext cx="118872" cy="0"/>
          </a:xfrm>
          <a:prstGeom prst="line">
            <a:avLst/>
          </a:prstGeom>
          <a:noFill/>
          <a:ln w="6350">
            <a:solidFill>
              <a:srgbClr val="2B5E31"/>
            </a:solidFill>
            <a:prstDash val="solid"/>
          </a:ln>
        </p:spPr>
      </p:sp>
      <p:sp>
        <p:nvSpPr>
          <p:cNvPr id="46" name="Shape 41"/>
          <p:cNvSpPr/>
          <p:nvPr/>
        </p:nvSpPr>
        <p:spPr>
          <a:xfrm>
            <a:off x="1976476" y="4169664"/>
            <a:ext cx="118872" cy="0"/>
          </a:xfrm>
          <a:prstGeom prst="line">
            <a:avLst/>
          </a:prstGeom>
          <a:noFill/>
          <a:ln w="6350">
            <a:solidFill>
              <a:srgbClr val="2B5E31"/>
            </a:solidFill>
            <a:prstDash val="solid"/>
          </a:ln>
        </p:spPr>
      </p:sp>
      <p:sp>
        <p:nvSpPr>
          <p:cNvPr id="47" name="Shape 42"/>
          <p:cNvSpPr/>
          <p:nvPr/>
        </p:nvSpPr>
        <p:spPr>
          <a:xfrm>
            <a:off x="1976476" y="4288536"/>
            <a:ext cx="118872" cy="0"/>
          </a:xfrm>
          <a:prstGeom prst="line">
            <a:avLst/>
          </a:prstGeom>
          <a:noFill/>
          <a:ln w="6350">
            <a:solidFill>
              <a:srgbClr val="2B5E31"/>
            </a:solidFill>
            <a:prstDash val="solid"/>
          </a:ln>
        </p:spPr>
      </p:sp>
      <p:sp>
        <p:nvSpPr>
          <p:cNvPr id="48" name="Shape 43"/>
          <p:cNvSpPr/>
          <p:nvPr/>
        </p:nvSpPr>
        <p:spPr>
          <a:xfrm>
            <a:off x="1976476" y="4407408"/>
            <a:ext cx="118872" cy="0"/>
          </a:xfrm>
          <a:prstGeom prst="line">
            <a:avLst/>
          </a:prstGeom>
          <a:noFill/>
          <a:ln w="6350">
            <a:solidFill>
              <a:srgbClr val="2B5E31"/>
            </a:solidFill>
            <a:prstDash val="solid"/>
          </a:ln>
        </p:spPr>
      </p:sp>
      <p:sp>
        <p:nvSpPr>
          <p:cNvPr id="49" name="Shape 44"/>
          <p:cNvSpPr/>
          <p:nvPr/>
        </p:nvSpPr>
        <p:spPr>
          <a:xfrm>
            <a:off x="2184502" y="4407408"/>
            <a:ext cx="118872" cy="118872"/>
          </a:xfrm>
          <a:prstGeom prst="rect">
            <a:avLst/>
          </a:prstGeom>
          <a:solidFill>
            <a:srgbClr val="F9B4A8"/>
          </a:solidFill>
          <a:ln w="12700">
            <a:solidFill>
              <a:srgbClr val="8A6100"/>
            </a:solidFill>
            <a:prstDash val="solid"/>
          </a:ln>
        </p:spPr>
      </p:sp>
      <p:sp>
        <p:nvSpPr>
          <p:cNvPr id="50" name="Shape 45"/>
          <p:cNvSpPr/>
          <p:nvPr/>
        </p:nvSpPr>
        <p:spPr>
          <a:xfrm>
            <a:off x="2184502" y="4252874"/>
            <a:ext cx="118872" cy="118872"/>
          </a:xfrm>
          <a:prstGeom prst="rect">
            <a:avLst/>
          </a:prstGeom>
          <a:solidFill>
            <a:srgbClr val="F9B4A8"/>
          </a:solidFill>
          <a:ln w="12700">
            <a:solidFill>
              <a:srgbClr val="8A6100"/>
            </a:solidFill>
            <a:prstDash val="solid"/>
          </a:ln>
        </p:spPr>
      </p:sp>
      <p:sp>
        <p:nvSpPr>
          <p:cNvPr id="51" name="Shape 46"/>
          <p:cNvSpPr/>
          <p:nvPr/>
        </p:nvSpPr>
        <p:spPr>
          <a:xfrm>
            <a:off x="2184502" y="4098341"/>
            <a:ext cx="118872" cy="118872"/>
          </a:xfrm>
          <a:prstGeom prst="rect">
            <a:avLst/>
          </a:prstGeom>
          <a:solidFill>
            <a:srgbClr val="F9B4A8"/>
          </a:solidFill>
          <a:ln w="12700">
            <a:solidFill>
              <a:srgbClr val="8A6100"/>
            </a:solidFill>
            <a:prstDash val="solid"/>
          </a:ln>
        </p:spPr>
      </p:sp>
      <p:sp>
        <p:nvSpPr>
          <p:cNvPr id="52" name="Text 47"/>
          <p:cNvSpPr txBox="1"/>
          <p:nvPr/>
        </p:nvSpPr>
        <p:spPr>
          <a:xfrm>
            <a:off x="696316" y="4709160"/>
            <a:ext cx="2240280" cy="365760"/>
          </a:xfrm>
          <a:prstGeom prst="rect">
            <a:avLst/>
          </a:prstGeom>
          <a:noFill/>
          <a:ln/>
        </p:spPr>
        <p:txBody>
          <a:bodyPr wrap="square" lIns="0" tIns="0" rIns="0" bIns="0" rtlCol="0" anchor="t"/>
          <a:lstStyle/>
          <a:p>
            <a:pPr algn="ctr" indent="0" marL="0">
              <a:buNone/>
            </a:pPr>
            <a:r>
              <a:rPr lang="en-US" sz="1300" i="1" dirty="0">
                <a:solidFill>
                  <a:srgbClr val="4F5E54"/>
                </a:solidFill>
                <a:latin typeface="Calibri" pitchFamily="34" charset="0"/>
                <a:ea typeface="Calibri" pitchFamily="34" charset="-122"/>
                <a:cs typeface="Calibri" pitchFamily="34" charset="-120"/>
              </a:rPr>
              <a:t>24 and 13 in base 10</a:t>
            </a:r>
            <a:endParaRPr lang="en-US" sz="1300" dirty="0"/>
          </a:p>
        </p:txBody>
      </p:sp>
      <p:sp>
        <p:nvSpPr>
          <p:cNvPr id="53" name="Shape 48"/>
          <p:cNvSpPr/>
          <p:nvPr/>
        </p:nvSpPr>
        <p:spPr>
          <a:xfrm>
            <a:off x="3366364" y="1600200"/>
            <a:ext cx="2606040" cy="3886200"/>
          </a:xfrm>
          <a:prstGeom prst="roundRect">
            <a:avLst>
              <a:gd name="adj" fmla="val 4912"/>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54" name="Shape 49"/>
          <p:cNvSpPr/>
          <p:nvPr/>
        </p:nvSpPr>
        <p:spPr>
          <a:xfrm>
            <a:off x="3366364" y="1600200"/>
            <a:ext cx="2606040" cy="868680"/>
          </a:xfrm>
          <a:prstGeom prst="roundRect">
            <a:avLst>
              <a:gd name="adj" fmla="val 14737"/>
            </a:avLst>
          </a:prstGeom>
          <a:solidFill>
            <a:srgbClr val="8E4DA8"/>
          </a:solidFill>
          <a:ln/>
        </p:spPr>
      </p:sp>
      <p:sp>
        <p:nvSpPr>
          <p:cNvPr id="55" name="Shape 50"/>
          <p:cNvSpPr/>
          <p:nvPr/>
        </p:nvSpPr>
        <p:spPr>
          <a:xfrm>
            <a:off x="3366364" y="2194560"/>
            <a:ext cx="2606040" cy="274320"/>
          </a:xfrm>
          <a:prstGeom prst="rect">
            <a:avLst/>
          </a:prstGeom>
          <a:solidFill>
            <a:srgbClr val="8E4DA8"/>
          </a:solidFill>
          <a:ln/>
        </p:spPr>
      </p:sp>
      <p:pic>
        <p:nvPicPr>
          <p:cNvPr id="56" name="Image 3" descr="preencoded.png">    </p:cNvPr>
          <p:cNvPicPr>
            <a:picLocks noChangeAspect="1"/>
          </p:cNvPicPr>
          <p:nvPr/>
        </p:nvPicPr>
        <p:blipFill>
          <a:blip r:embed="rId4"/>
          <a:stretch>
            <a:fillRect/>
          </a:stretch>
        </p:blipFill>
        <p:spPr>
          <a:xfrm>
            <a:off x="3549244" y="1801368"/>
            <a:ext cx="457200" cy="457200"/>
          </a:xfrm>
          <a:prstGeom prst="rect">
            <a:avLst/>
          </a:prstGeom>
        </p:spPr>
      </p:pic>
      <p:sp>
        <p:nvSpPr>
          <p:cNvPr id="57" name="Text 51"/>
          <p:cNvSpPr txBox="1"/>
          <p:nvPr/>
        </p:nvSpPr>
        <p:spPr>
          <a:xfrm>
            <a:off x="4143604" y="1600200"/>
            <a:ext cx="1783080" cy="868680"/>
          </a:xfrm>
          <a:prstGeom prst="rect">
            <a:avLst/>
          </a:prstGeom>
          <a:noFill/>
          <a:ln/>
        </p:spPr>
        <p:txBody>
          <a:bodyPr wrap="square" lIns="0" tIns="0" rIns="0" bIns="0" rtlCol="0" anchor="ctr"/>
          <a:lstStyle/>
          <a:p>
            <a:pPr indent="0" marL="0">
              <a:buNone/>
            </a:pPr>
            <a:r>
              <a:rPr lang="en-US" sz="2000" b="1" dirty="0">
                <a:solidFill>
                  <a:srgbClr val="FFFFFF"/>
                </a:solidFill>
                <a:latin typeface="Calibri" pitchFamily="34" charset="0"/>
                <a:ea typeface="Calibri" pitchFamily="34" charset="-122"/>
                <a:cs typeface="Calibri" pitchFamily="34" charset="-120"/>
              </a:rPr>
              <a:t>Draw it</a:t>
            </a:r>
            <a:endParaRPr lang="en-US" sz="2000" dirty="0"/>
          </a:p>
          <a:p>
            <a:pPr indent="0" marL="0">
              <a:buNone/>
            </a:pPr>
            <a:r>
              <a:rPr lang="en-US" sz="1200" i="1" dirty="0">
                <a:solidFill>
                  <a:srgbClr val="FFFFFF"/>
                </a:solidFill>
                <a:latin typeface="Calibri" pitchFamily="34" charset="0"/>
                <a:ea typeface="Calibri" pitchFamily="34" charset="-122"/>
                <a:cs typeface="Calibri" pitchFamily="34" charset="-120"/>
              </a:rPr>
              <a:t>(Pictorial)</a:t>
            </a:r>
            <a:endParaRPr lang="en-US" sz="2000" dirty="0"/>
          </a:p>
        </p:txBody>
      </p:sp>
      <p:sp>
        <p:nvSpPr>
          <p:cNvPr id="58" name="Text 52"/>
          <p:cNvSpPr txBox="1"/>
          <p:nvPr/>
        </p:nvSpPr>
        <p:spPr>
          <a:xfrm>
            <a:off x="3549244" y="2560320"/>
            <a:ext cx="2240280" cy="548640"/>
          </a:xfrm>
          <a:prstGeom prst="rect">
            <a:avLst/>
          </a:prstGeom>
          <a:noFill/>
          <a:ln/>
        </p:spPr>
        <p:txBody>
          <a:bodyPr wrap="square" lIns="0" tIns="0" rIns="0" bIns="0" rtlCol="0" anchor="t"/>
          <a:lstStyle/>
          <a:p>
            <a:pPr indent="0" marL="0">
              <a:buNone/>
            </a:pPr>
            <a:r>
              <a:rPr lang="en-US" sz="1350" dirty="0">
                <a:solidFill>
                  <a:srgbClr val="20302A"/>
                </a:solidFill>
                <a:latin typeface="Calibri" pitchFamily="34" charset="0"/>
                <a:ea typeface="Calibri" pitchFamily="34" charset="-122"/>
                <a:cs typeface="Calibri" pitchFamily="34" charset="-120"/>
              </a:rPr>
              <a:t>Draw what you built: dots, lines, models.</a:t>
            </a:r>
            <a:endParaRPr lang="en-US" sz="1350" dirty="0"/>
          </a:p>
        </p:txBody>
      </p:sp>
      <p:sp>
        <p:nvSpPr>
          <p:cNvPr id="59" name="Shape 53"/>
          <p:cNvSpPr/>
          <p:nvPr/>
        </p:nvSpPr>
        <p:spPr>
          <a:xfrm>
            <a:off x="3777844" y="3383280"/>
            <a:ext cx="0" cy="1097280"/>
          </a:xfrm>
          <a:prstGeom prst="line">
            <a:avLst/>
          </a:prstGeom>
          <a:noFill/>
          <a:ln w="38100">
            <a:solidFill>
              <a:srgbClr val="8E4DA8"/>
            </a:solidFill>
            <a:prstDash val="solid"/>
          </a:ln>
        </p:spPr>
      </p:sp>
      <p:sp>
        <p:nvSpPr>
          <p:cNvPr id="60" name="Shape 54"/>
          <p:cNvSpPr/>
          <p:nvPr/>
        </p:nvSpPr>
        <p:spPr>
          <a:xfrm>
            <a:off x="4033876" y="3383280"/>
            <a:ext cx="0" cy="1097280"/>
          </a:xfrm>
          <a:prstGeom prst="line">
            <a:avLst/>
          </a:prstGeom>
          <a:noFill/>
          <a:ln w="38100">
            <a:solidFill>
              <a:srgbClr val="8E4DA8"/>
            </a:solidFill>
            <a:prstDash val="solid"/>
          </a:ln>
        </p:spPr>
      </p:sp>
      <p:sp>
        <p:nvSpPr>
          <p:cNvPr id="61" name="Shape 55"/>
          <p:cNvSpPr/>
          <p:nvPr/>
        </p:nvSpPr>
        <p:spPr>
          <a:xfrm>
            <a:off x="4289908" y="3383280"/>
            <a:ext cx="0" cy="1097280"/>
          </a:xfrm>
          <a:prstGeom prst="line">
            <a:avLst/>
          </a:prstGeom>
          <a:noFill/>
          <a:ln w="38100">
            <a:solidFill>
              <a:srgbClr val="8E4DA8"/>
            </a:solidFill>
            <a:prstDash val="solid"/>
          </a:ln>
        </p:spPr>
      </p:sp>
      <p:sp>
        <p:nvSpPr>
          <p:cNvPr id="62" name="Shape 56"/>
          <p:cNvSpPr/>
          <p:nvPr/>
        </p:nvSpPr>
        <p:spPr>
          <a:xfrm>
            <a:off x="4692244" y="3657600"/>
            <a:ext cx="164592" cy="164592"/>
          </a:xfrm>
          <a:prstGeom prst="ellipse">
            <a:avLst/>
          </a:prstGeom>
          <a:solidFill>
            <a:srgbClr val="8E4DA8"/>
          </a:solidFill>
          <a:ln/>
        </p:spPr>
      </p:sp>
      <p:sp>
        <p:nvSpPr>
          <p:cNvPr id="63" name="Shape 57"/>
          <p:cNvSpPr/>
          <p:nvPr/>
        </p:nvSpPr>
        <p:spPr>
          <a:xfrm>
            <a:off x="4948276" y="3657600"/>
            <a:ext cx="164592" cy="164592"/>
          </a:xfrm>
          <a:prstGeom prst="ellipse">
            <a:avLst/>
          </a:prstGeom>
          <a:solidFill>
            <a:srgbClr val="8E4DA8"/>
          </a:solidFill>
          <a:ln/>
        </p:spPr>
      </p:sp>
      <p:sp>
        <p:nvSpPr>
          <p:cNvPr id="64" name="Shape 58"/>
          <p:cNvSpPr/>
          <p:nvPr/>
        </p:nvSpPr>
        <p:spPr>
          <a:xfrm>
            <a:off x="5204308" y="3657600"/>
            <a:ext cx="164592" cy="164592"/>
          </a:xfrm>
          <a:prstGeom prst="ellipse">
            <a:avLst/>
          </a:prstGeom>
          <a:solidFill>
            <a:srgbClr val="8E4DA8"/>
          </a:solidFill>
          <a:ln/>
        </p:spPr>
      </p:sp>
      <p:sp>
        <p:nvSpPr>
          <p:cNvPr id="65" name="Shape 59"/>
          <p:cNvSpPr/>
          <p:nvPr/>
        </p:nvSpPr>
        <p:spPr>
          <a:xfrm>
            <a:off x="5460340" y="3657600"/>
            <a:ext cx="164592" cy="164592"/>
          </a:xfrm>
          <a:prstGeom prst="ellipse">
            <a:avLst/>
          </a:prstGeom>
          <a:solidFill>
            <a:srgbClr val="8E4DA8"/>
          </a:solidFill>
          <a:ln/>
        </p:spPr>
      </p:sp>
      <p:sp>
        <p:nvSpPr>
          <p:cNvPr id="66" name="Shape 60"/>
          <p:cNvSpPr/>
          <p:nvPr/>
        </p:nvSpPr>
        <p:spPr>
          <a:xfrm>
            <a:off x="4692244" y="3977640"/>
            <a:ext cx="164592" cy="164592"/>
          </a:xfrm>
          <a:prstGeom prst="ellipse">
            <a:avLst/>
          </a:prstGeom>
          <a:solidFill>
            <a:srgbClr val="8E4DA8"/>
          </a:solidFill>
          <a:ln/>
        </p:spPr>
      </p:sp>
      <p:sp>
        <p:nvSpPr>
          <p:cNvPr id="67" name="Shape 61"/>
          <p:cNvSpPr/>
          <p:nvPr/>
        </p:nvSpPr>
        <p:spPr>
          <a:xfrm>
            <a:off x="4948276" y="3977640"/>
            <a:ext cx="164592" cy="164592"/>
          </a:xfrm>
          <a:prstGeom prst="ellipse">
            <a:avLst/>
          </a:prstGeom>
          <a:solidFill>
            <a:srgbClr val="8E4DA8"/>
          </a:solidFill>
          <a:ln/>
        </p:spPr>
      </p:sp>
      <p:sp>
        <p:nvSpPr>
          <p:cNvPr id="68" name="Shape 62"/>
          <p:cNvSpPr/>
          <p:nvPr/>
        </p:nvSpPr>
        <p:spPr>
          <a:xfrm>
            <a:off x="5204308" y="3977640"/>
            <a:ext cx="164592" cy="164592"/>
          </a:xfrm>
          <a:prstGeom prst="ellipse">
            <a:avLst/>
          </a:prstGeom>
          <a:solidFill>
            <a:srgbClr val="8E4DA8"/>
          </a:solidFill>
          <a:ln/>
        </p:spPr>
      </p:sp>
      <p:sp>
        <p:nvSpPr>
          <p:cNvPr id="69" name="Text 63"/>
          <p:cNvSpPr txBox="1"/>
          <p:nvPr/>
        </p:nvSpPr>
        <p:spPr>
          <a:xfrm>
            <a:off x="3549244" y="4709160"/>
            <a:ext cx="2240280" cy="365760"/>
          </a:xfrm>
          <a:prstGeom prst="rect">
            <a:avLst/>
          </a:prstGeom>
          <a:noFill/>
          <a:ln/>
        </p:spPr>
        <p:txBody>
          <a:bodyPr wrap="square" lIns="0" tIns="0" rIns="0" bIns="0" rtlCol="0" anchor="t"/>
          <a:lstStyle/>
          <a:p>
            <a:pPr algn="ctr" indent="0" marL="0">
              <a:buNone/>
            </a:pPr>
            <a:r>
              <a:rPr lang="en-US" sz="1300" i="1" dirty="0">
                <a:solidFill>
                  <a:srgbClr val="4F5E54"/>
                </a:solidFill>
                <a:latin typeface="Calibri" pitchFamily="34" charset="0"/>
                <a:ea typeface="Calibri" pitchFamily="34" charset="-122"/>
                <a:cs typeface="Calibri" pitchFamily="34" charset="-120"/>
              </a:rPr>
              <a:t>Tens as lines, ones as dots</a:t>
            </a:r>
            <a:endParaRPr lang="en-US" sz="1300" dirty="0"/>
          </a:p>
        </p:txBody>
      </p:sp>
      <p:sp>
        <p:nvSpPr>
          <p:cNvPr id="70" name="Shape 64"/>
          <p:cNvSpPr/>
          <p:nvPr/>
        </p:nvSpPr>
        <p:spPr>
          <a:xfrm>
            <a:off x="6219292" y="1600200"/>
            <a:ext cx="2606040" cy="3886200"/>
          </a:xfrm>
          <a:prstGeom prst="roundRect">
            <a:avLst>
              <a:gd name="adj" fmla="val 4912"/>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71" name="Shape 65"/>
          <p:cNvSpPr/>
          <p:nvPr/>
        </p:nvSpPr>
        <p:spPr>
          <a:xfrm>
            <a:off x="6219292" y="1600200"/>
            <a:ext cx="2606040" cy="868680"/>
          </a:xfrm>
          <a:prstGeom prst="roundRect">
            <a:avLst>
              <a:gd name="adj" fmla="val 14737"/>
            </a:avLst>
          </a:prstGeom>
          <a:solidFill>
            <a:srgbClr val="FBB817"/>
          </a:solidFill>
          <a:ln/>
        </p:spPr>
      </p:sp>
      <p:sp>
        <p:nvSpPr>
          <p:cNvPr id="72" name="Shape 66"/>
          <p:cNvSpPr/>
          <p:nvPr/>
        </p:nvSpPr>
        <p:spPr>
          <a:xfrm>
            <a:off x="6219292" y="2194560"/>
            <a:ext cx="2606040" cy="274320"/>
          </a:xfrm>
          <a:prstGeom prst="rect">
            <a:avLst/>
          </a:prstGeom>
          <a:solidFill>
            <a:srgbClr val="FBB817"/>
          </a:solidFill>
          <a:ln/>
        </p:spPr>
      </p:sp>
      <p:pic>
        <p:nvPicPr>
          <p:cNvPr id="73" name="Image 4" descr="preencoded.png">    </p:cNvPr>
          <p:cNvPicPr>
            <a:picLocks noChangeAspect="1"/>
          </p:cNvPicPr>
          <p:nvPr/>
        </p:nvPicPr>
        <p:blipFill>
          <a:blip r:embed="rId5"/>
          <a:stretch>
            <a:fillRect/>
          </a:stretch>
        </p:blipFill>
        <p:spPr>
          <a:xfrm>
            <a:off x="6402172" y="1801368"/>
            <a:ext cx="457200" cy="457200"/>
          </a:xfrm>
          <a:prstGeom prst="rect">
            <a:avLst/>
          </a:prstGeom>
        </p:spPr>
      </p:pic>
      <p:sp>
        <p:nvSpPr>
          <p:cNvPr id="74" name="Text 67"/>
          <p:cNvSpPr txBox="1"/>
          <p:nvPr/>
        </p:nvSpPr>
        <p:spPr>
          <a:xfrm>
            <a:off x="6996532" y="1600200"/>
            <a:ext cx="1783080" cy="868680"/>
          </a:xfrm>
          <a:prstGeom prst="rect">
            <a:avLst/>
          </a:prstGeom>
          <a:noFill/>
          <a:ln/>
        </p:spPr>
        <p:txBody>
          <a:bodyPr wrap="square" lIns="0" tIns="0" rIns="0" bIns="0" rtlCol="0" anchor="ctr"/>
          <a:lstStyle/>
          <a:p>
            <a:pPr indent="0" marL="0">
              <a:buNone/>
            </a:pPr>
            <a:r>
              <a:rPr lang="en-US" sz="2000" b="1" dirty="0">
                <a:solidFill>
                  <a:srgbClr val="20302A"/>
                </a:solidFill>
                <a:latin typeface="Calibri" pitchFamily="34" charset="0"/>
                <a:ea typeface="Calibri" pitchFamily="34" charset="-122"/>
                <a:cs typeface="Calibri" pitchFamily="34" charset="-120"/>
              </a:rPr>
              <a:t>Write it</a:t>
            </a:r>
            <a:endParaRPr lang="en-US" sz="2000" dirty="0"/>
          </a:p>
          <a:p>
            <a:pPr indent="0" marL="0">
              <a:buNone/>
            </a:pPr>
            <a:r>
              <a:rPr lang="en-US" sz="1200" i="1" dirty="0">
                <a:solidFill>
                  <a:srgbClr val="20302A"/>
                </a:solidFill>
                <a:latin typeface="Calibri" pitchFamily="34" charset="0"/>
                <a:ea typeface="Calibri" pitchFamily="34" charset="-122"/>
                <a:cs typeface="Calibri" pitchFamily="34" charset="-120"/>
              </a:rPr>
              <a:t>(Abstract)</a:t>
            </a:r>
            <a:endParaRPr lang="en-US" sz="2000" dirty="0"/>
          </a:p>
        </p:txBody>
      </p:sp>
      <p:sp>
        <p:nvSpPr>
          <p:cNvPr id="75" name="Text 68"/>
          <p:cNvSpPr txBox="1"/>
          <p:nvPr/>
        </p:nvSpPr>
        <p:spPr>
          <a:xfrm>
            <a:off x="6402172" y="2560320"/>
            <a:ext cx="2240280" cy="548640"/>
          </a:xfrm>
          <a:prstGeom prst="rect">
            <a:avLst/>
          </a:prstGeom>
          <a:noFill/>
          <a:ln/>
        </p:spPr>
        <p:txBody>
          <a:bodyPr wrap="square" lIns="0" tIns="0" rIns="0" bIns="0" rtlCol="0" anchor="t"/>
          <a:lstStyle/>
          <a:p>
            <a:pPr indent="0" marL="0">
              <a:buNone/>
            </a:pPr>
            <a:r>
              <a:rPr lang="en-US" sz="1350" dirty="0">
                <a:solidFill>
                  <a:srgbClr val="20302A"/>
                </a:solidFill>
                <a:latin typeface="Calibri" pitchFamily="34" charset="0"/>
                <a:ea typeface="Calibri" pitchFamily="34" charset="-122"/>
                <a:cs typeface="Calibri" pitchFamily="34" charset="-120"/>
              </a:rPr>
              <a:t>Write it with numbers and symbols.</a:t>
            </a:r>
            <a:endParaRPr lang="en-US" sz="1350" dirty="0"/>
          </a:p>
        </p:txBody>
      </p:sp>
      <p:sp>
        <p:nvSpPr>
          <p:cNvPr id="76" name="Text 69"/>
          <p:cNvSpPr txBox="1"/>
          <p:nvPr/>
        </p:nvSpPr>
        <p:spPr>
          <a:xfrm>
            <a:off x="6310732" y="3474720"/>
            <a:ext cx="2423160" cy="1097280"/>
          </a:xfrm>
          <a:prstGeom prst="rect">
            <a:avLst/>
          </a:prstGeom>
          <a:noFill/>
          <a:ln/>
        </p:spPr>
        <p:txBody>
          <a:bodyPr wrap="square" lIns="0" tIns="0" rIns="0" bIns="0" rtlCol="0" anchor="ctr"/>
          <a:lstStyle/>
          <a:p>
            <a:pPr algn="ctr" indent="0" marL="0">
              <a:buNone/>
            </a:pPr>
            <a:r>
              <a:rPr lang="en-US" sz="3200" b="1" dirty="0">
                <a:solidFill>
                  <a:srgbClr val="8A6100"/>
                </a:solidFill>
                <a:latin typeface="Calibri" pitchFamily="34" charset="0"/>
                <a:ea typeface="Calibri" pitchFamily="34" charset="-122"/>
                <a:cs typeface="Calibri" pitchFamily="34" charset="-120"/>
              </a:rPr>
              <a:t>24 + 13 = 37</a:t>
            </a:r>
            <a:endParaRPr lang="en-US" sz="3200" dirty="0"/>
          </a:p>
        </p:txBody>
      </p:sp>
      <p:sp>
        <p:nvSpPr>
          <p:cNvPr id="77" name="Shape 70"/>
          <p:cNvSpPr/>
          <p:nvPr/>
        </p:nvSpPr>
        <p:spPr>
          <a:xfrm>
            <a:off x="9072220" y="1600200"/>
            <a:ext cx="2606040" cy="3886200"/>
          </a:xfrm>
          <a:prstGeom prst="roundRect">
            <a:avLst>
              <a:gd name="adj" fmla="val 4912"/>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78" name="Shape 71"/>
          <p:cNvSpPr/>
          <p:nvPr/>
        </p:nvSpPr>
        <p:spPr>
          <a:xfrm>
            <a:off x="9072220" y="1600200"/>
            <a:ext cx="2606040" cy="868680"/>
          </a:xfrm>
          <a:prstGeom prst="roundRect">
            <a:avLst>
              <a:gd name="adj" fmla="val 14737"/>
            </a:avLst>
          </a:prstGeom>
          <a:solidFill>
            <a:srgbClr val="FF6B54"/>
          </a:solidFill>
          <a:ln/>
        </p:spPr>
      </p:sp>
      <p:sp>
        <p:nvSpPr>
          <p:cNvPr id="79" name="Shape 72"/>
          <p:cNvSpPr/>
          <p:nvPr/>
        </p:nvSpPr>
        <p:spPr>
          <a:xfrm>
            <a:off x="9072220" y="2194560"/>
            <a:ext cx="2606040" cy="274320"/>
          </a:xfrm>
          <a:prstGeom prst="rect">
            <a:avLst/>
          </a:prstGeom>
          <a:solidFill>
            <a:srgbClr val="FF6B54"/>
          </a:solidFill>
          <a:ln/>
        </p:spPr>
      </p:sp>
      <p:pic>
        <p:nvPicPr>
          <p:cNvPr id="80" name="Image 5" descr="preencoded.png">    </p:cNvPr>
          <p:cNvPicPr>
            <a:picLocks noChangeAspect="1"/>
          </p:cNvPicPr>
          <p:nvPr/>
        </p:nvPicPr>
        <p:blipFill>
          <a:blip r:embed="rId6"/>
          <a:stretch>
            <a:fillRect/>
          </a:stretch>
        </p:blipFill>
        <p:spPr>
          <a:xfrm>
            <a:off x="9255100" y="1801368"/>
            <a:ext cx="457200" cy="457200"/>
          </a:xfrm>
          <a:prstGeom prst="rect">
            <a:avLst/>
          </a:prstGeom>
        </p:spPr>
      </p:pic>
      <p:sp>
        <p:nvSpPr>
          <p:cNvPr id="81" name="Text 73"/>
          <p:cNvSpPr txBox="1"/>
          <p:nvPr/>
        </p:nvSpPr>
        <p:spPr>
          <a:xfrm>
            <a:off x="9849460" y="1600200"/>
            <a:ext cx="1783080" cy="868680"/>
          </a:xfrm>
          <a:prstGeom prst="rect">
            <a:avLst/>
          </a:prstGeom>
          <a:noFill/>
          <a:ln/>
        </p:spPr>
        <p:txBody>
          <a:bodyPr wrap="square" lIns="0" tIns="0" rIns="0" bIns="0" rtlCol="0" anchor="ctr"/>
          <a:lstStyle/>
          <a:p>
            <a:pPr indent="0" marL="0">
              <a:buNone/>
            </a:pPr>
            <a:r>
              <a:rPr lang="en-US" sz="2000" b="1" dirty="0">
                <a:solidFill>
                  <a:srgbClr val="FFFFFF"/>
                </a:solidFill>
                <a:latin typeface="Calibri" pitchFamily="34" charset="0"/>
                <a:ea typeface="Calibri" pitchFamily="34" charset="-122"/>
                <a:cs typeface="Calibri" pitchFamily="34" charset="-120"/>
              </a:rPr>
              <a:t>Say it</a:t>
            </a:r>
            <a:endParaRPr lang="en-US" sz="2000" dirty="0"/>
          </a:p>
          <a:p>
            <a:pPr indent="0" marL="0">
              <a:buNone/>
            </a:pPr>
            <a:r>
              <a:rPr lang="en-US" sz="1200" i="1" dirty="0">
                <a:solidFill>
                  <a:srgbClr val="FFFFFF"/>
                </a:solidFill>
                <a:latin typeface="Calibri" pitchFamily="34" charset="0"/>
                <a:ea typeface="Calibri" pitchFamily="34" charset="-122"/>
                <a:cs typeface="Calibri" pitchFamily="34" charset="-120"/>
              </a:rPr>
              <a:t>(Explain it)</a:t>
            </a:r>
            <a:endParaRPr lang="en-US" sz="2000" dirty="0"/>
          </a:p>
        </p:txBody>
      </p:sp>
      <p:sp>
        <p:nvSpPr>
          <p:cNvPr id="82" name="Text 74"/>
          <p:cNvSpPr txBox="1"/>
          <p:nvPr/>
        </p:nvSpPr>
        <p:spPr>
          <a:xfrm>
            <a:off x="9255100" y="2560320"/>
            <a:ext cx="2240280" cy="548640"/>
          </a:xfrm>
          <a:prstGeom prst="rect">
            <a:avLst/>
          </a:prstGeom>
          <a:noFill/>
          <a:ln/>
        </p:spPr>
        <p:txBody>
          <a:bodyPr wrap="square" lIns="0" tIns="0" rIns="0" bIns="0" rtlCol="0" anchor="t"/>
          <a:lstStyle/>
          <a:p>
            <a:pPr indent="0" marL="0">
              <a:buNone/>
            </a:pPr>
            <a:r>
              <a:rPr lang="en-US" sz="1350" dirty="0">
                <a:solidFill>
                  <a:srgbClr val="20302A"/>
                </a:solidFill>
                <a:latin typeface="Calibri" pitchFamily="34" charset="0"/>
                <a:ea typeface="Calibri" pitchFamily="34" charset="-122"/>
                <a:cs typeface="Calibri" pitchFamily="34" charset="-120"/>
              </a:rPr>
              <a:t>Talk it through, at every stage.</a:t>
            </a:r>
            <a:endParaRPr lang="en-US" sz="1350" dirty="0"/>
          </a:p>
        </p:txBody>
      </p:sp>
      <p:sp>
        <p:nvSpPr>
          <p:cNvPr id="83" name="Text 75"/>
          <p:cNvSpPr txBox="1"/>
          <p:nvPr/>
        </p:nvSpPr>
        <p:spPr>
          <a:xfrm>
            <a:off x="9255100" y="3246120"/>
            <a:ext cx="2240280" cy="1828800"/>
          </a:xfrm>
          <a:prstGeom prst="rect">
            <a:avLst/>
          </a:prstGeom>
          <a:noFill/>
          <a:ln/>
        </p:spPr>
        <p:txBody>
          <a:bodyPr wrap="square" lIns="0" tIns="0" rIns="0" bIns="0" rtlCol="0" anchor="ctr"/>
          <a:lstStyle/>
          <a:p>
            <a:pPr algn="ctr" indent="0" marL="0">
              <a:spcAft>
                <a:spcPts val="600"/>
              </a:spcAft>
              <a:buNone/>
            </a:pPr>
            <a:r>
              <a:rPr lang="en-US" sz="1400" i="1" dirty="0">
                <a:solidFill>
                  <a:srgbClr val="C73A24"/>
                </a:solidFill>
                <a:latin typeface="Calibri" pitchFamily="34" charset="0"/>
                <a:ea typeface="Calibri" pitchFamily="34" charset="-122"/>
                <a:cs typeface="Calibri" pitchFamily="34" charset="-120"/>
              </a:rPr>
              <a:t>"2 tens add 1 ten is 3 tens."</a:t>
            </a:r>
            <a:endParaRPr lang="en-US" sz="1400" dirty="0"/>
          </a:p>
          <a:p>
            <a:pPr algn="ctr" indent="0" marL="0">
              <a:spcAft>
                <a:spcPts val="600"/>
              </a:spcAft>
              <a:buNone/>
            </a:pPr>
            <a:r>
              <a:rPr lang="en-US" sz="1400" i="1" dirty="0">
                <a:solidFill>
                  <a:srgbClr val="C73A24"/>
                </a:solidFill>
                <a:latin typeface="Calibri" pitchFamily="34" charset="0"/>
                <a:ea typeface="Calibri" pitchFamily="34" charset="-122"/>
                <a:cs typeface="Calibri" pitchFamily="34" charset="-120"/>
              </a:rPr>
              <a:t>"4 ones add 3 ones is 7 ones."</a:t>
            </a:r>
            <a:endParaRPr lang="en-US" sz="1400" dirty="0"/>
          </a:p>
          <a:p>
            <a:pPr algn="ctr" indent="0" marL="0">
              <a:spcAft>
                <a:spcPts val="600"/>
              </a:spcAft>
              <a:buNone/>
            </a:pPr>
            <a:r>
              <a:rPr lang="en-US" sz="1400" i="1" dirty="0">
                <a:solidFill>
                  <a:srgbClr val="C73A24"/>
                </a:solidFill>
                <a:latin typeface="Calibri" pitchFamily="34" charset="0"/>
                <a:ea typeface="Calibri" pitchFamily="34" charset="-122"/>
                <a:cs typeface="Calibri" pitchFamily="34" charset="-120"/>
              </a:rPr>
              <a:t>"So 24 add 13 is 37."</a:t>
            </a:r>
            <a:endParaRPr lang="en-US" sz="1400" dirty="0"/>
          </a:p>
        </p:txBody>
      </p:sp>
      <p:sp>
        <p:nvSpPr>
          <p:cNvPr id="84" name="Shape 76"/>
          <p:cNvSpPr/>
          <p:nvPr/>
        </p:nvSpPr>
        <p:spPr>
          <a:xfrm>
            <a:off x="1188720" y="5669280"/>
            <a:ext cx="9784080" cy="594360"/>
          </a:xfrm>
          <a:prstGeom prst="roundRect">
            <a:avLst>
              <a:gd name="adj" fmla="val 21538"/>
            </a:avLst>
          </a:prstGeom>
          <a:solidFill>
            <a:srgbClr val="EAF4EC"/>
          </a:solidFill>
          <a:ln/>
        </p:spPr>
      </p:sp>
      <p:sp>
        <p:nvSpPr>
          <p:cNvPr id="85" name="Text 77"/>
          <p:cNvSpPr txBox="1"/>
          <p:nvPr/>
        </p:nvSpPr>
        <p:spPr>
          <a:xfrm>
            <a:off x="1371600" y="5669280"/>
            <a:ext cx="9418320" cy="594360"/>
          </a:xfrm>
          <a:prstGeom prst="rect">
            <a:avLst/>
          </a:prstGeom>
          <a:noFill/>
          <a:ln/>
        </p:spPr>
        <p:txBody>
          <a:bodyPr wrap="square" lIns="0" tIns="0" rIns="0" bIns="0" rtlCol="0" anchor="ctr"/>
          <a:lstStyle/>
          <a:p>
            <a:pPr algn="ctr" indent="0" marL="0">
              <a:buNone/>
            </a:pPr>
            <a:r>
              <a:rPr lang="en-US" sz="1500" b="1" dirty="0">
                <a:solidFill>
                  <a:srgbClr val="1C3D24"/>
                </a:solidFill>
                <a:latin typeface="Calibri" pitchFamily="34" charset="0"/>
                <a:ea typeface="Calibri" pitchFamily="34" charset="-122"/>
                <a:cs typeface="Calibri" pitchFamily="34" charset="-120"/>
              </a:rPr>
              <a:t>Going back to objects is not a step backwards. </a:t>
            </a:r>
            <a:pPr algn="ctr" indent="0" marL="0">
              <a:buNone/>
            </a:pPr>
            <a:r>
              <a:rPr lang="en-US" sz="1500" dirty="0">
                <a:solidFill>
                  <a:srgbClr val="20302A"/>
                </a:solidFill>
                <a:latin typeface="Calibri" pitchFamily="34" charset="0"/>
                <a:ea typeface="Calibri" pitchFamily="34" charset="-122"/>
                <a:cs typeface="Calibri" pitchFamily="34" charset="-120"/>
              </a:rPr>
              <a:t>It is how real understanding is built, even for confident children.</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FF6B54"/>
          </a:solidFill>
          <a:ln/>
        </p:spPr>
      </p:sp>
      <p:pic>
        <p:nvPicPr>
          <p:cNvPr id="4"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Maths may look different from your school days</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"That is not how we do it!" Sound familiar? Here is why, and what to do.</a:t>
            </a:r>
            <a:endParaRPr lang="en-US" sz="1600" dirty="0"/>
          </a:p>
        </p:txBody>
      </p:sp>
      <p:pic>
        <p:nvPicPr>
          <p:cNvPr id="7"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8" name="Shape 4"/>
          <p:cNvSpPr/>
          <p:nvPr/>
        </p:nvSpPr>
        <p:spPr>
          <a:xfrm>
            <a:off x="518008" y="1600200"/>
            <a:ext cx="5440680" cy="1783080"/>
          </a:xfrm>
          <a:prstGeom prst="roundRect">
            <a:avLst>
              <a:gd name="adj" fmla="val 7179"/>
            </a:avLst>
          </a:prstGeom>
          <a:solidFill>
            <a:srgbClr val="F6F8F7"/>
          </a:solidFill>
          <a:ln/>
          <a:effectLst>
            <a:outerShdw sx="100000" sy="100000" kx="0" ky="0" algn="bl" rotWithShape="0" blurRad="101600" dist="38100" dir="5400000">
              <a:srgbClr val="8FA293">
                <a:alpha val="35000"/>
              </a:srgbClr>
            </a:outerShdw>
          </a:effectLst>
        </p:spPr>
      </p:sp>
      <p:sp>
        <p:nvSpPr>
          <p:cNvPr id="9" name="Text 5"/>
          <p:cNvSpPr txBox="1"/>
          <p:nvPr/>
        </p:nvSpPr>
        <p:spPr>
          <a:xfrm>
            <a:off x="746608" y="1709928"/>
            <a:ext cx="4983480" cy="411480"/>
          </a:xfrm>
          <a:prstGeom prst="rect">
            <a:avLst/>
          </a:prstGeom>
          <a:noFill/>
          <a:ln/>
        </p:spPr>
        <p:txBody>
          <a:bodyPr wrap="square" lIns="0" tIns="0" rIns="0" bIns="0" rtlCol="0" anchor="ctr"/>
          <a:lstStyle/>
          <a:p>
            <a:pPr indent="0" marL="0">
              <a:buNone/>
            </a:pPr>
            <a:r>
              <a:rPr lang="en-US" sz="1800" b="1" dirty="0">
                <a:solidFill>
                  <a:srgbClr val="4F5E54"/>
                </a:solidFill>
                <a:latin typeface="Calibri" pitchFamily="34" charset="0"/>
                <a:ea typeface="Calibri" pitchFamily="34" charset="-122"/>
                <a:cs typeface="Calibri" pitchFamily="34" charset="-120"/>
              </a:rPr>
              <a:t>You may have learnt ...</a:t>
            </a:r>
            <a:endParaRPr lang="en-US" sz="1800" dirty="0"/>
          </a:p>
        </p:txBody>
      </p:sp>
      <p:sp>
        <p:nvSpPr>
          <p:cNvPr id="10" name="Text 6"/>
          <p:cNvSpPr txBox="1"/>
          <p:nvPr/>
        </p:nvSpPr>
        <p:spPr>
          <a:xfrm>
            <a:off x="746608" y="2148840"/>
            <a:ext cx="4983480" cy="118872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rgbClr val="4F5E54"/>
                </a:solidFill>
                <a:latin typeface="Calibri" pitchFamily="34" charset="0"/>
                <a:ea typeface="Calibri" pitchFamily="34" charset="-122"/>
                <a:cs typeface="Calibri" pitchFamily="34" charset="-120"/>
              </a:rPr>
              <a:t>A method to follow, step by step</a:t>
            </a:r>
            <a:endParaRPr lang="en-US" sz="1500" dirty="0"/>
          </a:p>
          <a:p>
            <a:pPr marL="203200" indent="-203200">
              <a:spcAft>
                <a:spcPts val="600"/>
              </a:spcAft>
              <a:buSzPct val="100000"/>
              <a:buChar char="•"/>
            </a:pPr>
            <a:r>
              <a:rPr lang="en-US" sz="1500" dirty="0">
                <a:solidFill>
                  <a:srgbClr val="4F5E54"/>
                </a:solidFill>
                <a:latin typeface="Calibri" pitchFamily="34" charset="0"/>
                <a:ea typeface="Calibri" pitchFamily="34" charset="-122"/>
                <a:cs typeface="Calibri" pitchFamily="34" charset="-120"/>
              </a:rPr>
              <a:t>Column sums, early on</a:t>
            </a:r>
            <a:endParaRPr lang="en-US" sz="1500" dirty="0"/>
          </a:p>
          <a:p>
            <a:pPr marL="203200" indent="-203200">
              <a:spcAft>
                <a:spcPts val="600"/>
              </a:spcAft>
              <a:buSzPct val="100000"/>
              <a:buChar char="•"/>
            </a:pPr>
            <a:r>
              <a:rPr lang="en-US" sz="1500" dirty="0">
                <a:solidFill>
                  <a:srgbClr val="4F5E54"/>
                </a:solidFill>
                <a:latin typeface="Calibri" pitchFamily="34" charset="0"/>
                <a:ea typeface="Calibri" pitchFamily="34" charset="-122"/>
                <a:cs typeface="Calibri" pitchFamily="34" charset="-120"/>
              </a:rPr>
              <a:t>To get the answer, without explaining it</a:t>
            </a:r>
            <a:endParaRPr lang="en-US" sz="1500" dirty="0"/>
          </a:p>
        </p:txBody>
      </p:sp>
      <p:sp>
        <p:nvSpPr>
          <p:cNvPr id="11" name="Shape 7"/>
          <p:cNvSpPr/>
          <p:nvPr/>
        </p:nvSpPr>
        <p:spPr>
          <a:xfrm>
            <a:off x="6233008" y="1600200"/>
            <a:ext cx="5440680" cy="1783080"/>
          </a:xfrm>
          <a:prstGeom prst="roundRect">
            <a:avLst>
              <a:gd name="adj" fmla="val 7179"/>
            </a:avLst>
          </a:prstGeom>
          <a:solidFill>
            <a:srgbClr val="E6F4E9"/>
          </a:solidFill>
          <a:ln/>
          <a:effectLst>
            <a:outerShdw sx="100000" sy="100000" kx="0" ky="0" algn="bl" rotWithShape="0" blurRad="101600" dist="38100" dir="5400000">
              <a:srgbClr val="8FA293">
                <a:alpha val="35000"/>
              </a:srgbClr>
            </a:outerShdw>
          </a:effectLst>
        </p:spPr>
      </p:sp>
      <p:sp>
        <p:nvSpPr>
          <p:cNvPr id="12" name="Text 8"/>
          <p:cNvSpPr txBox="1"/>
          <p:nvPr/>
        </p:nvSpPr>
        <p:spPr>
          <a:xfrm>
            <a:off x="6461608" y="1709928"/>
            <a:ext cx="4983480" cy="411480"/>
          </a:xfrm>
          <a:prstGeom prst="rect">
            <a:avLst/>
          </a:prstGeom>
          <a:noFill/>
          <a:ln/>
        </p:spPr>
        <p:txBody>
          <a:bodyPr wrap="square" lIns="0" tIns="0" rIns="0" bIns="0" rtlCol="0" anchor="ctr"/>
          <a:lstStyle/>
          <a:p>
            <a:pPr indent="0" marL="0">
              <a:buNone/>
            </a:pPr>
            <a:r>
              <a:rPr lang="en-US" sz="1800" b="1" dirty="0">
                <a:solidFill>
                  <a:srgbClr val="2A7A3F"/>
                </a:solidFill>
                <a:latin typeface="Calibri" pitchFamily="34" charset="0"/>
                <a:ea typeface="Calibri" pitchFamily="34" charset="-122"/>
                <a:cs typeface="Calibri" pitchFamily="34" charset="-120"/>
              </a:rPr>
              <a:t>Your child is learning ...</a:t>
            </a:r>
            <a:endParaRPr lang="en-US" sz="1800" dirty="0"/>
          </a:p>
        </p:txBody>
      </p:sp>
      <p:sp>
        <p:nvSpPr>
          <p:cNvPr id="13" name="Text 9"/>
          <p:cNvSpPr txBox="1"/>
          <p:nvPr/>
        </p:nvSpPr>
        <p:spPr>
          <a:xfrm>
            <a:off x="6461608" y="2148840"/>
            <a:ext cx="4983480" cy="118872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rgbClr val="20302A"/>
                </a:solidFill>
                <a:latin typeface="Calibri" pitchFamily="34" charset="0"/>
                <a:ea typeface="Calibri" pitchFamily="34" charset="-122"/>
                <a:cs typeface="Calibri" pitchFamily="34" charset="-120"/>
              </a:rPr>
              <a:t>Why it works, with objects and pictures first</a:t>
            </a:r>
            <a:endParaRPr lang="en-US" sz="1500" dirty="0"/>
          </a:p>
          <a:p>
            <a:pPr marL="203200" indent="-203200">
              <a:spcAft>
                <a:spcPts val="600"/>
              </a:spcAft>
              <a:buSzPct val="100000"/>
              <a:buChar char="•"/>
            </a:pPr>
            <a:r>
              <a:rPr lang="en-US" sz="1500" dirty="0">
                <a:solidFill>
                  <a:srgbClr val="20302A"/>
                </a:solidFill>
                <a:latin typeface="Calibri" pitchFamily="34" charset="0"/>
                <a:ea typeface="Calibri" pitchFamily="34" charset="-122"/>
                <a:cs typeface="Calibri" pitchFamily="34" charset="-120"/>
              </a:rPr>
              <a:t>Tens and ones first; column sums come in Year 3</a:t>
            </a:r>
            <a:endParaRPr lang="en-US" sz="1500" dirty="0"/>
          </a:p>
          <a:p>
            <a:pPr marL="203200" indent="-203200">
              <a:spcAft>
                <a:spcPts val="600"/>
              </a:spcAft>
              <a:buSzPct val="100000"/>
              <a:buChar char="•"/>
            </a:pPr>
            <a:r>
              <a:rPr lang="en-US" sz="1500" dirty="0">
                <a:solidFill>
                  <a:srgbClr val="20302A"/>
                </a:solidFill>
                <a:latin typeface="Calibri" pitchFamily="34" charset="0"/>
                <a:ea typeface="Calibri" pitchFamily="34" charset="-122"/>
                <a:cs typeface="Calibri" pitchFamily="34" charset="-120"/>
              </a:rPr>
              <a:t>More than one way, and to explain their thinking</a:t>
            </a:r>
            <a:endParaRPr lang="en-US" sz="1500" dirty="0"/>
          </a:p>
        </p:txBody>
      </p:sp>
      <p:sp>
        <p:nvSpPr>
          <p:cNvPr id="14" name="Text 10"/>
          <p:cNvSpPr txBox="1"/>
          <p:nvPr/>
        </p:nvSpPr>
        <p:spPr>
          <a:xfrm>
            <a:off x="548640" y="3566160"/>
            <a:ext cx="10972800" cy="411480"/>
          </a:xfrm>
          <a:prstGeom prst="rect">
            <a:avLst/>
          </a:prstGeom>
          <a:noFill/>
          <a:ln/>
        </p:spPr>
        <p:txBody>
          <a:bodyPr wrap="square" lIns="0" tIns="0" rIns="0" bIns="0" rtlCol="0" anchor="ctr"/>
          <a:lstStyle/>
          <a:p>
            <a:pPr indent="0" marL="0">
              <a:buNone/>
            </a:pPr>
            <a:r>
              <a:rPr lang="en-US" sz="1800" b="1" dirty="0">
                <a:solidFill>
                  <a:srgbClr val="1C3D24"/>
                </a:solidFill>
                <a:latin typeface="Calibri" pitchFamily="34" charset="0"/>
                <a:ea typeface="Calibri" pitchFamily="34" charset="-122"/>
                <a:cs typeface="Calibri" pitchFamily="34" charset="-120"/>
              </a:rPr>
              <a:t>When your child says "That is not how we do it!"</a:t>
            </a:r>
            <a:endParaRPr lang="en-US" sz="1800" dirty="0"/>
          </a:p>
        </p:txBody>
      </p:sp>
      <p:sp>
        <p:nvSpPr>
          <p:cNvPr id="15" name="Shape 11"/>
          <p:cNvSpPr/>
          <p:nvPr/>
        </p:nvSpPr>
        <p:spPr>
          <a:xfrm>
            <a:off x="548640" y="4069080"/>
            <a:ext cx="3566160" cy="1188720"/>
          </a:xfrm>
          <a:prstGeom prst="roundRect">
            <a:avLst>
              <a:gd name="adj" fmla="val 10769"/>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16" name="Shape 12"/>
          <p:cNvSpPr/>
          <p:nvPr/>
        </p:nvSpPr>
        <p:spPr>
          <a:xfrm>
            <a:off x="731520" y="4389120"/>
            <a:ext cx="548640" cy="548640"/>
          </a:xfrm>
          <a:prstGeom prst="ellipse">
            <a:avLst/>
          </a:prstGeom>
          <a:solidFill>
            <a:srgbClr val="2AA8E0"/>
          </a:solidFill>
          <a:ln/>
        </p:spPr>
      </p:sp>
      <p:sp>
        <p:nvSpPr>
          <p:cNvPr id="17" name="Text 13"/>
          <p:cNvSpPr txBox="1"/>
          <p:nvPr/>
        </p:nvSpPr>
        <p:spPr>
          <a:xfrm>
            <a:off x="731520" y="4389120"/>
            <a:ext cx="548640" cy="548640"/>
          </a:xfrm>
          <a:prstGeom prst="rect">
            <a:avLst/>
          </a:prstGeom>
          <a:noFill/>
          <a:ln/>
        </p:spPr>
        <p:txBody>
          <a:bodyPr wrap="square" lIns="0" tIns="0" rIns="0" bIns="0" rtlCol="0" anchor="ctr"/>
          <a:lstStyle/>
          <a:p>
            <a:pPr algn="ctr" indent="0" marL="0">
              <a:buNone/>
            </a:pPr>
            <a:r>
              <a:rPr lang="en-US" sz="1560" b="1" dirty="0">
                <a:solidFill>
                  <a:srgbClr val="FFFFFF"/>
                </a:solidFill>
                <a:latin typeface="Calibri" pitchFamily="34" charset="0"/>
                <a:ea typeface="Calibri" pitchFamily="34" charset="-122"/>
                <a:cs typeface="Calibri" pitchFamily="34" charset="-120"/>
              </a:rPr>
              <a:t>1</a:t>
            </a:r>
            <a:endParaRPr lang="en-US" sz="1560" dirty="0"/>
          </a:p>
        </p:txBody>
      </p:sp>
      <p:sp>
        <p:nvSpPr>
          <p:cNvPr id="18" name="Text 14"/>
          <p:cNvSpPr txBox="1"/>
          <p:nvPr/>
        </p:nvSpPr>
        <p:spPr>
          <a:xfrm>
            <a:off x="1463040" y="4069080"/>
            <a:ext cx="2514600" cy="1188720"/>
          </a:xfrm>
          <a:prstGeom prst="rect">
            <a:avLst/>
          </a:prstGeom>
          <a:noFill/>
          <a:ln/>
        </p:spPr>
        <p:txBody>
          <a:bodyPr wrap="square" lIns="0" tIns="0" rIns="0" bIns="0" rtlCol="0" anchor="ctr"/>
          <a:lstStyle/>
          <a:p>
            <a:pPr indent="0" marL="0">
              <a:buNone/>
            </a:pPr>
            <a:r>
              <a:rPr lang="en-US" sz="1600" b="1" dirty="0">
                <a:solidFill>
                  <a:srgbClr val="176E99"/>
                </a:solidFill>
                <a:latin typeface="Calibri" pitchFamily="34" charset="0"/>
                <a:ea typeface="Calibri" pitchFamily="34" charset="-122"/>
                <a:cs typeface="Calibri" pitchFamily="34" charset="-120"/>
              </a:rPr>
              <a:t>Ask them to show you</a:t>
            </a:r>
            <a:endParaRPr lang="en-US" sz="1600" dirty="0"/>
          </a:p>
          <a:p>
            <a:pPr indent="0" marL="0">
              <a:buNone/>
            </a:pPr>
            <a:r>
              <a:rPr lang="en-US" sz="1400" dirty="0">
                <a:solidFill>
                  <a:srgbClr val="20302A"/>
                </a:solidFill>
                <a:latin typeface="Calibri" pitchFamily="34" charset="0"/>
                <a:ea typeface="Calibri" pitchFamily="34" charset="-122"/>
                <a:cs typeface="Calibri" pitchFamily="34" charset="-120"/>
              </a:rPr>
              <a:t>Let them be the teacher, using objects or a drawing.</a:t>
            </a:r>
            <a:endParaRPr lang="en-US" sz="1600" dirty="0"/>
          </a:p>
        </p:txBody>
      </p:sp>
      <p:sp>
        <p:nvSpPr>
          <p:cNvPr id="19" name="Shape 15"/>
          <p:cNvSpPr/>
          <p:nvPr/>
        </p:nvSpPr>
        <p:spPr>
          <a:xfrm>
            <a:off x="4343400" y="4069080"/>
            <a:ext cx="3566160" cy="1188720"/>
          </a:xfrm>
          <a:prstGeom prst="roundRect">
            <a:avLst>
              <a:gd name="adj" fmla="val 10769"/>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20" name="Shape 16"/>
          <p:cNvSpPr/>
          <p:nvPr/>
        </p:nvSpPr>
        <p:spPr>
          <a:xfrm>
            <a:off x="4526280" y="4389120"/>
            <a:ext cx="548640" cy="548640"/>
          </a:xfrm>
          <a:prstGeom prst="ellipse">
            <a:avLst/>
          </a:prstGeom>
          <a:solidFill>
            <a:srgbClr val="8E4DA8"/>
          </a:solidFill>
          <a:ln/>
        </p:spPr>
      </p:sp>
      <p:sp>
        <p:nvSpPr>
          <p:cNvPr id="21" name="Text 17"/>
          <p:cNvSpPr txBox="1"/>
          <p:nvPr/>
        </p:nvSpPr>
        <p:spPr>
          <a:xfrm>
            <a:off x="4526280" y="4389120"/>
            <a:ext cx="548640" cy="548640"/>
          </a:xfrm>
          <a:prstGeom prst="rect">
            <a:avLst/>
          </a:prstGeom>
          <a:noFill/>
          <a:ln/>
        </p:spPr>
        <p:txBody>
          <a:bodyPr wrap="square" lIns="0" tIns="0" rIns="0" bIns="0" rtlCol="0" anchor="ctr"/>
          <a:lstStyle/>
          <a:p>
            <a:pPr algn="ctr" indent="0" marL="0">
              <a:buNone/>
            </a:pPr>
            <a:r>
              <a:rPr lang="en-US" sz="1560" b="1" dirty="0">
                <a:solidFill>
                  <a:srgbClr val="FFFFFF"/>
                </a:solidFill>
                <a:latin typeface="Calibri" pitchFamily="34" charset="0"/>
                <a:ea typeface="Calibri" pitchFamily="34" charset="-122"/>
                <a:cs typeface="Calibri" pitchFamily="34" charset="-120"/>
              </a:rPr>
              <a:t>2</a:t>
            </a:r>
            <a:endParaRPr lang="en-US" sz="1560" dirty="0"/>
          </a:p>
        </p:txBody>
      </p:sp>
      <p:sp>
        <p:nvSpPr>
          <p:cNvPr id="22" name="Text 18"/>
          <p:cNvSpPr txBox="1"/>
          <p:nvPr/>
        </p:nvSpPr>
        <p:spPr>
          <a:xfrm>
            <a:off x="5257800" y="4069080"/>
            <a:ext cx="2514600" cy="1188720"/>
          </a:xfrm>
          <a:prstGeom prst="rect">
            <a:avLst/>
          </a:prstGeom>
          <a:noFill/>
          <a:ln/>
        </p:spPr>
        <p:txBody>
          <a:bodyPr wrap="square" lIns="0" tIns="0" rIns="0" bIns="0" rtlCol="0" anchor="ctr"/>
          <a:lstStyle/>
          <a:p>
            <a:pPr indent="0" marL="0">
              <a:buNone/>
            </a:pPr>
            <a:r>
              <a:rPr lang="en-US" sz="1600" b="1" dirty="0">
                <a:solidFill>
                  <a:srgbClr val="743A8C"/>
                </a:solidFill>
                <a:latin typeface="Calibri" pitchFamily="34" charset="0"/>
                <a:ea typeface="Calibri" pitchFamily="34" charset="-122"/>
                <a:cs typeface="Calibri" pitchFamily="34" charset="-120"/>
              </a:rPr>
              <a:t>Use their words</a:t>
            </a:r>
            <a:endParaRPr lang="en-US" sz="1600" dirty="0"/>
          </a:p>
          <a:p>
            <a:pPr indent="0" marL="0">
              <a:buNone/>
            </a:pPr>
            <a:r>
              <a:rPr lang="en-US" sz="1400" dirty="0">
                <a:solidFill>
                  <a:srgbClr val="20302A"/>
                </a:solidFill>
                <a:latin typeface="Calibri" pitchFamily="34" charset="0"/>
                <a:ea typeface="Calibri" pitchFamily="34" charset="-122"/>
                <a:cs typeface="Calibri" pitchFamily="34" charset="-120"/>
              </a:rPr>
              <a:t>Parts and whole; tens and ones; count on; equal groups.</a:t>
            </a:r>
            <a:endParaRPr lang="en-US" sz="1600" dirty="0"/>
          </a:p>
        </p:txBody>
      </p:sp>
      <p:sp>
        <p:nvSpPr>
          <p:cNvPr id="23" name="Shape 19"/>
          <p:cNvSpPr/>
          <p:nvPr/>
        </p:nvSpPr>
        <p:spPr>
          <a:xfrm>
            <a:off x="8138160" y="4069080"/>
            <a:ext cx="3566160" cy="1188720"/>
          </a:xfrm>
          <a:prstGeom prst="roundRect">
            <a:avLst>
              <a:gd name="adj" fmla="val 10769"/>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24" name="Shape 20"/>
          <p:cNvSpPr/>
          <p:nvPr/>
        </p:nvSpPr>
        <p:spPr>
          <a:xfrm>
            <a:off x="8321040" y="4389120"/>
            <a:ext cx="548640" cy="548640"/>
          </a:xfrm>
          <a:prstGeom prst="ellipse">
            <a:avLst/>
          </a:prstGeom>
          <a:solidFill>
            <a:srgbClr val="FBB817"/>
          </a:solidFill>
          <a:ln/>
        </p:spPr>
      </p:sp>
      <p:sp>
        <p:nvSpPr>
          <p:cNvPr id="25" name="Text 21"/>
          <p:cNvSpPr txBox="1"/>
          <p:nvPr/>
        </p:nvSpPr>
        <p:spPr>
          <a:xfrm>
            <a:off x="8321040" y="4389120"/>
            <a:ext cx="548640" cy="548640"/>
          </a:xfrm>
          <a:prstGeom prst="rect">
            <a:avLst/>
          </a:prstGeom>
          <a:noFill/>
          <a:ln/>
        </p:spPr>
        <p:txBody>
          <a:bodyPr wrap="square" lIns="0" tIns="0" rIns="0" bIns="0" rtlCol="0" anchor="ctr"/>
          <a:lstStyle/>
          <a:p>
            <a:pPr algn="ctr" indent="0" marL="0">
              <a:buNone/>
            </a:pPr>
            <a:r>
              <a:rPr lang="en-US" sz="1560" b="1" dirty="0">
                <a:solidFill>
                  <a:srgbClr val="20302A"/>
                </a:solidFill>
                <a:latin typeface="Calibri" pitchFamily="34" charset="0"/>
                <a:ea typeface="Calibri" pitchFamily="34" charset="-122"/>
                <a:cs typeface="Calibri" pitchFamily="34" charset="-120"/>
              </a:rPr>
              <a:t>3</a:t>
            </a:r>
            <a:endParaRPr lang="en-US" sz="1560" dirty="0"/>
          </a:p>
        </p:txBody>
      </p:sp>
      <p:sp>
        <p:nvSpPr>
          <p:cNvPr id="26" name="Text 22"/>
          <p:cNvSpPr txBox="1"/>
          <p:nvPr/>
        </p:nvSpPr>
        <p:spPr>
          <a:xfrm>
            <a:off x="9052560" y="4069080"/>
            <a:ext cx="2514600" cy="1188720"/>
          </a:xfrm>
          <a:prstGeom prst="rect">
            <a:avLst/>
          </a:prstGeom>
          <a:noFill/>
          <a:ln/>
        </p:spPr>
        <p:txBody>
          <a:bodyPr wrap="square" lIns="0" tIns="0" rIns="0" bIns="0" rtlCol="0" anchor="ctr"/>
          <a:lstStyle/>
          <a:p>
            <a:pPr indent="0" marL="0">
              <a:buNone/>
            </a:pPr>
            <a:r>
              <a:rPr lang="en-US" sz="1600" b="1" dirty="0">
                <a:solidFill>
                  <a:srgbClr val="8A6100"/>
                </a:solidFill>
                <a:latin typeface="Calibri" pitchFamily="34" charset="0"/>
                <a:ea typeface="Calibri" pitchFamily="34" charset="-122"/>
                <a:cs typeface="Calibri" pitchFamily="34" charset="-120"/>
              </a:rPr>
              <a:t>Share yours afterwards</a:t>
            </a:r>
            <a:endParaRPr lang="en-US" sz="1600" dirty="0"/>
          </a:p>
          <a:p>
            <a:pPr indent="0" marL="0">
              <a:buNone/>
            </a:pPr>
            <a:r>
              <a:rPr lang="en-US" sz="1400" dirty="0">
                <a:solidFill>
                  <a:srgbClr val="20302A"/>
                </a:solidFill>
                <a:latin typeface="Calibri" pitchFamily="34" charset="0"/>
                <a:ea typeface="Calibri" pitchFamily="34" charset="-122"/>
                <a:cs typeface="Calibri" pitchFamily="34" charset="-120"/>
              </a:rPr>
              <a:t>Call it "another way", not "the right way".</a:t>
            </a:r>
            <a:endParaRPr lang="en-US" sz="1600" dirty="0"/>
          </a:p>
        </p:txBody>
      </p:sp>
      <p:sp>
        <p:nvSpPr>
          <p:cNvPr id="27" name="Shape 23"/>
          <p:cNvSpPr/>
          <p:nvPr/>
        </p:nvSpPr>
        <p:spPr>
          <a:xfrm>
            <a:off x="1188720" y="5486400"/>
            <a:ext cx="9784080" cy="731520"/>
          </a:xfrm>
          <a:prstGeom prst="roundRect">
            <a:avLst>
              <a:gd name="adj" fmla="val 17500"/>
            </a:avLst>
          </a:prstGeom>
          <a:solidFill>
            <a:srgbClr val="FFF4DC"/>
          </a:solidFill>
          <a:ln/>
        </p:spPr>
      </p:sp>
      <p:pic>
        <p:nvPicPr>
          <p:cNvPr id="28" name="Image 2" descr="preencoded.png">    </p:cNvPr>
          <p:cNvPicPr>
            <a:picLocks noChangeAspect="1"/>
          </p:cNvPicPr>
          <p:nvPr/>
        </p:nvPicPr>
        <p:blipFill>
          <a:blip r:embed="rId3"/>
          <a:stretch>
            <a:fillRect/>
          </a:stretch>
        </p:blipFill>
        <p:spPr>
          <a:xfrm>
            <a:off x="1417320" y="5641848"/>
            <a:ext cx="411480" cy="411480"/>
          </a:xfrm>
          <a:prstGeom prst="rect">
            <a:avLst/>
          </a:prstGeom>
        </p:spPr>
      </p:pic>
      <p:sp>
        <p:nvSpPr>
          <p:cNvPr id="29" name="Text 24"/>
          <p:cNvSpPr txBox="1"/>
          <p:nvPr/>
        </p:nvSpPr>
        <p:spPr>
          <a:xfrm>
            <a:off x="2011680" y="5486400"/>
            <a:ext cx="8778240" cy="731520"/>
          </a:xfrm>
          <a:prstGeom prst="rect">
            <a:avLst/>
          </a:prstGeom>
          <a:noFill/>
          <a:ln/>
        </p:spPr>
        <p:txBody>
          <a:bodyPr wrap="square" lIns="0" tIns="0" rIns="0" bIns="0" rtlCol="0" anchor="ctr"/>
          <a:lstStyle/>
          <a:p>
            <a:pPr indent="0" marL="0">
              <a:buNone/>
            </a:pPr>
            <a:r>
              <a:rPr lang="en-US" sz="1500" b="1" dirty="0">
                <a:solidFill>
                  <a:srgbClr val="8A6100"/>
                </a:solidFill>
                <a:latin typeface="Calibri" pitchFamily="34" charset="0"/>
                <a:ea typeface="Calibri" pitchFamily="34" charset="-122"/>
                <a:cs typeface="Calibri" pitchFamily="34" charset="-120"/>
              </a:rPr>
              <a:t>Please avoid saying "I was never good at maths". </a:t>
            </a:r>
            <a:pPr indent="0" marL="0">
              <a:buNone/>
            </a:pPr>
            <a:r>
              <a:rPr lang="en-US" sz="1500" dirty="0">
                <a:solidFill>
                  <a:srgbClr val="20302A"/>
                </a:solidFill>
                <a:latin typeface="Calibri" pitchFamily="34" charset="0"/>
                <a:ea typeface="Calibri" pitchFamily="34" charset="-122"/>
                <a:cs typeface="Calibri" pitchFamily="34" charset="-120"/>
              </a:rPr>
              <a:t>Children pick up our attitudes. "Let us work it out together" is perfect.</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2AA8E0"/>
          </a:solidFill>
          <a:ln/>
        </p:spPr>
      </p:sp>
      <p:pic>
        <p:nvPicPr>
          <p:cNvPr id="4"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Tools we use in Year 2, and what to use at home</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You do not need to buy anything. Everyday objects work just as well.</a:t>
            </a:r>
            <a:endParaRPr lang="en-US" sz="1600" dirty="0"/>
          </a:p>
        </p:txBody>
      </p:sp>
      <p:pic>
        <p:nvPicPr>
          <p:cNvPr id="7"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8" name="Shape 4"/>
          <p:cNvSpPr/>
          <p:nvPr/>
        </p:nvSpPr>
        <p:spPr>
          <a:xfrm>
            <a:off x="548640" y="1600200"/>
            <a:ext cx="3566160" cy="2212848"/>
          </a:xfrm>
          <a:prstGeom prst="roundRect">
            <a:avLst>
              <a:gd name="adj" fmla="val 578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9" name="Text 5"/>
          <p:cNvSpPr txBox="1"/>
          <p:nvPr/>
        </p:nvSpPr>
        <p:spPr>
          <a:xfrm>
            <a:off x="731520" y="1691640"/>
            <a:ext cx="3200400" cy="384048"/>
          </a:xfrm>
          <a:prstGeom prst="rect">
            <a:avLst/>
          </a:prstGeom>
          <a:noFill/>
          <a:ln/>
        </p:spPr>
        <p:txBody>
          <a:bodyPr wrap="square" lIns="0" tIns="0" rIns="0" bIns="0" rtlCol="0" anchor="ctr"/>
          <a:lstStyle/>
          <a:p>
            <a:pPr indent="0" marL="0">
              <a:buNone/>
            </a:pPr>
            <a:r>
              <a:rPr lang="en-US" sz="1700" b="1" dirty="0">
                <a:solidFill>
                  <a:srgbClr val="2A7A3F"/>
                </a:solidFill>
                <a:latin typeface="Calibri" pitchFamily="34" charset="0"/>
                <a:ea typeface="Calibri" pitchFamily="34" charset="-122"/>
                <a:cs typeface="Calibri" pitchFamily="34" charset="-120"/>
              </a:rPr>
              <a:t>Base 10 (Dienes)</a:t>
            </a:r>
            <a:endParaRPr lang="en-US" sz="1700" dirty="0"/>
          </a:p>
        </p:txBody>
      </p:sp>
      <p:sp>
        <p:nvSpPr>
          <p:cNvPr id="10" name="Shape 6"/>
          <p:cNvSpPr/>
          <p:nvPr/>
        </p:nvSpPr>
        <p:spPr>
          <a:xfrm>
            <a:off x="1737360" y="2039112"/>
            <a:ext cx="109728" cy="1097280"/>
          </a:xfrm>
          <a:prstGeom prst="rect">
            <a:avLst/>
          </a:prstGeom>
          <a:solidFill>
            <a:srgbClr val="7FC8A9"/>
          </a:solidFill>
          <a:ln w="12700">
            <a:solidFill>
              <a:srgbClr val="2B5E31"/>
            </a:solidFill>
            <a:prstDash val="solid"/>
          </a:ln>
        </p:spPr>
      </p:sp>
      <p:sp>
        <p:nvSpPr>
          <p:cNvPr id="11" name="Shape 7"/>
          <p:cNvSpPr/>
          <p:nvPr/>
        </p:nvSpPr>
        <p:spPr>
          <a:xfrm>
            <a:off x="1737360" y="2148840"/>
            <a:ext cx="109728" cy="0"/>
          </a:xfrm>
          <a:prstGeom prst="line">
            <a:avLst/>
          </a:prstGeom>
          <a:noFill/>
          <a:ln w="6350">
            <a:solidFill>
              <a:srgbClr val="2B5E31"/>
            </a:solidFill>
            <a:prstDash val="solid"/>
          </a:ln>
        </p:spPr>
      </p:sp>
      <p:sp>
        <p:nvSpPr>
          <p:cNvPr id="12" name="Shape 8"/>
          <p:cNvSpPr/>
          <p:nvPr/>
        </p:nvSpPr>
        <p:spPr>
          <a:xfrm>
            <a:off x="1737360" y="2258568"/>
            <a:ext cx="109728" cy="0"/>
          </a:xfrm>
          <a:prstGeom prst="line">
            <a:avLst/>
          </a:prstGeom>
          <a:noFill/>
          <a:ln w="6350">
            <a:solidFill>
              <a:srgbClr val="2B5E31"/>
            </a:solidFill>
            <a:prstDash val="solid"/>
          </a:ln>
        </p:spPr>
      </p:sp>
      <p:sp>
        <p:nvSpPr>
          <p:cNvPr id="13" name="Shape 9"/>
          <p:cNvSpPr/>
          <p:nvPr/>
        </p:nvSpPr>
        <p:spPr>
          <a:xfrm>
            <a:off x="1737360" y="2368296"/>
            <a:ext cx="109728" cy="0"/>
          </a:xfrm>
          <a:prstGeom prst="line">
            <a:avLst/>
          </a:prstGeom>
          <a:noFill/>
          <a:ln w="6350">
            <a:solidFill>
              <a:srgbClr val="2B5E31"/>
            </a:solidFill>
            <a:prstDash val="solid"/>
          </a:ln>
        </p:spPr>
      </p:sp>
      <p:sp>
        <p:nvSpPr>
          <p:cNvPr id="14" name="Shape 10"/>
          <p:cNvSpPr/>
          <p:nvPr/>
        </p:nvSpPr>
        <p:spPr>
          <a:xfrm>
            <a:off x="1737360" y="2478024"/>
            <a:ext cx="109728" cy="0"/>
          </a:xfrm>
          <a:prstGeom prst="line">
            <a:avLst/>
          </a:prstGeom>
          <a:noFill/>
          <a:ln w="6350">
            <a:solidFill>
              <a:srgbClr val="2B5E31"/>
            </a:solidFill>
            <a:prstDash val="solid"/>
          </a:ln>
        </p:spPr>
      </p:sp>
      <p:sp>
        <p:nvSpPr>
          <p:cNvPr id="15" name="Shape 11"/>
          <p:cNvSpPr/>
          <p:nvPr/>
        </p:nvSpPr>
        <p:spPr>
          <a:xfrm>
            <a:off x="1737360" y="2587752"/>
            <a:ext cx="109728" cy="0"/>
          </a:xfrm>
          <a:prstGeom prst="line">
            <a:avLst/>
          </a:prstGeom>
          <a:noFill/>
          <a:ln w="6350">
            <a:solidFill>
              <a:srgbClr val="2B5E31"/>
            </a:solidFill>
            <a:prstDash val="solid"/>
          </a:ln>
        </p:spPr>
      </p:sp>
      <p:sp>
        <p:nvSpPr>
          <p:cNvPr id="16" name="Shape 12"/>
          <p:cNvSpPr/>
          <p:nvPr/>
        </p:nvSpPr>
        <p:spPr>
          <a:xfrm>
            <a:off x="1737360" y="2697480"/>
            <a:ext cx="109728" cy="0"/>
          </a:xfrm>
          <a:prstGeom prst="line">
            <a:avLst/>
          </a:prstGeom>
          <a:noFill/>
          <a:ln w="6350">
            <a:solidFill>
              <a:srgbClr val="2B5E31"/>
            </a:solidFill>
            <a:prstDash val="solid"/>
          </a:ln>
        </p:spPr>
      </p:sp>
      <p:sp>
        <p:nvSpPr>
          <p:cNvPr id="17" name="Shape 13"/>
          <p:cNvSpPr/>
          <p:nvPr/>
        </p:nvSpPr>
        <p:spPr>
          <a:xfrm>
            <a:off x="1737360" y="2807208"/>
            <a:ext cx="109728" cy="0"/>
          </a:xfrm>
          <a:prstGeom prst="line">
            <a:avLst/>
          </a:prstGeom>
          <a:noFill/>
          <a:ln w="6350">
            <a:solidFill>
              <a:srgbClr val="2B5E31"/>
            </a:solidFill>
            <a:prstDash val="solid"/>
          </a:ln>
        </p:spPr>
      </p:sp>
      <p:sp>
        <p:nvSpPr>
          <p:cNvPr id="18" name="Shape 14"/>
          <p:cNvSpPr/>
          <p:nvPr/>
        </p:nvSpPr>
        <p:spPr>
          <a:xfrm>
            <a:off x="1737360" y="2916936"/>
            <a:ext cx="109728" cy="0"/>
          </a:xfrm>
          <a:prstGeom prst="line">
            <a:avLst/>
          </a:prstGeom>
          <a:noFill/>
          <a:ln w="6350">
            <a:solidFill>
              <a:srgbClr val="2B5E31"/>
            </a:solidFill>
            <a:prstDash val="solid"/>
          </a:ln>
        </p:spPr>
      </p:sp>
      <p:sp>
        <p:nvSpPr>
          <p:cNvPr id="19" name="Shape 15"/>
          <p:cNvSpPr/>
          <p:nvPr/>
        </p:nvSpPr>
        <p:spPr>
          <a:xfrm>
            <a:off x="1737360" y="3026664"/>
            <a:ext cx="109728" cy="0"/>
          </a:xfrm>
          <a:prstGeom prst="line">
            <a:avLst/>
          </a:prstGeom>
          <a:noFill/>
          <a:ln w="6350">
            <a:solidFill>
              <a:srgbClr val="2B5E31"/>
            </a:solidFill>
            <a:prstDash val="solid"/>
          </a:ln>
        </p:spPr>
      </p:sp>
      <p:sp>
        <p:nvSpPr>
          <p:cNvPr id="20" name="Shape 16"/>
          <p:cNvSpPr/>
          <p:nvPr/>
        </p:nvSpPr>
        <p:spPr>
          <a:xfrm>
            <a:off x="1885493" y="2039112"/>
            <a:ext cx="109728" cy="1097280"/>
          </a:xfrm>
          <a:prstGeom prst="rect">
            <a:avLst/>
          </a:prstGeom>
          <a:solidFill>
            <a:srgbClr val="7FC8A9"/>
          </a:solidFill>
          <a:ln w="12700">
            <a:solidFill>
              <a:srgbClr val="2B5E31"/>
            </a:solidFill>
            <a:prstDash val="solid"/>
          </a:ln>
        </p:spPr>
      </p:sp>
      <p:sp>
        <p:nvSpPr>
          <p:cNvPr id="21" name="Shape 17"/>
          <p:cNvSpPr/>
          <p:nvPr/>
        </p:nvSpPr>
        <p:spPr>
          <a:xfrm>
            <a:off x="1885493" y="2148840"/>
            <a:ext cx="109728" cy="0"/>
          </a:xfrm>
          <a:prstGeom prst="line">
            <a:avLst/>
          </a:prstGeom>
          <a:noFill/>
          <a:ln w="6350">
            <a:solidFill>
              <a:srgbClr val="2B5E31"/>
            </a:solidFill>
            <a:prstDash val="solid"/>
          </a:ln>
        </p:spPr>
      </p:sp>
      <p:sp>
        <p:nvSpPr>
          <p:cNvPr id="22" name="Shape 18"/>
          <p:cNvSpPr/>
          <p:nvPr/>
        </p:nvSpPr>
        <p:spPr>
          <a:xfrm>
            <a:off x="1885493" y="2258568"/>
            <a:ext cx="109728" cy="0"/>
          </a:xfrm>
          <a:prstGeom prst="line">
            <a:avLst/>
          </a:prstGeom>
          <a:noFill/>
          <a:ln w="6350">
            <a:solidFill>
              <a:srgbClr val="2B5E31"/>
            </a:solidFill>
            <a:prstDash val="solid"/>
          </a:ln>
        </p:spPr>
      </p:sp>
      <p:sp>
        <p:nvSpPr>
          <p:cNvPr id="23" name="Shape 19"/>
          <p:cNvSpPr/>
          <p:nvPr/>
        </p:nvSpPr>
        <p:spPr>
          <a:xfrm>
            <a:off x="1885493" y="2368296"/>
            <a:ext cx="109728" cy="0"/>
          </a:xfrm>
          <a:prstGeom prst="line">
            <a:avLst/>
          </a:prstGeom>
          <a:noFill/>
          <a:ln w="6350">
            <a:solidFill>
              <a:srgbClr val="2B5E31"/>
            </a:solidFill>
            <a:prstDash val="solid"/>
          </a:ln>
        </p:spPr>
      </p:sp>
      <p:sp>
        <p:nvSpPr>
          <p:cNvPr id="24" name="Shape 20"/>
          <p:cNvSpPr/>
          <p:nvPr/>
        </p:nvSpPr>
        <p:spPr>
          <a:xfrm>
            <a:off x="1885493" y="2478024"/>
            <a:ext cx="109728" cy="0"/>
          </a:xfrm>
          <a:prstGeom prst="line">
            <a:avLst/>
          </a:prstGeom>
          <a:noFill/>
          <a:ln w="6350">
            <a:solidFill>
              <a:srgbClr val="2B5E31"/>
            </a:solidFill>
            <a:prstDash val="solid"/>
          </a:ln>
        </p:spPr>
      </p:sp>
      <p:sp>
        <p:nvSpPr>
          <p:cNvPr id="25" name="Shape 21"/>
          <p:cNvSpPr/>
          <p:nvPr/>
        </p:nvSpPr>
        <p:spPr>
          <a:xfrm>
            <a:off x="1885493" y="2587752"/>
            <a:ext cx="109728" cy="0"/>
          </a:xfrm>
          <a:prstGeom prst="line">
            <a:avLst/>
          </a:prstGeom>
          <a:noFill/>
          <a:ln w="6350">
            <a:solidFill>
              <a:srgbClr val="2B5E31"/>
            </a:solidFill>
            <a:prstDash val="solid"/>
          </a:ln>
        </p:spPr>
      </p:sp>
      <p:sp>
        <p:nvSpPr>
          <p:cNvPr id="26" name="Shape 22"/>
          <p:cNvSpPr/>
          <p:nvPr/>
        </p:nvSpPr>
        <p:spPr>
          <a:xfrm>
            <a:off x="1885493" y="2697480"/>
            <a:ext cx="109728" cy="0"/>
          </a:xfrm>
          <a:prstGeom prst="line">
            <a:avLst/>
          </a:prstGeom>
          <a:noFill/>
          <a:ln w="6350">
            <a:solidFill>
              <a:srgbClr val="2B5E31"/>
            </a:solidFill>
            <a:prstDash val="solid"/>
          </a:ln>
        </p:spPr>
      </p:sp>
      <p:sp>
        <p:nvSpPr>
          <p:cNvPr id="27" name="Shape 23"/>
          <p:cNvSpPr/>
          <p:nvPr/>
        </p:nvSpPr>
        <p:spPr>
          <a:xfrm>
            <a:off x="1885493" y="2807208"/>
            <a:ext cx="109728" cy="0"/>
          </a:xfrm>
          <a:prstGeom prst="line">
            <a:avLst/>
          </a:prstGeom>
          <a:noFill/>
          <a:ln w="6350">
            <a:solidFill>
              <a:srgbClr val="2B5E31"/>
            </a:solidFill>
            <a:prstDash val="solid"/>
          </a:ln>
        </p:spPr>
      </p:sp>
      <p:sp>
        <p:nvSpPr>
          <p:cNvPr id="28" name="Shape 24"/>
          <p:cNvSpPr/>
          <p:nvPr/>
        </p:nvSpPr>
        <p:spPr>
          <a:xfrm>
            <a:off x="1885493" y="2916936"/>
            <a:ext cx="109728" cy="0"/>
          </a:xfrm>
          <a:prstGeom prst="line">
            <a:avLst/>
          </a:prstGeom>
          <a:noFill/>
          <a:ln w="6350">
            <a:solidFill>
              <a:srgbClr val="2B5E31"/>
            </a:solidFill>
            <a:prstDash val="solid"/>
          </a:ln>
        </p:spPr>
      </p:sp>
      <p:sp>
        <p:nvSpPr>
          <p:cNvPr id="29" name="Shape 25"/>
          <p:cNvSpPr/>
          <p:nvPr/>
        </p:nvSpPr>
        <p:spPr>
          <a:xfrm>
            <a:off x="1885493" y="3026664"/>
            <a:ext cx="109728" cy="0"/>
          </a:xfrm>
          <a:prstGeom prst="line">
            <a:avLst/>
          </a:prstGeom>
          <a:noFill/>
          <a:ln w="6350">
            <a:solidFill>
              <a:srgbClr val="2B5E31"/>
            </a:solidFill>
            <a:prstDash val="solid"/>
          </a:ln>
        </p:spPr>
      </p:sp>
      <p:sp>
        <p:nvSpPr>
          <p:cNvPr id="30" name="Shape 26"/>
          <p:cNvSpPr/>
          <p:nvPr/>
        </p:nvSpPr>
        <p:spPr>
          <a:xfrm>
            <a:off x="2033626" y="2039112"/>
            <a:ext cx="109728" cy="1097280"/>
          </a:xfrm>
          <a:prstGeom prst="rect">
            <a:avLst/>
          </a:prstGeom>
          <a:solidFill>
            <a:srgbClr val="7FC8A9"/>
          </a:solidFill>
          <a:ln w="12700">
            <a:solidFill>
              <a:srgbClr val="2B5E31"/>
            </a:solidFill>
            <a:prstDash val="solid"/>
          </a:ln>
        </p:spPr>
      </p:sp>
      <p:sp>
        <p:nvSpPr>
          <p:cNvPr id="31" name="Shape 27"/>
          <p:cNvSpPr/>
          <p:nvPr/>
        </p:nvSpPr>
        <p:spPr>
          <a:xfrm>
            <a:off x="2033626" y="2148840"/>
            <a:ext cx="109728" cy="0"/>
          </a:xfrm>
          <a:prstGeom prst="line">
            <a:avLst/>
          </a:prstGeom>
          <a:noFill/>
          <a:ln w="6350">
            <a:solidFill>
              <a:srgbClr val="2B5E31"/>
            </a:solidFill>
            <a:prstDash val="solid"/>
          </a:ln>
        </p:spPr>
      </p:sp>
      <p:sp>
        <p:nvSpPr>
          <p:cNvPr id="32" name="Shape 28"/>
          <p:cNvSpPr/>
          <p:nvPr/>
        </p:nvSpPr>
        <p:spPr>
          <a:xfrm>
            <a:off x="2033626" y="2258568"/>
            <a:ext cx="109728" cy="0"/>
          </a:xfrm>
          <a:prstGeom prst="line">
            <a:avLst/>
          </a:prstGeom>
          <a:noFill/>
          <a:ln w="6350">
            <a:solidFill>
              <a:srgbClr val="2B5E31"/>
            </a:solidFill>
            <a:prstDash val="solid"/>
          </a:ln>
        </p:spPr>
      </p:sp>
      <p:sp>
        <p:nvSpPr>
          <p:cNvPr id="33" name="Shape 29"/>
          <p:cNvSpPr/>
          <p:nvPr/>
        </p:nvSpPr>
        <p:spPr>
          <a:xfrm>
            <a:off x="2033626" y="2368296"/>
            <a:ext cx="109728" cy="0"/>
          </a:xfrm>
          <a:prstGeom prst="line">
            <a:avLst/>
          </a:prstGeom>
          <a:noFill/>
          <a:ln w="6350">
            <a:solidFill>
              <a:srgbClr val="2B5E31"/>
            </a:solidFill>
            <a:prstDash val="solid"/>
          </a:ln>
        </p:spPr>
      </p:sp>
      <p:sp>
        <p:nvSpPr>
          <p:cNvPr id="34" name="Shape 30"/>
          <p:cNvSpPr/>
          <p:nvPr/>
        </p:nvSpPr>
        <p:spPr>
          <a:xfrm>
            <a:off x="2033626" y="2478024"/>
            <a:ext cx="109728" cy="0"/>
          </a:xfrm>
          <a:prstGeom prst="line">
            <a:avLst/>
          </a:prstGeom>
          <a:noFill/>
          <a:ln w="6350">
            <a:solidFill>
              <a:srgbClr val="2B5E31"/>
            </a:solidFill>
            <a:prstDash val="solid"/>
          </a:ln>
        </p:spPr>
      </p:sp>
      <p:sp>
        <p:nvSpPr>
          <p:cNvPr id="35" name="Shape 31"/>
          <p:cNvSpPr/>
          <p:nvPr/>
        </p:nvSpPr>
        <p:spPr>
          <a:xfrm>
            <a:off x="2033626" y="2587752"/>
            <a:ext cx="109728" cy="0"/>
          </a:xfrm>
          <a:prstGeom prst="line">
            <a:avLst/>
          </a:prstGeom>
          <a:noFill/>
          <a:ln w="6350">
            <a:solidFill>
              <a:srgbClr val="2B5E31"/>
            </a:solidFill>
            <a:prstDash val="solid"/>
          </a:ln>
        </p:spPr>
      </p:sp>
      <p:sp>
        <p:nvSpPr>
          <p:cNvPr id="36" name="Shape 32"/>
          <p:cNvSpPr/>
          <p:nvPr/>
        </p:nvSpPr>
        <p:spPr>
          <a:xfrm>
            <a:off x="2033626" y="2697480"/>
            <a:ext cx="109728" cy="0"/>
          </a:xfrm>
          <a:prstGeom prst="line">
            <a:avLst/>
          </a:prstGeom>
          <a:noFill/>
          <a:ln w="6350">
            <a:solidFill>
              <a:srgbClr val="2B5E31"/>
            </a:solidFill>
            <a:prstDash val="solid"/>
          </a:ln>
        </p:spPr>
      </p:sp>
      <p:sp>
        <p:nvSpPr>
          <p:cNvPr id="37" name="Shape 33"/>
          <p:cNvSpPr/>
          <p:nvPr/>
        </p:nvSpPr>
        <p:spPr>
          <a:xfrm>
            <a:off x="2033626" y="2807208"/>
            <a:ext cx="109728" cy="0"/>
          </a:xfrm>
          <a:prstGeom prst="line">
            <a:avLst/>
          </a:prstGeom>
          <a:noFill/>
          <a:ln w="6350">
            <a:solidFill>
              <a:srgbClr val="2B5E31"/>
            </a:solidFill>
            <a:prstDash val="solid"/>
          </a:ln>
        </p:spPr>
      </p:sp>
      <p:sp>
        <p:nvSpPr>
          <p:cNvPr id="38" name="Shape 34"/>
          <p:cNvSpPr/>
          <p:nvPr/>
        </p:nvSpPr>
        <p:spPr>
          <a:xfrm>
            <a:off x="2033626" y="2916936"/>
            <a:ext cx="109728" cy="0"/>
          </a:xfrm>
          <a:prstGeom prst="line">
            <a:avLst/>
          </a:prstGeom>
          <a:noFill/>
          <a:ln w="6350">
            <a:solidFill>
              <a:srgbClr val="2B5E31"/>
            </a:solidFill>
            <a:prstDash val="solid"/>
          </a:ln>
        </p:spPr>
      </p:sp>
      <p:sp>
        <p:nvSpPr>
          <p:cNvPr id="39" name="Shape 35"/>
          <p:cNvSpPr/>
          <p:nvPr/>
        </p:nvSpPr>
        <p:spPr>
          <a:xfrm>
            <a:off x="2033626" y="3026664"/>
            <a:ext cx="109728" cy="0"/>
          </a:xfrm>
          <a:prstGeom prst="line">
            <a:avLst/>
          </a:prstGeom>
          <a:noFill/>
          <a:ln w="6350">
            <a:solidFill>
              <a:srgbClr val="2B5E31"/>
            </a:solidFill>
            <a:prstDash val="solid"/>
          </a:ln>
        </p:spPr>
      </p:sp>
      <p:sp>
        <p:nvSpPr>
          <p:cNvPr id="40" name="Shape 36"/>
          <p:cNvSpPr/>
          <p:nvPr/>
        </p:nvSpPr>
        <p:spPr>
          <a:xfrm>
            <a:off x="2225650" y="3026664"/>
            <a:ext cx="109728" cy="109728"/>
          </a:xfrm>
          <a:prstGeom prst="rect">
            <a:avLst/>
          </a:prstGeom>
          <a:solidFill>
            <a:srgbClr val="F7C873"/>
          </a:solidFill>
          <a:ln w="12700">
            <a:solidFill>
              <a:srgbClr val="8A6100"/>
            </a:solidFill>
            <a:prstDash val="solid"/>
          </a:ln>
        </p:spPr>
      </p:sp>
      <p:sp>
        <p:nvSpPr>
          <p:cNvPr id="41" name="Shape 37"/>
          <p:cNvSpPr/>
          <p:nvPr/>
        </p:nvSpPr>
        <p:spPr>
          <a:xfrm>
            <a:off x="2225650" y="2884018"/>
            <a:ext cx="109728" cy="109728"/>
          </a:xfrm>
          <a:prstGeom prst="rect">
            <a:avLst/>
          </a:prstGeom>
          <a:solidFill>
            <a:srgbClr val="F7C873"/>
          </a:solidFill>
          <a:ln w="12700">
            <a:solidFill>
              <a:srgbClr val="8A6100"/>
            </a:solidFill>
            <a:prstDash val="solid"/>
          </a:ln>
        </p:spPr>
      </p:sp>
      <p:sp>
        <p:nvSpPr>
          <p:cNvPr id="42" name="Shape 38"/>
          <p:cNvSpPr/>
          <p:nvPr/>
        </p:nvSpPr>
        <p:spPr>
          <a:xfrm>
            <a:off x="2225650" y="2741371"/>
            <a:ext cx="109728" cy="109728"/>
          </a:xfrm>
          <a:prstGeom prst="rect">
            <a:avLst/>
          </a:prstGeom>
          <a:solidFill>
            <a:srgbClr val="F7C873"/>
          </a:solidFill>
          <a:ln w="12700">
            <a:solidFill>
              <a:srgbClr val="8A6100"/>
            </a:solidFill>
            <a:prstDash val="solid"/>
          </a:ln>
        </p:spPr>
      </p:sp>
      <p:sp>
        <p:nvSpPr>
          <p:cNvPr id="43" name="Shape 39"/>
          <p:cNvSpPr/>
          <p:nvPr/>
        </p:nvSpPr>
        <p:spPr>
          <a:xfrm>
            <a:off x="2225650" y="2598725"/>
            <a:ext cx="109728" cy="109728"/>
          </a:xfrm>
          <a:prstGeom prst="rect">
            <a:avLst/>
          </a:prstGeom>
          <a:solidFill>
            <a:srgbClr val="F7C873"/>
          </a:solidFill>
          <a:ln w="12700">
            <a:solidFill>
              <a:srgbClr val="8A6100"/>
            </a:solidFill>
            <a:prstDash val="solid"/>
          </a:ln>
        </p:spPr>
      </p:sp>
      <p:sp>
        <p:nvSpPr>
          <p:cNvPr id="44" name="Shape 40"/>
          <p:cNvSpPr/>
          <p:nvPr/>
        </p:nvSpPr>
        <p:spPr>
          <a:xfrm>
            <a:off x="685800" y="3337560"/>
            <a:ext cx="3291840" cy="365760"/>
          </a:xfrm>
          <a:prstGeom prst="roundRect">
            <a:avLst>
              <a:gd name="adj" fmla="val 50000"/>
            </a:avLst>
          </a:prstGeom>
          <a:solidFill>
            <a:srgbClr val="E6F4E9"/>
          </a:solidFill>
          <a:ln/>
        </p:spPr>
      </p:sp>
      <p:sp>
        <p:nvSpPr>
          <p:cNvPr id="45" name="Text 41"/>
          <p:cNvSpPr txBox="1"/>
          <p:nvPr/>
        </p:nvSpPr>
        <p:spPr>
          <a:xfrm>
            <a:off x="822960" y="3337560"/>
            <a:ext cx="3017520" cy="365760"/>
          </a:xfrm>
          <a:prstGeom prst="rect">
            <a:avLst/>
          </a:prstGeom>
          <a:noFill/>
          <a:ln/>
        </p:spPr>
        <p:txBody>
          <a:bodyPr wrap="square" lIns="0" tIns="0" rIns="0" bIns="0" rtlCol="0" anchor="ctr"/>
          <a:lstStyle/>
          <a:p>
            <a:pPr indent="0" marL="0">
              <a:buNone/>
            </a:pPr>
            <a:r>
              <a:rPr lang="en-US" sz="1250" b="1" dirty="0">
                <a:solidFill>
                  <a:srgbClr val="2A7A3F"/>
                </a:solidFill>
                <a:latin typeface="Calibri" pitchFamily="34" charset="0"/>
                <a:ea typeface="Calibri" pitchFamily="34" charset="-122"/>
                <a:cs typeface="Calibri" pitchFamily="34" charset="-120"/>
              </a:rPr>
              <a:t>At home: </a:t>
            </a:r>
            <a:pPr indent="0" marL="0">
              <a:buNone/>
            </a:pPr>
            <a:r>
              <a:rPr lang="en-US" sz="1250" dirty="0">
                <a:solidFill>
                  <a:srgbClr val="20302A"/>
                </a:solidFill>
                <a:latin typeface="Calibri" pitchFamily="34" charset="0"/>
                <a:ea typeface="Calibri" pitchFamily="34" charset="-122"/>
                <a:cs typeface="Calibri" pitchFamily="34" charset="-120"/>
              </a:rPr>
              <a:t>Bundles of 10 straws or lolly sticks</a:t>
            </a:r>
            <a:endParaRPr lang="en-US" sz="1250" dirty="0"/>
          </a:p>
        </p:txBody>
      </p:sp>
      <p:sp>
        <p:nvSpPr>
          <p:cNvPr id="46" name="Shape 42"/>
          <p:cNvSpPr/>
          <p:nvPr/>
        </p:nvSpPr>
        <p:spPr>
          <a:xfrm>
            <a:off x="4315968" y="1600200"/>
            <a:ext cx="3566160" cy="2212848"/>
          </a:xfrm>
          <a:prstGeom prst="roundRect">
            <a:avLst>
              <a:gd name="adj" fmla="val 578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47" name="Text 43"/>
          <p:cNvSpPr txBox="1"/>
          <p:nvPr/>
        </p:nvSpPr>
        <p:spPr>
          <a:xfrm>
            <a:off x="4498848" y="1691640"/>
            <a:ext cx="3200400" cy="384048"/>
          </a:xfrm>
          <a:prstGeom prst="rect">
            <a:avLst/>
          </a:prstGeom>
          <a:noFill/>
          <a:ln/>
        </p:spPr>
        <p:txBody>
          <a:bodyPr wrap="square" lIns="0" tIns="0" rIns="0" bIns="0" rtlCol="0" anchor="ctr"/>
          <a:lstStyle/>
          <a:p>
            <a:pPr indent="0" marL="0">
              <a:buNone/>
            </a:pPr>
            <a:r>
              <a:rPr lang="en-US" sz="1700" b="1" dirty="0">
                <a:solidFill>
                  <a:srgbClr val="176E99"/>
                </a:solidFill>
                <a:latin typeface="Calibri" pitchFamily="34" charset="0"/>
                <a:ea typeface="Calibri" pitchFamily="34" charset="-122"/>
                <a:cs typeface="Calibri" pitchFamily="34" charset="-120"/>
              </a:rPr>
              <a:t>Place value chart</a:t>
            </a:r>
            <a:endParaRPr lang="en-US" sz="17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184648" y="2148840"/>
          <a:ext cx="1828800" cy="914400"/>
        </p:xfrm>
        <a:graphic>
          <a:graphicData uri="http://schemas.openxmlformats.org/drawingml/2006/table">
            <a:tbl>
              <a:tblPr/>
              <a:tblGrid>
                <a:gridCol w="914400"/>
                <a:gridCol w="914400"/>
              </a:tblGrid>
              <a:tr h="320040">
                <a:tc>
                  <a:txBody>
                    <a:bodyPr/>
                    <a:lstStyle/>
                    <a:p>
                      <a:pPr algn="ctr" indent="0" marL="0">
                        <a:buNone/>
                      </a:pPr>
                      <a:r>
                        <a:rPr lang="en-US" sz="1300" b="1" dirty="0">
                          <a:solidFill>
                            <a:srgbClr val="176E99"/>
                          </a:solidFill>
                          <a:latin typeface="Calibri" pitchFamily="34" charset="0"/>
                          <a:ea typeface="Calibri" pitchFamily="34" charset="-122"/>
                          <a:cs typeface="Calibri" pitchFamily="34" charset="-120"/>
                        </a:rPr>
                        <a:t>Tens</a:t>
                      </a:r>
                      <a:endParaRPr lang="en-US" sz="1300" dirty="0">
                        <a:latin typeface="Calibri" charset="0"/>
                        <a:ea typeface="Calibri" charset="0"/>
                        <a:cs typeface="Calibri" charset="0"/>
                      </a:endParaRPr>
                    </a:p>
                  </a:txBody>
                  <a:tcPr marL="0" marR="0" marT="0" marB="0" anchor="ctr">
                    <a:lnL w="12700" cap="flat" cmpd="sng" algn="ctr">
                      <a:solidFill>
                        <a:srgbClr val="4F5E54"/>
                      </a:solidFill>
                      <a:prstDash val="solid"/>
                      <a:round/>
                      <a:headEnd type="none" w="med" len="med"/>
                      <a:tailEnd type="none" w="med" len="med"/>
                    </a:lnL>
                    <a:lnR w="12700" cap="flat" cmpd="sng" algn="ctr">
                      <a:solidFill>
                        <a:srgbClr val="4F5E54"/>
                      </a:solidFill>
                      <a:prstDash val="solid"/>
                      <a:round/>
                      <a:headEnd type="none" w="med" len="med"/>
                      <a:tailEnd type="none" w="med" len="med"/>
                    </a:lnR>
                    <a:lnT w="12700" cap="flat" cmpd="sng" algn="ctr">
                      <a:solidFill>
                        <a:srgbClr val="4F5E54"/>
                      </a:solidFill>
                      <a:prstDash val="solid"/>
                      <a:round/>
                      <a:headEnd type="none" w="med" len="med"/>
                      <a:tailEnd type="none" w="med" len="med"/>
                    </a:lnT>
                    <a:lnB w="12700" cap="flat" cmpd="sng" algn="ctr">
                      <a:solidFill>
                        <a:srgbClr val="4F5E54"/>
                      </a:solidFill>
                      <a:prstDash val="solid"/>
                      <a:round/>
                      <a:headEnd type="none" w="med" len="med"/>
                      <a:tailEnd type="none" w="med" len="med"/>
                    </a:lnB>
                    <a:solidFill>
                      <a:srgbClr val="E4F4FB"/>
                    </a:solidFill>
                  </a:tcPr>
                </a:tc>
                <a:tc>
                  <a:txBody>
                    <a:bodyPr/>
                    <a:lstStyle/>
                    <a:p>
                      <a:pPr algn="ctr" indent="0" marL="0">
                        <a:buNone/>
                      </a:pPr>
                      <a:r>
                        <a:rPr lang="en-US" sz="1300" b="1" dirty="0">
                          <a:solidFill>
                            <a:srgbClr val="8A6100"/>
                          </a:solidFill>
                          <a:latin typeface="Calibri" pitchFamily="34" charset="0"/>
                          <a:ea typeface="Calibri" pitchFamily="34" charset="-122"/>
                          <a:cs typeface="Calibri" pitchFamily="34" charset="-120"/>
                        </a:rPr>
                        <a:t>Ones</a:t>
                      </a:r>
                      <a:endParaRPr lang="en-US" sz="1300" dirty="0">
                        <a:latin typeface="Calibri" charset="0"/>
                        <a:ea typeface="Calibri" charset="0"/>
                        <a:cs typeface="Calibri" charset="0"/>
                      </a:endParaRPr>
                    </a:p>
                  </a:txBody>
                  <a:tcPr marL="0" marR="0" marT="0" marB="0" anchor="ctr">
                    <a:lnL w="12700" cap="flat" cmpd="sng" algn="ctr">
                      <a:solidFill>
                        <a:srgbClr val="4F5E54"/>
                      </a:solidFill>
                      <a:prstDash val="solid"/>
                      <a:round/>
                      <a:headEnd type="none" w="med" len="med"/>
                      <a:tailEnd type="none" w="med" len="med"/>
                    </a:lnL>
                    <a:lnR w="12700" cap="flat" cmpd="sng" algn="ctr">
                      <a:solidFill>
                        <a:srgbClr val="4F5E54"/>
                      </a:solidFill>
                      <a:prstDash val="solid"/>
                      <a:round/>
                      <a:headEnd type="none" w="med" len="med"/>
                      <a:tailEnd type="none" w="med" len="med"/>
                    </a:lnR>
                    <a:lnT w="12700" cap="flat" cmpd="sng" algn="ctr">
                      <a:solidFill>
                        <a:srgbClr val="4F5E54"/>
                      </a:solidFill>
                      <a:prstDash val="solid"/>
                      <a:round/>
                      <a:headEnd type="none" w="med" len="med"/>
                      <a:tailEnd type="none" w="med" len="med"/>
                    </a:lnT>
                    <a:lnB w="12700" cap="flat" cmpd="sng" algn="ctr">
                      <a:solidFill>
                        <a:srgbClr val="4F5E54"/>
                      </a:solidFill>
                      <a:prstDash val="solid"/>
                      <a:round/>
                      <a:headEnd type="none" w="med" len="med"/>
                      <a:tailEnd type="none" w="med" len="med"/>
                    </a:lnB>
                    <a:solidFill>
                      <a:srgbClr val="FFF4D6"/>
                    </a:solidFill>
                  </a:tcPr>
                </a:tc>
              </a:tr>
              <a:tr h="548640">
                <a:tc>
                  <a:txBody>
                    <a:bodyPr/>
                    <a:lstStyle/>
                    <a:p>
                      <a:pPr algn="ctr" indent="0" marL="0">
                        <a:buNone/>
                      </a:pPr>
                      <a:r>
                        <a:rPr lang="en-US" sz="2800" b="1" dirty="0">
                          <a:solidFill>
                            <a:srgbClr val="000000"/>
                          </a:solidFill>
                          <a:latin typeface="Calibri" pitchFamily="34" charset="0"/>
                          <a:ea typeface="Calibri" pitchFamily="34" charset="-122"/>
                          <a:cs typeface="Calibri" pitchFamily="34" charset="-120"/>
                        </a:rPr>
                        <a:t>3</a:t>
                      </a:r>
                      <a:endParaRPr lang="en-US" sz="2800" dirty="0">
                        <a:latin typeface="Calibri" charset="0"/>
                        <a:ea typeface="Calibri" charset="0"/>
                        <a:cs typeface="Calibri" charset="0"/>
                      </a:endParaRPr>
                    </a:p>
                  </a:txBody>
                  <a:tcPr marL="0" marR="0" marT="0" marB="0" anchor="ctr">
                    <a:lnL w="12700" cap="flat" cmpd="sng" algn="ctr">
                      <a:solidFill>
                        <a:srgbClr val="4F5E54"/>
                      </a:solidFill>
                      <a:prstDash val="solid"/>
                      <a:round/>
                      <a:headEnd type="none" w="med" len="med"/>
                      <a:tailEnd type="none" w="med" len="med"/>
                    </a:lnL>
                    <a:lnR w="12700" cap="flat" cmpd="sng" algn="ctr">
                      <a:solidFill>
                        <a:srgbClr val="4F5E54"/>
                      </a:solidFill>
                      <a:prstDash val="solid"/>
                      <a:round/>
                      <a:headEnd type="none" w="med" len="med"/>
                      <a:tailEnd type="none" w="med" len="med"/>
                    </a:lnR>
                    <a:lnT w="12700" cap="flat" cmpd="sng" algn="ctr">
                      <a:solidFill>
                        <a:srgbClr val="4F5E54"/>
                      </a:solidFill>
                      <a:prstDash val="solid"/>
                      <a:round/>
                      <a:headEnd type="none" w="med" len="med"/>
                      <a:tailEnd type="none" w="med" len="med"/>
                    </a:lnT>
                    <a:lnB w="12700" cap="flat" cmpd="sng" algn="ctr">
                      <a:solidFill>
                        <a:srgbClr val="4F5E54"/>
                      </a:solidFill>
                      <a:prstDash val="solid"/>
                      <a:round/>
                      <a:headEnd type="none" w="med" len="med"/>
                      <a:tailEnd type="none" w="med" len="med"/>
                    </a:lnB>
                  </a:tcPr>
                </a:tc>
                <a:tc>
                  <a:txBody>
                    <a:bodyPr/>
                    <a:lstStyle/>
                    <a:p>
                      <a:pPr algn="ctr" indent="0" marL="0">
                        <a:buNone/>
                      </a:pPr>
                      <a:r>
                        <a:rPr lang="en-US" sz="2800" b="1" dirty="0">
                          <a:solidFill>
                            <a:srgbClr val="000000"/>
                          </a:solidFill>
                          <a:latin typeface="Calibri" pitchFamily="34" charset="0"/>
                          <a:ea typeface="Calibri" pitchFamily="34" charset="-122"/>
                          <a:cs typeface="Calibri" pitchFamily="34" charset="-120"/>
                        </a:rPr>
                        <a:t>4</a:t>
                      </a:r>
                      <a:endParaRPr lang="en-US" sz="2800" dirty="0">
                        <a:latin typeface="Calibri" charset="0"/>
                        <a:ea typeface="Calibri" charset="0"/>
                        <a:cs typeface="Calibri" charset="0"/>
                      </a:endParaRPr>
                    </a:p>
                  </a:txBody>
                  <a:tcPr marL="0" marR="0" marT="0" marB="0" anchor="ctr">
                    <a:lnL w="12700" cap="flat" cmpd="sng" algn="ctr">
                      <a:solidFill>
                        <a:srgbClr val="4F5E54"/>
                      </a:solidFill>
                      <a:prstDash val="solid"/>
                      <a:round/>
                      <a:headEnd type="none" w="med" len="med"/>
                      <a:tailEnd type="none" w="med" len="med"/>
                    </a:lnL>
                    <a:lnR w="12700" cap="flat" cmpd="sng" algn="ctr">
                      <a:solidFill>
                        <a:srgbClr val="4F5E54"/>
                      </a:solidFill>
                      <a:prstDash val="solid"/>
                      <a:round/>
                      <a:headEnd type="none" w="med" len="med"/>
                      <a:tailEnd type="none" w="med" len="med"/>
                    </a:lnR>
                    <a:lnT w="12700" cap="flat" cmpd="sng" algn="ctr">
                      <a:solidFill>
                        <a:srgbClr val="4F5E54"/>
                      </a:solidFill>
                      <a:prstDash val="solid"/>
                      <a:round/>
                      <a:headEnd type="none" w="med" len="med"/>
                      <a:tailEnd type="none" w="med" len="med"/>
                    </a:lnT>
                    <a:lnB w="12700" cap="flat" cmpd="sng" algn="ctr">
                      <a:solidFill>
                        <a:srgbClr val="4F5E54"/>
                      </a:solidFill>
                      <a:prstDash val="solid"/>
                      <a:round/>
                      <a:headEnd type="none" w="med" len="med"/>
                      <a:tailEnd type="none" w="med" len="med"/>
                    </a:lnB>
                  </a:tcPr>
                </a:tc>
              </a:tr>
            </a:tbl>
          </a:graphicData>
        </a:graphic>
      </p:graphicFrame>
      <p:sp>
        <p:nvSpPr>
          <p:cNvPr id="49" name="Text 44"/>
          <p:cNvSpPr txBox="1"/>
          <p:nvPr/>
        </p:nvSpPr>
        <p:spPr>
          <a:xfrm>
            <a:off x="4315968" y="3063240"/>
            <a:ext cx="3566160" cy="274320"/>
          </a:xfrm>
          <a:prstGeom prst="rect">
            <a:avLst/>
          </a:prstGeom>
          <a:noFill/>
          <a:ln/>
        </p:spPr>
        <p:txBody>
          <a:bodyPr wrap="square" lIns="0" tIns="0" rIns="0" bIns="0" rtlCol="0" anchor="t"/>
          <a:lstStyle/>
          <a:p>
            <a:pPr algn="ctr" indent="0" marL="0">
              <a:buNone/>
            </a:pPr>
            <a:r>
              <a:rPr lang="en-US" sz="1200" i="1" dirty="0">
                <a:solidFill>
                  <a:srgbClr val="4F5E54"/>
                </a:solidFill>
                <a:latin typeface="Calibri" pitchFamily="34" charset="0"/>
                <a:ea typeface="Calibri" pitchFamily="34" charset="-122"/>
                <a:cs typeface="Calibri" pitchFamily="34" charset="-120"/>
              </a:rPr>
              <a:t>34 = 3 tens and 4 ones</a:t>
            </a:r>
            <a:endParaRPr lang="en-US" sz="1200" dirty="0"/>
          </a:p>
        </p:txBody>
      </p:sp>
      <p:sp>
        <p:nvSpPr>
          <p:cNvPr id="50" name="Shape 45"/>
          <p:cNvSpPr/>
          <p:nvPr/>
        </p:nvSpPr>
        <p:spPr>
          <a:xfrm>
            <a:off x="4453128" y="3337560"/>
            <a:ext cx="3291840" cy="365760"/>
          </a:xfrm>
          <a:prstGeom prst="roundRect">
            <a:avLst>
              <a:gd name="adj" fmla="val 50000"/>
            </a:avLst>
          </a:prstGeom>
          <a:solidFill>
            <a:srgbClr val="E4F4FB"/>
          </a:solidFill>
          <a:ln/>
        </p:spPr>
      </p:sp>
      <p:sp>
        <p:nvSpPr>
          <p:cNvPr id="51" name="Text 46"/>
          <p:cNvSpPr txBox="1"/>
          <p:nvPr/>
        </p:nvSpPr>
        <p:spPr>
          <a:xfrm>
            <a:off x="4590288" y="3337560"/>
            <a:ext cx="3017520" cy="365760"/>
          </a:xfrm>
          <a:prstGeom prst="rect">
            <a:avLst/>
          </a:prstGeom>
          <a:noFill/>
          <a:ln/>
        </p:spPr>
        <p:txBody>
          <a:bodyPr wrap="square" lIns="0" tIns="0" rIns="0" bIns="0" rtlCol="0" anchor="ctr"/>
          <a:lstStyle/>
          <a:p>
            <a:pPr indent="0" marL="0">
              <a:buNone/>
            </a:pPr>
            <a:r>
              <a:rPr lang="en-US" sz="1250" b="1" dirty="0">
                <a:solidFill>
                  <a:srgbClr val="176E99"/>
                </a:solidFill>
                <a:latin typeface="Calibri" pitchFamily="34" charset="0"/>
                <a:ea typeface="Calibri" pitchFamily="34" charset="-122"/>
                <a:cs typeface="Calibri" pitchFamily="34" charset="-120"/>
              </a:rPr>
              <a:t>At home: </a:t>
            </a:r>
            <a:pPr indent="0" marL="0">
              <a:buNone/>
            </a:pPr>
            <a:r>
              <a:rPr lang="en-US" sz="1250" dirty="0">
                <a:solidFill>
                  <a:srgbClr val="20302A"/>
                </a:solidFill>
                <a:latin typeface="Calibri" pitchFamily="34" charset="0"/>
                <a:ea typeface="Calibri" pitchFamily="34" charset="-122"/>
                <a:cs typeface="Calibri" pitchFamily="34" charset="-120"/>
              </a:rPr>
              <a:t>Draw two columns on paper</a:t>
            </a:r>
            <a:endParaRPr lang="en-US" sz="1250" dirty="0"/>
          </a:p>
        </p:txBody>
      </p:sp>
      <p:sp>
        <p:nvSpPr>
          <p:cNvPr id="52" name="Shape 47"/>
          <p:cNvSpPr/>
          <p:nvPr/>
        </p:nvSpPr>
        <p:spPr>
          <a:xfrm>
            <a:off x="8083296" y="1600200"/>
            <a:ext cx="3566160" cy="2212848"/>
          </a:xfrm>
          <a:prstGeom prst="roundRect">
            <a:avLst>
              <a:gd name="adj" fmla="val 578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53" name="Text 48"/>
          <p:cNvSpPr txBox="1"/>
          <p:nvPr/>
        </p:nvSpPr>
        <p:spPr>
          <a:xfrm>
            <a:off x="8266176" y="1691640"/>
            <a:ext cx="3200400" cy="384048"/>
          </a:xfrm>
          <a:prstGeom prst="rect">
            <a:avLst/>
          </a:prstGeom>
          <a:noFill/>
          <a:ln/>
        </p:spPr>
        <p:txBody>
          <a:bodyPr wrap="square" lIns="0" tIns="0" rIns="0" bIns="0" rtlCol="0" anchor="ctr"/>
          <a:lstStyle/>
          <a:p>
            <a:pPr indent="0" marL="0">
              <a:buNone/>
            </a:pPr>
            <a:r>
              <a:rPr lang="en-US" sz="1700" b="1" dirty="0">
                <a:solidFill>
                  <a:srgbClr val="743A8C"/>
                </a:solidFill>
                <a:latin typeface="Calibri" pitchFamily="34" charset="0"/>
                <a:ea typeface="Calibri" pitchFamily="34" charset="-122"/>
                <a:cs typeface="Calibri" pitchFamily="34" charset="-120"/>
              </a:rPr>
              <a:t>Hundred square</a:t>
            </a:r>
            <a:endParaRPr lang="en-US" sz="1700" dirty="0"/>
          </a:p>
        </p:txBody>
      </p:sp>
      <p:graphicFrame>
        <p:nvGraphicFramePr>
          <p:cNvPr id="13" name="Table 1"/>
          <p:cNvGraphicFramePr>
            <a:graphicFrameLocks noGrp="1"/>
          </p:cNvGraphicFramePr>
          <p:nvPr>
            <p:extLst>
              <p:ext uri="{D42A27DB-BD31-4B8C-83A1-F6EECF244321}">
                <p14:modId xmlns:p14="http://schemas.microsoft.com/office/powerpoint/2010/main" val="1579011935"/>
              </p:ext>
            </p:extLst>
          </p:nvPr>
        </p:nvGraphicFramePr>
        <p:xfrm>
          <a:off x="8723376" y="2075688"/>
          <a:ext cx="2286000" cy="914400"/>
        </p:xfrm>
        <a:graphic>
          <a:graphicData uri="http://schemas.openxmlformats.org/drawingml/2006/table">
            <a:tbl>
              <a:tblPr/>
              <a:tblGrid>
                <a:gridCol w="228600"/>
                <a:gridCol w="228600"/>
                <a:gridCol w="228600"/>
                <a:gridCol w="228600"/>
                <a:gridCol w="228600"/>
                <a:gridCol w="228600"/>
                <a:gridCol w="228600"/>
                <a:gridCol w="228600"/>
                <a:gridCol w="228600"/>
                <a:gridCol w="228600"/>
              </a:tblGrid>
              <a:tr h="228600">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1</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2</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3</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4</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5</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6</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7</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8</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9</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10</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r>
              <a:tr h="228600">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11</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12</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13</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14</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15</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16</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17</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18</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19</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20</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r>
              <a:tr h="228600">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21</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22</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23</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b="1" dirty="0">
                          <a:solidFill>
                            <a:srgbClr val="20302A"/>
                          </a:solidFill>
                          <a:latin typeface="Calibri" pitchFamily="34" charset="0"/>
                          <a:ea typeface="Calibri" pitchFamily="34" charset="-122"/>
                          <a:cs typeface="Calibri" pitchFamily="34" charset="-120"/>
                        </a:rPr>
                        <a:t>24</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BB817"/>
                    </a:solidFill>
                  </a:tcPr>
                </a:tc>
                <a:tc>
                  <a:txBody>
                    <a:bodyPr/>
                    <a:lstStyle/>
                    <a:p>
                      <a:pPr algn="ctr" indent="0" marL="0">
                        <a:buNone/>
                      </a:pPr>
                      <a:r>
                        <a:rPr lang="en-US" sz="700" b="1" dirty="0">
                          <a:solidFill>
                            <a:srgbClr val="FFFFFF"/>
                          </a:solidFill>
                          <a:latin typeface="Calibri" pitchFamily="34" charset="0"/>
                          <a:ea typeface="Calibri" pitchFamily="34" charset="-122"/>
                          <a:cs typeface="Calibri" pitchFamily="34" charset="-120"/>
                        </a:rPr>
                        <a:t>25</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2AA8E0"/>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26</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27</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28</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29</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30</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r>
              <a:tr h="228600">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31</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32</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33</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b="1" dirty="0">
                          <a:solidFill>
                            <a:srgbClr val="FFFFFF"/>
                          </a:solidFill>
                          <a:latin typeface="Calibri" pitchFamily="34" charset="0"/>
                          <a:ea typeface="Calibri" pitchFamily="34" charset="-122"/>
                          <a:cs typeface="Calibri" pitchFamily="34" charset="-120"/>
                        </a:rPr>
                        <a:t>34</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8E4DA8"/>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35</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36</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37</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38</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39</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40</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r>
              <a:tr h="228600">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41</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42</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43</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b="1" dirty="0">
                          <a:solidFill>
                            <a:srgbClr val="FFFFFF"/>
                          </a:solidFill>
                          <a:latin typeface="Calibri" pitchFamily="34" charset="0"/>
                          <a:ea typeface="Calibri" pitchFamily="34" charset="-122"/>
                          <a:cs typeface="Calibri" pitchFamily="34" charset="-120"/>
                        </a:rPr>
                        <a:t>44</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8E4DA8"/>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45</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46</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47</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48</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49</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c>
                  <a:txBody>
                    <a:bodyPr/>
                    <a:lstStyle/>
                    <a:p>
                      <a:pPr algn="ctr" indent="0" marL="0">
                        <a:buNone/>
                      </a:pPr>
                      <a:r>
                        <a:rPr lang="en-US" sz="700" dirty="0">
                          <a:solidFill>
                            <a:srgbClr val="20302A"/>
                          </a:solidFill>
                          <a:latin typeface="Calibri" pitchFamily="34" charset="0"/>
                          <a:ea typeface="Calibri" pitchFamily="34" charset="-122"/>
                          <a:cs typeface="Calibri" pitchFamily="34" charset="-120"/>
                        </a:rPr>
                        <a:t>50</a:t>
                      </a:r>
                      <a:endParaRPr lang="en-US" sz="700" dirty="0">
                        <a:latin typeface="Calibri" charset="0"/>
                        <a:ea typeface="Calibri" charset="0"/>
                        <a:cs typeface="Calibri" charset="0"/>
                      </a:endParaRPr>
                    </a:p>
                  </a:txBody>
                  <a:tcPr marL="0" marR="0" marT="0" marB="0" anchor="ctr">
                    <a:lnL w="9525" cap="flat" cmpd="sng" algn="ctr">
                      <a:solidFill>
                        <a:srgbClr val="B7C7BC"/>
                      </a:solidFill>
                      <a:prstDash val="solid"/>
                      <a:round/>
                      <a:headEnd type="none" w="med" len="med"/>
                      <a:tailEnd type="none" w="med" len="med"/>
                    </a:lnL>
                    <a:lnR w="9525" cap="flat" cmpd="sng" algn="ctr">
                      <a:solidFill>
                        <a:srgbClr val="B7C7BC"/>
                      </a:solidFill>
                      <a:prstDash val="solid"/>
                      <a:round/>
                      <a:headEnd type="none" w="med" len="med"/>
                      <a:tailEnd type="none" w="med" len="med"/>
                    </a:lnR>
                    <a:lnT w="9525" cap="flat" cmpd="sng" algn="ctr">
                      <a:solidFill>
                        <a:srgbClr val="B7C7BC"/>
                      </a:solidFill>
                      <a:prstDash val="solid"/>
                      <a:round/>
                      <a:headEnd type="none" w="med" len="med"/>
                      <a:tailEnd type="none" w="med" len="med"/>
                    </a:lnT>
                    <a:lnB w="9525" cap="flat" cmpd="sng" algn="ctr">
                      <a:solidFill>
                        <a:srgbClr val="B7C7BC"/>
                      </a:solidFill>
                      <a:prstDash val="solid"/>
                      <a:round/>
                      <a:headEnd type="none" w="med" len="med"/>
                      <a:tailEnd type="none" w="med" len="med"/>
                    </a:lnB>
                    <a:solidFill>
                      <a:srgbClr val="FFFFFF"/>
                    </a:solidFill>
                  </a:tcPr>
                </a:tc>
              </a:tr>
            </a:tbl>
          </a:graphicData>
        </a:graphic>
      </p:graphicFrame>
      <p:sp>
        <p:nvSpPr>
          <p:cNvPr id="55" name="Shape 49"/>
          <p:cNvSpPr/>
          <p:nvPr/>
        </p:nvSpPr>
        <p:spPr>
          <a:xfrm>
            <a:off x="8220456" y="3337560"/>
            <a:ext cx="3291840" cy="365760"/>
          </a:xfrm>
          <a:prstGeom prst="roundRect">
            <a:avLst>
              <a:gd name="adj" fmla="val 50000"/>
            </a:avLst>
          </a:prstGeom>
          <a:solidFill>
            <a:srgbClr val="F3EAF7"/>
          </a:solidFill>
          <a:ln/>
        </p:spPr>
      </p:sp>
      <p:sp>
        <p:nvSpPr>
          <p:cNvPr id="56" name="Text 50"/>
          <p:cNvSpPr txBox="1"/>
          <p:nvPr/>
        </p:nvSpPr>
        <p:spPr>
          <a:xfrm>
            <a:off x="8357616" y="3337560"/>
            <a:ext cx="3017520" cy="365760"/>
          </a:xfrm>
          <a:prstGeom prst="rect">
            <a:avLst/>
          </a:prstGeom>
          <a:noFill/>
          <a:ln/>
        </p:spPr>
        <p:txBody>
          <a:bodyPr wrap="square" lIns="0" tIns="0" rIns="0" bIns="0" rtlCol="0" anchor="ctr"/>
          <a:lstStyle/>
          <a:p>
            <a:pPr indent="0" marL="0">
              <a:buNone/>
            </a:pPr>
            <a:r>
              <a:rPr lang="en-US" sz="1250" b="1" dirty="0">
                <a:solidFill>
                  <a:srgbClr val="743A8C"/>
                </a:solidFill>
                <a:latin typeface="Calibri" pitchFamily="34" charset="0"/>
                <a:ea typeface="Calibri" pitchFamily="34" charset="-122"/>
                <a:cs typeface="Calibri" pitchFamily="34" charset="-120"/>
              </a:rPr>
              <a:t>At home: </a:t>
            </a:r>
            <a:pPr indent="0" marL="0">
              <a:buNone/>
            </a:pPr>
            <a:r>
              <a:rPr lang="en-US" sz="1250" dirty="0">
                <a:solidFill>
                  <a:srgbClr val="20302A"/>
                </a:solidFill>
                <a:latin typeface="Calibri" pitchFamily="34" charset="0"/>
                <a:ea typeface="Calibri" pitchFamily="34" charset="-122"/>
                <a:cs typeface="Calibri" pitchFamily="34" charset="-120"/>
              </a:rPr>
              <a:t>Print one: spot patterns</a:t>
            </a:r>
            <a:endParaRPr lang="en-US" sz="1250" dirty="0"/>
          </a:p>
        </p:txBody>
      </p:sp>
      <p:sp>
        <p:nvSpPr>
          <p:cNvPr id="57" name="Shape 51"/>
          <p:cNvSpPr/>
          <p:nvPr/>
        </p:nvSpPr>
        <p:spPr>
          <a:xfrm>
            <a:off x="548640" y="3995928"/>
            <a:ext cx="3566160" cy="2212848"/>
          </a:xfrm>
          <a:prstGeom prst="roundRect">
            <a:avLst>
              <a:gd name="adj" fmla="val 578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58" name="Text 52"/>
          <p:cNvSpPr txBox="1"/>
          <p:nvPr/>
        </p:nvSpPr>
        <p:spPr>
          <a:xfrm>
            <a:off x="731520" y="4087368"/>
            <a:ext cx="3200400" cy="384048"/>
          </a:xfrm>
          <a:prstGeom prst="rect">
            <a:avLst/>
          </a:prstGeom>
          <a:noFill/>
          <a:ln/>
        </p:spPr>
        <p:txBody>
          <a:bodyPr wrap="square" lIns="0" tIns="0" rIns="0" bIns="0" rtlCol="0" anchor="ctr"/>
          <a:lstStyle/>
          <a:p>
            <a:pPr indent="0" marL="0">
              <a:buNone/>
            </a:pPr>
            <a:r>
              <a:rPr lang="en-US" sz="1700" b="1" dirty="0">
                <a:solidFill>
                  <a:srgbClr val="C73A24"/>
                </a:solidFill>
                <a:latin typeface="Calibri" pitchFamily="34" charset="0"/>
                <a:ea typeface="Calibri" pitchFamily="34" charset="-122"/>
                <a:cs typeface="Calibri" pitchFamily="34" charset="-120"/>
              </a:rPr>
              <a:t>Empty number line</a:t>
            </a:r>
            <a:endParaRPr lang="en-US" sz="1700" dirty="0"/>
          </a:p>
        </p:txBody>
      </p:sp>
      <p:sp>
        <p:nvSpPr>
          <p:cNvPr id="59" name="Shape 53"/>
          <p:cNvSpPr/>
          <p:nvPr/>
        </p:nvSpPr>
        <p:spPr>
          <a:xfrm>
            <a:off x="822960" y="5321808"/>
            <a:ext cx="3017520" cy="0"/>
          </a:xfrm>
          <a:prstGeom prst="line">
            <a:avLst/>
          </a:prstGeom>
          <a:noFill/>
          <a:ln w="25400">
            <a:solidFill>
              <a:srgbClr val="20302A"/>
            </a:solidFill>
            <a:prstDash val="solid"/>
          </a:ln>
        </p:spPr>
      </p:sp>
      <p:sp>
        <p:nvSpPr>
          <p:cNvPr id="60" name="Shape 54"/>
          <p:cNvSpPr/>
          <p:nvPr/>
        </p:nvSpPr>
        <p:spPr>
          <a:xfrm>
            <a:off x="822960" y="5230368"/>
            <a:ext cx="0" cy="182880"/>
          </a:xfrm>
          <a:prstGeom prst="line">
            <a:avLst/>
          </a:prstGeom>
          <a:noFill/>
          <a:ln w="19050">
            <a:solidFill>
              <a:srgbClr val="20302A"/>
            </a:solidFill>
            <a:prstDash val="solid"/>
          </a:ln>
        </p:spPr>
      </p:sp>
      <p:sp>
        <p:nvSpPr>
          <p:cNvPr id="61" name="Text 55"/>
          <p:cNvSpPr txBox="1"/>
          <p:nvPr/>
        </p:nvSpPr>
        <p:spPr>
          <a:xfrm>
            <a:off x="548640" y="5413248"/>
            <a:ext cx="548640" cy="256032"/>
          </a:xfrm>
          <a:prstGeom prst="rect">
            <a:avLst/>
          </a:prstGeom>
          <a:noFill/>
          <a:ln/>
        </p:spPr>
        <p:txBody>
          <a:bodyPr wrap="square" lIns="0" tIns="0" rIns="0" bIns="0" rtlCol="0" anchor="t"/>
          <a:lstStyle/>
          <a:p>
            <a:pPr algn="ctr" indent="0" marL="0">
              <a:buNone/>
            </a:pPr>
            <a:r>
              <a:rPr lang="en-US" sz="1200" b="1" dirty="0">
                <a:solidFill>
                  <a:srgbClr val="20302A"/>
                </a:solidFill>
                <a:latin typeface="Calibri" pitchFamily="34" charset="0"/>
                <a:ea typeface="Calibri" pitchFamily="34" charset="-122"/>
                <a:cs typeface="Calibri" pitchFamily="34" charset="-120"/>
              </a:rPr>
              <a:t>24</a:t>
            </a:r>
            <a:endParaRPr lang="en-US" sz="1200" dirty="0"/>
          </a:p>
        </p:txBody>
      </p:sp>
      <p:sp>
        <p:nvSpPr>
          <p:cNvPr id="62" name="Shape 56"/>
          <p:cNvSpPr/>
          <p:nvPr/>
        </p:nvSpPr>
        <p:spPr>
          <a:xfrm>
            <a:off x="2286000" y="5230368"/>
            <a:ext cx="0" cy="182880"/>
          </a:xfrm>
          <a:prstGeom prst="line">
            <a:avLst/>
          </a:prstGeom>
          <a:noFill/>
          <a:ln w="19050">
            <a:solidFill>
              <a:srgbClr val="20302A"/>
            </a:solidFill>
            <a:prstDash val="solid"/>
          </a:ln>
        </p:spPr>
      </p:sp>
      <p:sp>
        <p:nvSpPr>
          <p:cNvPr id="63" name="Text 57"/>
          <p:cNvSpPr txBox="1"/>
          <p:nvPr/>
        </p:nvSpPr>
        <p:spPr>
          <a:xfrm>
            <a:off x="2011680" y="5413248"/>
            <a:ext cx="548640" cy="256032"/>
          </a:xfrm>
          <a:prstGeom prst="rect">
            <a:avLst/>
          </a:prstGeom>
          <a:noFill/>
          <a:ln/>
        </p:spPr>
        <p:txBody>
          <a:bodyPr wrap="square" lIns="0" tIns="0" rIns="0" bIns="0" rtlCol="0" anchor="t"/>
          <a:lstStyle/>
          <a:p>
            <a:pPr algn="ctr" indent="0" marL="0">
              <a:buNone/>
            </a:pPr>
            <a:r>
              <a:rPr lang="en-US" sz="1200" b="1" dirty="0">
                <a:solidFill>
                  <a:srgbClr val="20302A"/>
                </a:solidFill>
                <a:latin typeface="Calibri" pitchFamily="34" charset="0"/>
                <a:ea typeface="Calibri" pitchFamily="34" charset="-122"/>
                <a:cs typeface="Calibri" pitchFamily="34" charset="-120"/>
              </a:rPr>
              <a:t>34</a:t>
            </a:r>
            <a:endParaRPr lang="en-US" sz="1200" dirty="0"/>
          </a:p>
        </p:txBody>
      </p:sp>
      <p:sp>
        <p:nvSpPr>
          <p:cNvPr id="64" name="Shape 58"/>
          <p:cNvSpPr/>
          <p:nvPr/>
        </p:nvSpPr>
        <p:spPr>
          <a:xfrm>
            <a:off x="3840480" y="5230368"/>
            <a:ext cx="0" cy="182880"/>
          </a:xfrm>
          <a:prstGeom prst="line">
            <a:avLst/>
          </a:prstGeom>
          <a:noFill/>
          <a:ln w="19050">
            <a:solidFill>
              <a:srgbClr val="20302A"/>
            </a:solidFill>
            <a:prstDash val="solid"/>
          </a:ln>
        </p:spPr>
      </p:sp>
      <p:sp>
        <p:nvSpPr>
          <p:cNvPr id="65" name="Text 59"/>
          <p:cNvSpPr txBox="1"/>
          <p:nvPr/>
        </p:nvSpPr>
        <p:spPr>
          <a:xfrm>
            <a:off x="3566160" y="5413248"/>
            <a:ext cx="548640" cy="256032"/>
          </a:xfrm>
          <a:prstGeom prst="rect">
            <a:avLst/>
          </a:prstGeom>
          <a:noFill/>
          <a:ln/>
        </p:spPr>
        <p:txBody>
          <a:bodyPr wrap="square" lIns="0" tIns="0" rIns="0" bIns="0" rtlCol="0" anchor="t"/>
          <a:lstStyle/>
          <a:p>
            <a:pPr algn="ctr" indent="0" marL="0">
              <a:buNone/>
            </a:pPr>
            <a:r>
              <a:rPr lang="en-US" sz="1200" b="1" dirty="0">
                <a:solidFill>
                  <a:srgbClr val="20302A"/>
                </a:solidFill>
                <a:latin typeface="Calibri" pitchFamily="34" charset="0"/>
                <a:ea typeface="Calibri" pitchFamily="34" charset="-122"/>
                <a:cs typeface="Calibri" pitchFamily="34" charset="-120"/>
              </a:rPr>
              <a:t>37</a:t>
            </a:r>
            <a:endParaRPr lang="en-US" sz="1200" dirty="0"/>
          </a:p>
        </p:txBody>
      </p:sp>
      <p:sp>
        <p:nvSpPr>
          <p:cNvPr id="66" name="Shape 60"/>
          <p:cNvSpPr/>
          <p:nvPr/>
        </p:nvSpPr>
        <p:spPr>
          <a:xfrm>
            <a:off x="822960" y="4956048"/>
            <a:ext cx="1463040" cy="731520"/>
          </a:xfrm>
          <a:prstGeom prst="arc">
            <a:avLst>
              <a:gd name="adj1" fmla="val 10800000"/>
              <a:gd name="adj2" fmla="val 21600000"/>
            </a:avLst>
          </a:prstGeom>
          <a:noFill/>
          <a:ln w="25400">
            <a:solidFill>
              <a:srgbClr val="FF6B54"/>
            </a:solidFill>
            <a:prstDash val="solid"/>
          </a:ln>
        </p:spPr>
      </p:sp>
      <p:sp>
        <p:nvSpPr>
          <p:cNvPr id="67" name="Shape 61"/>
          <p:cNvSpPr/>
          <p:nvPr/>
        </p:nvSpPr>
        <p:spPr>
          <a:xfrm>
            <a:off x="2286000" y="5047488"/>
            <a:ext cx="1554480" cy="548640"/>
          </a:xfrm>
          <a:prstGeom prst="arc">
            <a:avLst>
              <a:gd name="adj1" fmla="val 10800000"/>
              <a:gd name="adj2" fmla="val 21600000"/>
            </a:avLst>
          </a:prstGeom>
          <a:noFill/>
          <a:ln w="25400">
            <a:solidFill>
              <a:srgbClr val="8E4DA8"/>
            </a:solidFill>
            <a:prstDash val="solid"/>
          </a:ln>
        </p:spPr>
      </p:sp>
      <p:sp>
        <p:nvSpPr>
          <p:cNvPr id="68" name="Text 62"/>
          <p:cNvSpPr txBox="1"/>
          <p:nvPr/>
        </p:nvSpPr>
        <p:spPr>
          <a:xfrm>
            <a:off x="1280160" y="4681728"/>
            <a:ext cx="548640" cy="256032"/>
          </a:xfrm>
          <a:prstGeom prst="rect">
            <a:avLst/>
          </a:prstGeom>
          <a:noFill/>
          <a:ln/>
        </p:spPr>
        <p:txBody>
          <a:bodyPr wrap="square" lIns="0" tIns="0" rIns="0" bIns="0" rtlCol="0" anchor="t"/>
          <a:lstStyle/>
          <a:p>
            <a:pPr algn="ctr" indent="0" marL="0">
              <a:buNone/>
            </a:pPr>
            <a:r>
              <a:rPr lang="en-US" sz="1200" b="1" dirty="0">
                <a:solidFill>
                  <a:srgbClr val="C73A24"/>
                </a:solidFill>
                <a:latin typeface="Calibri" pitchFamily="34" charset="0"/>
                <a:ea typeface="Calibri" pitchFamily="34" charset="-122"/>
                <a:cs typeface="Calibri" pitchFamily="34" charset="-120"/>
              </a:rPr>
              <a:t>+10</a:t>
            </a:r>
            <a:endParaRPr lang="en-US" sz="1200" dirty="0"/>
          </a:p>
        </p:txBody>
      </p:sp>
      <p:sp>
        <p:nvSpPr>
          <p:cNvPr id="69" name="Text 63"/>
          <p:cNvSpPr txBox="1"/>
          <p:nvPr/>
        </p:nvSpPr>
        <p:spPr>
          <a:xfrm>
            <a:off x="2788920" y="4745736"/>
            <a:ext cx="548640" cy="256032"/>
          </a:xfrm>
          <a:prstGeom prst="rect">
            <a:avLst/>
          </a:prstGeom>
          <a:noFill/>
          <a:ln/>
        </p:spPr>
        <p:txBody>
          <a:bodyPr wrap="square" lIns="0" tIns="0" rIns="0" bIns="0" rtlCol="0" anchor="t"/>
          <a:lstStyle/>
          <a:p>
            <a:pPr algn="ctr" indent="0" marL="0">
              <a:buNone/>
            </a:pPr>
            <a:r>
              <a:rPr lang="en-US" sz="1200" b="1" dirty="0">
                <a:solidFill>
                  <a:srgbClr val="743A8C"/>
                </a:solidFill>
                <a:latin typeface="Calibri" pitchFamily="34" charset="0"/>
                <a:ea typeface="Calibri" pitchFamily="34" charset="-122"/>
                <a:cs typeface="Calibri" pitchFamily="34" charset="-120"/>
              </a:rPr>
              <a:t>+3</a:t>
            </a:r>
            <a:endParaRPr lang="en-US" sz="1200" dirty="0"/>
          </a:p>
        </p:txBody>
      </p:sp>
      <p:sp>
        <p:nvSpPr>
          <p:cNvPr id="70" name="Shape 64"/>
          <p:cNvSpPr/>
          <p:nvPr/>
        </p:nvSpPr>
        <p:spPr>
          <a:xfrm>
            <a:off x="685800" y="5733288"/>
            <a:ext cx="3291840" cy="365760"/>
          </a:xfrm>
          <a:prstGeom prst="roundRect">
            <a:avLst>
              <a:gd name="adj" fmla="val 50000"/>
            </a:avLst>
          </a:prstGeom>
          <a:solidFill>
            <a:srgbClr val="FFE9E5"/>
          </a:solidFill>
          <a:ln/>
        </p:spPr>
      </p:sp>
      <p:sp>
        <p:nvSpPr>
          <p:cNvPr id="71" name="Text 65"/>
          <p:cNvSpPr txBox="1"/>
          <p:nvPr/>
        </p:nvSpPr>
        <p:spPr>
          <a:xfrm>
            <a:off x="822960" y="5733288"/>
            <a:ext cx="3017520" cy="365760"/>
          </a:xfrm>
          <a:prstGeom prst="rect">
            <a:avLst/>
          </a:prstGeom>
          <a:noFill/>
          <a:ln/>
        </p:spPr>
        <p:txBody>
          <a:bodyPr wrap="square" lIns="0" tIns="0" rIns="0" bIns="0" rtlCol="0" anchor="ctr"/>
          <a:lstStyle/>
          <a:p>
            <a:pPr indent="0" marL="0">
              <a:buNone/>
            </a:pPr>
            <a:r>
              <a:rPr lang="en-US" sz="1250" b="1" dirty="0">
                <a:solidFill>
                  <a:srgbClr val="C73A24"/>
                </a:solidFill>
                <a:latin typeface="Calibri" pitchFamily="34" charset="0"/>
                <a:ea typeface="Calibri" pitchFamily="34" charset="-122"/>
                <a:cs typeface="Calibri" pitchFamily="34" charset="-120"/>
              </a:rPr>
              <a:t>At home: </a:t>
            </a:r>
            <a:pPr indent="0" marL="0">
              <a:buNone/>
            </a:pPr>
            <a:r>
              <a:rPr lang="en-US" sz="1250" dirty="0">
                <a:solidFill>
                  <a:srgbClr val="20302A"/>
                </a:solidFill>
                <a:latin typeface="Calibri" pitchFamily="34" charset="0"/>
                <a:ea typeface="Calibri" pitchFamily="34" charset="-122"/>
                <a:cs typeface="Calibri" pitchFamily="34" charset="-120"/>
              </a:rPr>
              <a:t>Draw one on any scrap of paper</a:t>
            </a:r>
            <a:endParaRPr lang="en-US" sz="1250" dirty="0"/>
          </a:p>
        </p:txBody>
      </p:sp>
      <p:sp>
        <p:nvSpPr>
          <p:cNvPr id="72" name="Shape 66"/>
          <p:cNvSpPr/>
          <p:nvPr/>
        </p:nvSpPr>
        <p:spPr>
          <a:xfrm>
            <a:off x="4315968" y="3995928"/>
            <a:ext cx="3566160" cy="2212848"/>
          </a:xfrm>
          <a:prstGeom prst="roundRect">
            <a:avLst>
              <a:gd name="adj" fmla="val 578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73" name="Text 67"/>
          <p:cNvSpPr txBox="1"/>
          <p:nvPr/>
        </p:nvSpPr>
        <p:spPr>
          <a:xfrm>
            <a:off x="4498848" y="4087368"/>
            <a:ext cx="3200400" cy="384048"/>
          </a:xfrm>
          <a:prstGeom prst="rect">
            <a:avLst/>
          </a:prstGeom>
          <a:noFill/>
          <a:ln/>
        </p:spPr>
        <p:txBody>
          <a:bodyPr wrap="square" lIns="0" tIns="0" rIns="0" bIns="0" rtlCol="0" anchor="ctr"/>
          <a:lstStyle/>
          <a:p>
            <a:pPr indent="0" marL="0">
              <a:buNone/>
            </a:pPr>
            <a:r>
              <a:rPr lang="en-US" sz="1700" b="1" dirty="0">
                <a:solidFill>
                  <a:srgbClr val="8A6100"/>
                </a:solidFill>
                <a:latin typeface="Calibri" pitchFamily="34" charset="0"/>
                <a:ea typeface="Calibri" pitchFamily="34" charset="-122"/>
                <a:cs typeface="Calibri" pitchFamily="34" charset="-120"/>
              </a:rPr>
              <a:t>Bar model</a:t>
            </a:r>
            <a:endParaRPr lang="en-US" sz="1700" dirty="0"/>
          </a:p>
        </p:txBody>
      </p:sp>
      <p:sp>
        <p:nvSpPr>
          <p:cNvPr id="74" name="Shape 68"/>
          <p:cNvSpPr/>
          <p:nvPr/>
        </p:nvSpPr>
        <p:spPr>
          <a:xfrm>
            <a:off x="4681728" y="4590288"/>
            <a:ext cx="2834640" cy="411480"/>
          </a:xfrm>
          <a:prstGeom prst="rect">
            <a:avLst/>
          </a:prstGeom>
          <a:solidFill>
            <a:srgbClr val="DDEFE1"/>
          </a:solidFill>
          <a:ln w="22225">
            <a:solidFill>
              <a:srgbClr val="2B5E31"/>
            </a:solidFill>
            <a:prstDash val="solid"/>
          </a:ln>
        </p:spPr>
      </p:sp>
      <p:sp>
        <p:nvSpPr>
          <p:cNvPr id="75" name="Text 69"/>
          <p:cNvSpPr txBox="1"/>
          <p:nvPr/>
        </p:nvSpPr>
        <p:spPr>
          <a:xfrm>
            <a:off x="4681728" y="4590288"/>
            <a:ext cx="2834640" cy="411480"/>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20</a:t>
            </a:r>
            <a:endParaRPr lang="en-US" sz="1400" dirty="0"/>
          </a:p>
        </p:txBody>
      </p:sp>
      <p:sp>
        <p:nvSpPr>
          <p:cNvPr id="76" name="Shape 70"/>
          <p:cNvSpPr/>
          <p:nvPr/>
        </p:nvSpPr>
        <p:spPr>
          <a:xfrm>
            <a:off x="4681728" y="5047488"/>
            <a:ext cx="1842516" cy="411480"/>
          </a:xfrm>
          <a:prstGeom prst="rect">
            <a:avLst/>
          </a:prstGeom>
          <a:solidFill>
            <a:srgbClr val="2AA8E0"/>
          </a:solidFill>
          <a:ln w="19050">
            <a:solidFill>
              <a:srgbClr val="FFFFFF"/>
            </a:solidFill>
            <a:prstDash val="solid"/>
          </a:ln>
        </p:spPr>
      </p:sp>
      <p:sp>
        <p:nvSpPr>
          <p:cNvPr id="77" name="Text 71"/>
          <p:cNvSpPr txBox="1"/>
          <p:nvPr/>
        </p:nvSpPr>
        <p:spPr>
          <a:xfrm>
            <a:off x="4681728" y="5047488"/>
            <a:ext cx="1842516" cy="41148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13</a:t>
            </a:r>
            <a:endParaRPr lang="en-US" sz="1400" dirty="0"/>
          </a:p>
        </p:txBody>
      </p:sp>
      <p:sp>
        <p:nvSpPr>
          <p:cNvPr id="78" name="Shape 72"/>
          <p:cNvSpPr/>
          <p:nvPr/>
        </p:nvSpPr>
        <p:spPr>
          <a:xfrm>
            <a:off x="6524244" y="5047488"/>
            <a:ext cx="992124" cy="411480"/>
          </a:xfrm>
          <a:prstGeom prst="rect">
            <a:avLst/>
          </a:prstGeom>
          <a:solidFill>
            <a:srgbClr val="FF6B54"/>
          </a:solidFill>
          <a:ln w="19050">
            <a:solidFill>
              <a:srgbClr val="FFFFFF"/>
            </a:solidFill>
            <a:prstDash val="solid"/>
          </a:ln>
        </p:spPr>
      </p:sp>
      <p:sp>
        <p:nvSpPr>
          <p:cNvPr id="79" name="Text 73"/>
          <p:cNvSpPr txBox="1"/>
          <p:nvPr/>
        </p:nvSpPr>
        <p:spPr>
          <a:xfrm>
            <a:off x="6524244" y="5047488"/>
            <a:ext cx="992124" cy="41148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80" name="Shape 74"/>
          <p:cNvSpPr/>
          <p:nvPr/>
        </p:nvSpPr>
        <p:spPr>
          <a:xfrm>
            <a:off x="4453128" y="5733288"/>
            <a:ext cx="3291840" cy="365760"/>
          </a:xfrm>
          <a:prstGeom prst="roundRect">
            <a:avLst>
              <a:gd name="adj" fmla="val 50000"/>
            </a:avLst>
          </a:prstGeom>
          <a:solidFill>
            <a:srgbClr val="FFF4D6"/>
          </a:solidFill>
          <a:ln/>
        </p:spPr>
      </p:sp>
      <p:sp>
        <p:nvSpPr>
          <p:cNvPr id="81" name="Text 75"/>
          <p:cNvSpPr txBox="1"/>
          <p:nvPr/>
        </p:nvSpPr>
        <p:spPr>
          <a:xfrm>
            <a:off x="4590288" y="5733288"/>
            <a:ext cx="3017520" cy="365760"/>
          </a:xfrm>
          <a:prstGeom prst="rect">
            <a:avLst/>
          </a:prstGeom>
          <a:noFill/>
          <a:ln/>
        </p:spPr>
        <p:txBody>
          <a:bodyPr wrap="square" lIns="0" tIns="0" rIns="0" bIns="0" rtlCol="0" anchor="ctr"/>
          <a:lstStyle/>
          <a:p>
            <a:pPr indent="0" marL="0">
              <a:buNone/>
            </a:pPr>
            <a:r>
              <a:rPr lang="en-US" sz="1250" b="1" dirty="0">
                <a:solidFill>
                  <a:srgbClr val="8A6100"/>
                </a:solidFill>
                <a:latin typeface="Calibri" pitchFamily="34" charset="0"/>
                <a:ea typeface="Calibri" pitchFamily="34" charset="-122"/>
                <a:cs typeface="Calibri" pitchFamily="34" charset="-120"/>
              </a:rPr>
              <a:t>At home: </a:t>
            </a:r>
            <a:pPr indent="0" marL="0">
              <a:buNone/>
            </a:pPr>
            <a:r>
              <a:rPr lang="en-US" sz="1250" dirty="0">
                <a:solidFill>
                  <a:srgbClr val="20302A"/>
                </a:solidFill>
                <a:latin typeface="Calibri" pitchFamily="34" charset="0"/>
                <a:ea typeface="Calibri" pitchFamily="34" charset="-122"/>
                <a:cs typeface="Calibri" pitchFamily="34" charset="-120"/>
              </a:rPr>
              <a:t>Strips of paper</a:t>
            </a:r>
            <a:endParaRPr lang="en-US" sz="1250" dirty="0"/>
          </a:p>
        </p:txBody>
      </p:sp>
      <p:sp>
        <p:nvSpPr>
          <p:cNvPr id="82" name="Shape 76"/>
          <p:cNvSpPr/>
          <p:nvPr/>
        </p:nvSpPr>
        <p:spPr>
          <a:xfrm>
            <a:off x="8083296" y="3995928"/>
            <a:ext cx="3566160" cy="2212848"/>
          </a:xfrm>
          <a:prstGeom prst="roundRect">
            <a:avLst>
              <a:gd name="adj" fmla="val 578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83" name="Text 77"/>
          <p:cNvSpPr txBox="1"/>
          <p:nvPr/>
        </p:nvSpPr>
        <p:spPr>
          <a:xfrm>
            <a:off x="8266176" y="4087368"/>
            <a:ext cx="3200400" cy="384048"/>
          </a:xfrm>
          <a:prstGeom prst="rect">
            <a:avLst/>
          </a:prstGeom>
          <a:noFill/>
          <a:ln/>
        </p:spPr>
        <p:txBody>
          <a:bodyPr wrap="square" lIns="0" tIns="0" rIns="0" bIns="0" rtlCol="0" anchor="ctr"/>
          <a:lstStyle/>
          <a:p>
            <a:pPr indent="0" marL="0">
              <a:buNone/>
            </a:pPr>
            <a:r>
              <a:rPr lang="en-US" sz="1700" b="1" dirty="0">
                <a:solidFill>
                  <a:srgbClr val="176E99"/>
                </a:solidFill>
                <a:latin typeface="Calibri" pitchFamily="34" charset="0"/>
                <a:ea typeface="Calibri" pitchFamily="34" charset="-122"/>
                <a:cs typeface="Calibri" pitchFamily="34" charset="-120"/>
              </a:rPr>
              <a:t>Arrays</a:t>
            </a:r>
            <a:endParaRPr lang="en-US" sz="1700" dirty="0"/>
          </a:p>
        </p:txBody>
      </p:sp>
      <p:sp>
        <p:nvSpPr>
          <p:cNvPr id="84" name="Shape 78"/>
          <p:cNvSpPr/>
          <p:nvPr/>
        </p:nvSpPr>
        <p:spPr>
          <a:xfrm>
            <a:off x="9089136" y="4544568"/>
            <a:ext cx="219456" cy="219456"/>
          </a:xfrm>
          <a:prstGeom prst="ellipse">
            <a:avLst/>
          </a:prstGeom>
          <a:solidFill>
            <a:srgbClr val="2AA8E0"/>
          </a:solidFill>
          <a:ln/>
        </p:spPr>
      </p:sp>
      <p:sp>
        <p:nvSpPr>
          <p:cNvPr id="85" name="Shape 79"/>
          <p:cNvSpPr/>
          <p:nvPr/>
        </p:nvSpPr>
        <p:spPr>
          <a:xfrm>
            <a:off x="9385402" y="4544568"/>
            <a:ext cx="219456" cy="219456"/>
          </a:xfrm>
          <a:prstGeom prst="ellipse">
            <a:avLst/>
          </a:prstGeom>
          <a:solidFill>
            <a:srgbClr val="2AA8E0"/>
          </a:solidFill>
          <a:ln/>
        </p:spPr>
      </p:sp>
      <p:sp>
        <p:nvSpPr>
          <p:cNvPr id="86" name="Shape 80"/>
          <p:cNvSpPr/>
          <p:nvPr/>
        </p:nvSpPr>
        <p:spPr>
          <a:xfrm>
            <a:off x="9681667" y="4544568"/>
            <a:ext cx="219456" cy="219456"/>
          </a:xfrm>
          <a:prstGeom prst="ellipse">
            <a:avLst/>
          </a:prstGeom>
          <a:solidFill>
            <a:srgbClr val="2AA8E0"/>
          </a:solidFill>
          <a:ln/>
        </p:spPr>
      </p:sp>
      <p:sp>
        <p:nvSpPr>
          <p:cNvPr id="87" name="Shape 81"/>
          <p:cNvSpPr/>
          <p:nvPr/>
        </p:nvSpPr>
        <p:spPr>
          <a:xfrm>
            <a:off x="9977933" y="4544568"/>
            <a:ext cx="219456" cy="219456"/>
          </a:xfrm>
          <a:prstGeom prst="ellipse">
            <a:avLst/>
          </a:prstGeom>
          <a:solidFill>
            <a:srgbClr val="2AA8E0"/>
          </a:solidFill>
          <a:ln/>
        </p:spPr>
      </p:sp>
      <p:sp>
        <p:nvSpPr>
          <p:cNvPr id="88" name="Shape 82"/>
          <p:cNvSpPr/>
          <p:nvPr/>
        </p:nvSpPr>
        <p:spPr>
          <a:xfrm>
            <a:off x="10274198" y="4544568"/>
            <a:ext cx="219456" cy="219456"/>
          </a:xfrm>
          <a:prstGeom prst="ellipse">
            <a:avLst/>
          </a:prstGeom>
          <a:solidFill>
            <a:srgbClr val="2AA8E0"/>
          </a:solidFill>
          <a:ln/>
        </p:spPr>
      </p:sp>
      <p:sp>
        <p:nvSpPr>
          <p:cNvPr id="89" name="Shape 83"/>
          <p:cNvSpPr/>
          <p:nvPr/>
        </p:nvSpPr>
        <p:spPr>
          <a:xfrm>
            <a:off x="10570464" y="4544568"/>
            <a:ext cx="219456" cy="219456"/>
          </a:xfrm>
          <a:prstGeom prst="ellipse">
            <a:avLst/>
          </a:prstGeom>
          <a:solidFill>
            <a:srgbClr val="2AA8E0"/>
          </a:solidFill>
          <a:ln/>
        </p:spPr>
      </p:sp>
      <p:sp>
        <p:nvSpPr>
          <p:cNvPr id="90" name="Shape 84"/>
          <p:cNvSpPr/>
          <p:nvPr/>
        </p:nvSpPr>
        <p:spPr>
          <a:xfrm>
            <a:off x="9089136" y="4840834"/>
            <a:ext cx="219456" cy="219456"/>
          </a:xfrm>
          <a:prstGeom prst="ellipse">
            <a:avLst/>
          </a:prstGeom>
          <a:solidFill>
            <a:srgbClr val="2AA8E0"/>
          </a:solidFill>
          <a:ln/>
        </p:spPr>
      </p:sp>
      <p:sp>
        <p:nvSpPr>
          <p:cNvPr id="91" name="Shape 85"/>
          <p:cNvSpPr/>
          <p:nvPr/>
        </p:nvSpPr>
        <p:spPr>
          <a:xfrm>
            <a:off x="9385402" y="4840834"/>
            <a:ext cx="219456" cy="219456"/>
          </a:xfrm>
          <a:prstGeom prst="ellipse">
            <a:avLst/>
          </a:prstGeom>
          <a:solidFill>
            <a:srgbClr val="2AA8E0"/>
          </a:solidFill>
          <a:ln/>
        </p:spPr>
      </p:sp>
      <p:sp>
        <p:nvSpPr>
          <p:cNvPr id="92" name="Shape 86"/>
          <p:cNvSpPr/>
          <p:nvPr/>
        </p:nvSpPr>
        <p:spPr>
          <a:xfrm>
            <a:off x="9681667" y="4840834"/>
            <a:ext cx="219456" cy="219456"/>
          </a:xfrm>
          <a:prstGeom prst="ellipse">
            <a:avLst/>
          </a:prstGeom>
          <a:solidFill>
            <a:srgbClr val="2AA8E0"/>
          </a:solidFill>
          <a:ln/>
        </p:spPr>
      </p:sp>
      <p:sp>
        <p:nvSpPr>
          <p:cNvPr id="93" name="Shape 87"/>
          <p:cNvSpPr/>
          <p:nvPr/>
        </p:nvSpPr>
        <p:spPr>
          <a:xfrm>
            <a:off x="9977933" y="4840834"/>
            <a:ext cx="219456" cy="219456"/>
          </a:xfrm>
          <a:prstGeom prst="ellipse">
            <a:avLst/>
          </a:prstGeom>
          <a:solidFill>
            <a:srgbClr val="2AA8E0"/>
          </a:solidFill>
          <a:ln/>
        </p:spPr>
      </p:sp>
      <p:sp>
        <p:nvSpPr>
          <p:cNvPr id="94" name="Shape 88"/>
          <p:cNvSpPr/>
          <p:nvPr/>
        </p:nvSpPr>
        <p:spPr>
          <a:xfrm>
            <a:off x="10274198" y="4840834"/>
            <a:ext cx="219456" cy="219456"/>
          </a:xfrm>
          <a:prstGeom prst="ellipse">
            <a:avLst/>
          </a:prstGeom>
          <a:solidFill>
            <a:srgbClr val="2AA8E0"/>
          </a:solidFill>
          <a:ln/>
        </p:spPr>
      </p:sp>
      <p:sp>
        <p:nvSpPr>
          <p:cNvPr id="95" name="Shape 89"/>
          <p:cNvSpPr/>
          <p:nvPr/>
        </p:nvSpPr>
        <p:spPr>
          <a:xfrm>
            <a:off x="10570464" y="4840834"/>
            <a:ext cx="219456" cy="219456"/>
          </a:xfrm>
          <a:prstGeom prst="ellipse">
            <a:avLst/>
          </a:prstGeom>
          <a:solidFill>
            <a:srgbClr val="2AA8E0"/>
          </a:solidFill>
          <a:ln/>
        </p:spPr>
      </p:sp>
      <p:sp>
        <p:nvSpPr>
          <p:cNvPr id="96" name="Shape 90"/>
          <p:cNvSpPr/>
          <p:nvPr/>
        </p:nvSpPr>
        <p:spPr>
          <a:xfrm>
            <a:off x="9089136" y="5137099"/>
            <a:ext cx="219456" cy="219456"/>
          </a:xfrm>
          <a:prstGeom prst="ellipse">
            <a:avLst/>
          </a:prstGeom>
          <a:solidFill>
            <a:srgbClr val="2AA8E0"/>
          </a:solidFill>
          <a:ln/>
        </p:spPr>
      </p:sp>
      <p:sp>
        <p:nvSpPr>
          <p:cNvPr id="97" name="Shape 91"/>
          <p:cNvSpPr/>
          <p:nvPr/>
        </p:nvSpPr>
        <p:spPr>
          <a:xfrm>
            <a:off x="9385402" y="5137099"/>
            <a:ext cx="219456" cy="219456"/>
          </a:xfrm>
          <a:prstGeom prst="ellipse">
            <a:avLst/>
          </a:prstGeom>
          <a:solidFill>
            <a:srgbClr val="2AA8E0"/>
          </a:solidFill>
          <a:ln/>
        </p:spPr>
      </p:sp>
      <p:sp>
        <p:nvSpPr>
          <p:cNvPr id="98" name="Shape 92"/>
          <p:cNvSpPr/>
          <p:nvPr/>
        </p:nvSpPr>
        <p:spPr>
          <a:xfrm>
            <a:off x="9681667" y="5137099"/>
            <a:ext cx="219456" cy="219456"/>
          </a:xfrm>
          <a:prstGeom prst="ellipse">
            <a:avLst/>
          </a:prstGeom>
          <a:solidFill>
            <a:srgbClr val="2AA8E0"/>
          </a:solidFill>
          <a:ln/>
        </p:spPr>
      </p:sp>
      <p:sp>
        <p:nvSpPr>
          <p:cNvPr id="99" name="Shape 93"/>
          <p:cNvSpPr/>
          <p:nvPr/>
        </p:nvSpPr>
        <p:spPr>
          <a:xfrm>
            <a:off x="9977933" y="5137099"/>
            <a:ext cx="219456" cy="219456"/>
          </a:xfrm>
          <a:prstGeom prst="ellipse">
            <a:avLst/>
          </a:prstGeom>
          <a:solidFill>
            <a:srgbClr val="2AA8E0"/>
          </a:solidFill>
          <a:ln/>
        </p:spPr>
      </p:sp>
      <p:sp>
        <p:nvSpPr>
          <p:cNvPr id="100" name="Shape 94"/>
          <p:cNvSpPr/>
          <p:nvPr/>
        </p:nvSpPr>
        <p:spPr>
          <a:xfrm>
            <a:off x="10274198" y="5137099"/>
            <a:ext cx="219456" cy="219456"/>
          </a:xfrm>
          <a:prstGeom prst="ellipse">
            <a:avLst/>
          </a:prstGeom>
          <a:solidFill>
            <a:srgbClr val="2AA8E0"/>
          </a:solidFill>
          <a:ln/>
        </p:spPr>
      </p:sp>
      <p:sp>
        <p:nvSpPr>
          <p:cNvPr id="101" name="Shape 95"/>
          <p:cNvSpPr/>
          <p:nvPr/>
        </p:nvSpPr>
        <p:spPr>
          <a:xfrm>
            <a:off x="10570464" y="5137099"/>
            <a:ext cx="219456" cy="219456"/>
          </a:xfrm>
          <a:prstGeom prst="ellipse">
            <a:avLst/>
          </a:prstGeom>
          <a:solidFill>
            <a:srgbClr val="2AA8E0"/>
          </a:solidFill>
          <a:ln/>
        </p:spPr>
      </p:sp>
      <p:sp>
        <p:nvSpPr>
          <p:cNvPr id="102" name="Shape 96"/>
          <p:cNvSpPr/>
          <p:nvPr/>
        </p:nvSpPr>
        <p:spPr>
          <a:xfrm>
            <a:off x="8220456" y="5733288"/>
            <a:ext cx="3291840" cy="365760"/>
          </a:xfrm>
          <a:prstGeom prst="roundRect">
            <a:avLst>
              <a:gd name="adj" fmla="val 50000"/>
            </a:avLst>
          </a:prstGeom>
          <a:solidFill>
            <a:srgbClr val="E4F4FB"/>
          </a:solidFill>
          <a:ln/>
        </p:spPr>
      </p:sp>
      <p:sp>
        <p:nvSpPr>
          <p:cNvPr id="103" name="Text 97"/>
          <p:cNvSpPr txBox="1"/>
          <p:nvPr/>
        </p:nvSpPr>
        <p:spPr>
          <a:xfrm>
            <a:off x="8357616" y="5733288"/>
            <a:ext cx="3017520" cy="365760"/>
          </a:xfrm>
          <a:prstGeom prst="rect">
            <a:avLst/>
          </a:prstGeom>
          <a:noFill/>
          <a:ln/>
        </p:spPr>
        <p:txBody>
          <a:bodyPr wrap="square" lIns="0" tIns="0" rIns="0" bIns="0" rtlCol="0" anchor="ctr"/>
          <a:lstStyle/>
          <a:p>
            <a:pPr indent="0" marL="0">
              <a:buNone/>
            </a:pPr>
            <a:r>
              <a:rPr lang="en-US" sz="1250" b="1" dirty="0">
                <a:solidFill>
                  <a:srgbClr val="176E99"/>
                </a:solidFill>
                <a:latin typeface="Calibri" pitchFamily="34" charset="0"/>
                <a:ea typeface="Calibri" pitchFamily="34" charset="-122"/>
                <a:cs typeface="Calibri" pitchFamily="34" charset="-120"/>
              </a:rPr>
              <a:t>At home: </a:t>
            </a:r>
            <a:pPr indent="0" marL="0">
              <a:buNone/>
            </a:pPr>
            <a:r>
              <a:rPr lang="en-US" sz="1250" dirty="0">
                <a:solidFill>
                  <a:srgbClr val="20302A"/>
                </a:solidFill>
                <a:latin typeface="Calibri" pitchFamily="34" charset="0"/>
                <a:ea typeface="Calibri" pitchFamily="34" charset="-122"/>
                <a:cs typeface="Calibri" pitchFamily="34" charset="-120"/>
              </a:rPr>
              <a:t>Egg boxes, muffin trays, Lego</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607040" y="-1097280"/>
            <a:ext cx="2743200" cy="2743200"/>
          </a:xfrm>
          <a:prstGeom prst="ellipse">
            <a:avLst/>
          </a:prstGeom>
          <a:solidFill>
            <a:srgbClr val="EFF6F0"/>
          </a:solidFill>
          <a:ln/>
        </p:spPr>
      </p:sp>
      <p:sp>
        <p:nvSpPr>
          <p:cNvPr id="3" name="Shape 1"/>
          <p:cNvSpPr/>
          <p:nvPr/>
        </p:nvSpPr>
        <p:spPr>
          <a:xfrm>
            <a:off x="11658600" y="1325880"/>
            <a:ext cx="822960" cy="822960"/>
          </a:xfrm>
          <a:prstGeom prst="ellipse">
            <a:avLst/>
          </a:prstGeom>
          <a:solidFill>
            <a:srgbClr val="FDF3D6"/>
          </a:solidFill>
          <a:ln/>
        </p:spPr>
      </p:sp>
      <p:sp>
        <p:nvSpPr>
          <p:cNvPr id="4" name="Shape 2"/>
          <p:cNvSpPr/>
          <p:nvPr/>
        </p:nvSpPr>
        <p:spPr>
          <a:xfrm>
            <a:off x="548640" y="384048"/>
            <a:ext cx="749808" cy="749808"/>
          </a:xfrm>
          <a:prstGeom prst="ellipse">
            <a:avLst/>
          </a:prstGeom>
          <a:solidFill>
            <a:srgbClr val="2AA8E0"/>
          </a:solidFill>
          <a:ln/>
        </p:spPr>
      </p:sp>
      <p:pic>
        <p:nvPicPr>
          <p:cNvPr id="5"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6" name="Text 3"/>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Resources we use in school</a:t>
            </a:r>
            <a:endParaRPr lang="en-US" sz="3200" dirty="0"/>
          </a:p>
        </p:txBody>
      </p:sp>
      <p:sp>
        <p:nvSpPr>
          <p:cNvPr id="7" name="Text 4"/>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Your child will keep using all of these in Year 2, especially base 10 and the hundred square.</a:t>
            </a:r>
            <a:endParaRPr lang="en-US" sz="1600" dirty="0"/>
          </a:p>
        </p:txBody>
      </p:sp>
      <p:pic>
        <p:nvPicPr>
          <p:cNvPr id="8"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9" name="Shape 5"/>
          <p:cNvSpPr/>
          <p:nvPr/>
        </p:nvSpPr>
        <p:spPr>
          <a:xfrm>
            <a:off x="548640" y="1600200"/>
            <a:ext cx="2633472" cy="2212848"/>
          </a:xfrm>
          <a:prstGeom prst="roundRect">
            <a:avLst>
              <a:gd name="adj" fmla="val 578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pic>
        <p:nvPicPr>
          <p:cNvPr id="10" name="Image 2" descr="Cubes">    </p:cNvPr>
          <p:cNvPicPr>
            <a:picLocks noChangeAspect="1"/>
          </p:cNvPicPr>
          <p:nvPr/>
        </p:nvPicPr>
        <p:blipFill>
          <a:blip r:embed="rId3"/>
          <a:stretch>
            <a:fillRect/>
          </a:stretch>
        </p:blipFill>
        <p:spPr>
          <a:xfrm>
            <a:off x="676656" y="1709928"/>
            <a:ext cx="2377440" cy="1325880"/>
          </a:xfrm>
          <a:prstGeom prst="rect">
            <a:avLst/>
          </a:prstGeom>
        </p:spPr>
      </p:pic>
      <p:sp>
        <p:nvSpPr>
          <p:cNvPr id="11" name="Text 6"/>
          <p:cNvSpPr txBox="1"/>
          <p:nvPr/>
        </p:nvSpPr>
        <p:spPr>
          <a:xfrm>
            <a:off x="685800" y="3063240"/>
            <a:ext cx="2359152" cy="685800"/>
          </a:xfrm>
          <a:prstGeom prst="rect">
            <a:avLst/>
          </a:prstGeom>
          <a:noFill/>
          <a:ln/>
        </p:spPr>
        <p:txBody>
          <a:bodyPr wrap="square" lIns="0" tIns="0" rIns="0" bIns="0" rtlCol="0" anchor="ctr"/>
          <a:lstStyle/>
          <a:p>
            <a:pPr indent="0" marL="0">
              <a:buNone/>
            </a:pPr>
            <a:r>
              <a:rPr lang="en-US" sz="1500" b="1" dirty="0">
                <a:solidFill>
                  <a:srgbClr val="176E99"/>
                </a:solidFill>
                <a:latin typeface="Calibri" pitchFamily="34" charset="0"/>
                <a:ea typeface="Calibri" pitchFamily="34" charset="-122"/>
                <a:cs typeface="Calibri" pitchFamily="34" charset="-120"/>
              </a:rPr>
              <a:t>Cubes</a:t>
            </a:r>
            <a:endParaRPr lang="en-US" sz="1500" dirty="0"/>
          </a:p>
          <a:p>
            <a:pPr indent="0" marL="0">
              <a:buNone/>
            </a:pPr>
            <a:r>
              <a:rPr lang="en-US" sz="1250" dirty="0">
                <a:solidFill>
                  <a:srgbClr val="20302A"/>
                </a:solidFill>
                <a:latin typeface="Calibri" pitchFamily="34" charset="0"/>
                <a:ea typeface="Calibri" pitchFamily="34" charset="-122"/>
                <a:cs typeface="Calibri" pitchFamily="34" charset="-120"/>
              </a:rPr>
              <a:t>Building numbers and towers of 10</a:t>
            </a:r>
            <a:endParaRPr lang="en-US" sz="1500" dirty="0"/>
          </a:p>
        </p:txBody>
      </p:sp>
      <p:sp>
        <p:nvSpPr>
          <p:cNvPr id="12" name="Shape 7"/>
          <p:cNvSpPr/>
          <p:nvPr/>
        </p:nvSpPr>
        <p:spPr>
          <a:xfrm>
            <a:off x="3374136" y="1600200"/>
            <a:ext cx="2633472" cy="2212848"/>
          </a:xfrm>
          <a:prstGeom prst="roundRect">
            <a:avLst>
              <a:gd name="adj" fmla="val 578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pic>
        <p:nvPicPr>
          <p:cNvPr id="13" name="Image 3" descr="Cube trains">    </p:cNvPr>
          <p:cNvPicPr>
            <a:picLocks noChangeAspect="1"/>
          </p:cNvPicPr>
          <p:nvPr/>
        </p:nvPicPr>
        <p:blipFill>
          <a:blip r:embed="rId4"/>
          <a:stretch>
            <a:fillRect/>
          </a:stretch>
        </p:blipFill>
        <p:spPr>
          <a:xfrm>
            <a:off x="3502152" y="1709928"/>
            <a:ext cx="2377440" cy="1325880"/>
          </a:xfrm>
          <a:prstGeom prst="rect">
            <a:avLst/>
          </a:prstGeom>
        </p:spPr>
      </p:pic>
      <p:sp>
        <p:nvSpPr>
          <p:cNvPr id="14" name="Text 8"/>
          <p:cNvSpPr txBox="1"/>
          <p:nvPr/>
        </p:nvSpPr>
        <p:spPr>
          <a:xfrm>
            <a:off x="3511296" y="3063240"/>
            <a:ext cx="2359152" cy="685800"/>
          </a:xfrm>
          <a:prstGeom prst="rect">
            <a:avLst/>
          </a:prstGeom>
          <a:noFill/>
          <a:ln/>
        </p:spPr>
        <p:txBody>
          <a:bodyPr wrap="square" lIns="0" tIns="0" rIns="0" bIns="0" rtlCol="0" anchor="ctr"/>
          <a:lstStyle/>
          <a:p>
            <a:pPr indent="0" marL="0">
              <a:buNone/>
            </a:pPr>
            <a:r>
              <a:rPr lang="en-US" sz="1500" b="1" dirty="0">
                <a:solidFill>
                  <a:srgbClr val="C73A24"/>
                </a:solidFill>
                <a:latin typeface="Calibri" pitchFamily="34" charset="0"/>
                <a:ea typeface="Calibri" pitchFamily="34" charset="-122"/>
                <a:cs typeface="Calibri" pitchFamily="34" charset="-120"/>
              </a:rPr>
              <a:t>Cube trains</a:t>
            </a:r>
            <a:endParaRPr lang="en-US" sz="1500" dirty="0"/>
          </a:p>
          <a:p>
            <a:pPr indent="0" marL="0">
              <a:buNone/>
            </a:pPr>
            <a:r>
              <a:rPr lang="en-US" sz="1250" dirty="0">
                <a:solidFill>
                  <a:srgbClr val="20302A"/>
                </a:solidFill>
                <a:latin typeface="Calibri" pitchFamily="34" charset="0"/>
                <a:ea typeface="Calibri" pitchFamily="34" charset="-122"/>
                <a:cs typeface="Calibri" pitchFamily="34" charset="-120"/>
              </a:rPr>
              <a:t>15 is one ten and 5 ones</a:t>
            </a:r>
            <a:endParaRPr lang="en-US" sz="1500" dirty="0"/>
          </a:p>
        </p:txBody>
      </p:sp>
      <p:sp>
        <p:nvSpPr>
          <p:cNvPr id="15" name="Shape 9"/>
          <p:cNvSpPr/>
          <p:nvPr/>
        </p:nvSpPr>
        <p:spPr>
          <a:xfrm>
            <a:off x="6199632" y="1600200"/>
            <a:ext cx="2633472" cy="2212848"/>
          </a:xfrm>
          <a:prstGeom prst="roundRect">
            <a:avLst>
              <a:gd name="adj" fmla="val 578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pic>
        <p:nvPicPr>
          <p:cNvPr id="16" name="Image 4" descr="Ten frames and counters">    </p:cNvPr>
          <p:cNvPicPr>
            <a:picLocks noChangeAspect="1"/>
          </p:cNvPicPr>
          <p:nvPr/>
        </p:nvPicPr>
        <p:blipFill>
          <a:blip r:embed="rId5"/>
          <a:stretch>
            <a:fillRect/>
          </a:stretch>
        </p:blipFill>
        <p:spPr>
          <a:xfrm>
            <a:off x="6327648" y="1709928"/>
            <a:ext cx="2377440" cy="1325880"/>
          </a:xfrm>
          <a:prstGeom prst="rect">
            <a:avLst/>
          </a:prstGeom>
        </p:spPr>
      </p:pic>
      <p:sp>
        <p:nvSpPr>
          <p:cNvPr id="17" name="Text 10"/>
          <p:cNvSpPr txBox="1"/>
          <p:nvPr/>
        </p:nvSpPr>
        <p:spPr>
          <a:xfrm>
            <a:off x="6336792" y="3063240"/>
            <a:ext cx="2359152" cy="685800"/>
          </a:xfrm>
          <a:prstGeom prst="rect">
            <a:avLst/>
          </a:prstGeom>
          <a:noFill/>
          <a:ln/>
        </p:spPr>
        <p:txBody>
          <a:bodyPr wrap="square" lIns="0" tIns="0" rIns="0" bIns="0" rtlCol="0" anchor="ctr"/>
          <a:lstStyle/>
          <a:p>
            <a:pPr indent="0" marL="0">
              <a:buNone/>
            </a:pPr>
            <a:r>
              <a:rPr lang="en-US" sz="1500" b="1" dirty="0">
                <a:solidFill>
                  <a:srgbClr val="743A8C"/>
                </a:solidFill>
                <a:latin typeface="Calibri" pitchFamily="34" charset="0"/>
                <a:ea typeface="Calibri" pitchFamily="34" charset="-122"/>
                <a:cs typeface="Calibri" pitchFamily="34" charset="-120"/>
              </a:rPr>
              <a:t>Ten frames and counters</a:t>
            </a:r>
            <a:endParaRPr lang="en-US" sz="1500" dirty="0"/>
          </a:p>
          <a:p>
            <a:pPr indent="0" marL="0">
              <a:buNone/>
            </a:pPr>
            <a:r>
              <a:rPr lang="en-US" sz="1250" dirty="0">
                <a:solidFill>
                  <a:srgbClr val="20302A"/>
                </a:solidFill>
                <a:latin typeface="Calibri" pitchFamily="34" charset="0"/>
                <a:ea typeface="Calibri" pitchFamily="34" charset="-122"/>
                <a:cs typeface="Calibri" pitchFamily="34" charset="-120"/>
              </a:rPr>
              <a:t>Showing numbers to 10 and 20</a:t>
            </a:r>
            <a:endParaRPr lang="en-US" sz="1500" dirty="0"/>
          </a:p>
        </p:txBody>
      </p:sp>
      <p:sp>
        <p:nvSpPr>
          <p:cNvPr id="18" name="Shape 11"/>
          <p:cNvSpPr/>
          <p:nvPr/>
        </p:nvSpPr>
        <p:spPr>
          <a:xfrm>
            <a:off x="9025128" y="1600200"/>
            <a:ext cx="2633472" cy="2212848"/>
          </a:xfrm>
          <a:prstGeom prst="roundRect">
            <a:avLst>
              <a:gd name="adj" fmla="val 578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pic>
        <p:nvPicPr>
          <p:cNvPr id="19" name="Image 5" descr="Numicon">    </p:cNvPr>
          <p:cNvPicPr>
            <a:picLocks noChangeAspect="1"/>
          </p:cNvPicPr>
          <p:nvPr/>
        </p:nvPicPr>
        <p:blipFill>
          <a:blip r:embed="rId6"/>
          <a:stretch>
            <a:fillRect/>
          </a:stretch>
        </p:blipFill>
        <p:spPr>
          <a:xfrm>
            <a:off x="9153144" y="1709928"/>
            <a:ext cx="2377440" cy="1325880"/>
          </a:xfrm>
          <a:prstGeom prst="rect">
            <a:avLst/>
          </a:prstGeom>
        </p:spPr>
      </p:pic>
      <p:sp>
        <p:nvSpPr>
          <p:cNvPr id="20" name="Text 12"/>
          <p:cNvSpPr txBox="1"/>
          <p:nvPr/>
        </p:nvSpPr>
        <p:spPr>
          <a:xfrm>
            <a:off x="9162288" y="3063240"/>
            <a:ext cx="2359152" cy="685800"/>
          </a:xfrm>
          <a:prstGeom prst="rect">
            <a:avLst/>
          </a:prstGeom>
          <a:noFill/>
          <a:ln/>
        </p:spPr>
        <p:txBody>
          <a:bodyPr wrap="square" lIns="0" tIns="0" rIns="0" bIns="0" rtlCol="0" anchor="ctr"/>
          <a:lstStyle/>
          <a:p>
            <a:pPr indent="0" marL="0">
              <a:buNone/>
            </a:pPr>
            <a:r>
              <a:rPr lang="en-US" sz="1500" b="1" dirty="0">
                <a:solidFill>
                  <a:srgbClr val="8A6100"/>
                </a:solidFill>
                <a:latin typeface="Calibri" pitchFamily="34" charset="0"/>
                <a:ea typeface="Calibri" pitchFamily="34" charset="-122"/>
                <a:cs typeface="Calibri" pitchFamily="34" charset="-120"/>
              </a:rPr>
              <a:t>Numicon</a:t>
            </a:r>
            <a:endParaRPr lang="en-US" sz="1500" dirty="0"/>
          </a:p>
          <a:p>
            <a:pPr indent="0" marL="0">
              <a:buNone/>
            </a:pPr>
            <a:r>
              <a:rPr lang="en-US" sz="1250" dirty="0">
                <a:solidFill>
                  <a:srgbClr val="20302A"/>
                </a:solidFill>
                <a:latin typeface="Calibri" pitchFamily="34" charset="0"/>
                <a:ea typeface="Calibri" pitchFamily="34" charset="-122"/>
                <a:cs typeface="Calibri" pitchFamily="34" charset="-120"/>
              </a:rPr>
              <a:t>Seeing number bonds and patterns</a:t>
            </a:r>
            <a:endParaRPr lang="en-US" sz="1500" dirty="0"/>
          </a:p>
        </p:txBody>
      </p:sp>
      <p:sp>
        <p:nvSpPr>
          <p:cNvPr id="21" name="Shape 13"/>
          <p:cNvSpPr/>
          <p:nvPr/>
        </p:nvSpPr>
        <p:spPr>
          <a:xfrm>
            <a:off x="548640" y="3995928"/>
            <a:ext cx="2633472" cy="2212848"/>
          </a:xfrm>
          <a:prstGeom prst="roundRect">
            <a:avLst>
              <a:gd name="adj" fmla="val 578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pic>
        <p:nvPicPr>
          <p:cNvPr id="22" name="Image 6" descr="Base 10 (Dienes)">    </p:cNvPr>
          <p:cNvPicPr>
            <a:picLocks noChangeAspect="1"/>
          </p:cNvPicPr>
          <p:nvPr/>
        </p:nvPicPr>
        <p:blipFill>
          <a:blip r:embed="rId7"/>
          <a:stretch>
            <a:fillRect/>
          </a:stretch>
        </p:blipFill>
        <p:spPr>
          <a:xfrm>
            <a:off x="676656" y="4105656"/>
            <a:ext cx="2377440" cy="1325880"/>
          </a:xfrm>
          <a:prstGeom prst="rect">
            <a:avLst/>
          </a:prstGeom>
        </p:spPr>
      </p:pic>
      <p:sp>
        <p:nvSpPr>
          <p:cNvPr id="23" name="Text 14"/>
          <p:cNvSpPr txBox="1"/>
          <p:nvPr/>
        </p:nvSpPr>
        <p:spPr>
          <a:xfrm>
            <a:off x="685800" y="5458968"/>
            <a:ext cx="2359152" cy="685800"/>
          </a:xfrm>
          <a:prstGeom prst="rect">
            <a:avLst/>
          </a:prstGeom>
          <a:noFill/>
          <a:ln/>
        </p:spPr>
        <p:txBody>
          <a:bodyPr wrap="square" lIns="0" tIns="0" rIns="0" bIns="0" rtlCol="0" anchor="ctr"/>
          <a:lstStyle/>
          <a:p>
            <a:pPr indent="0" marL="0">
              <a:buNone/>
            </a:pPr>
            <a:r>
              <a:rPr lang="en-US" sz="1500" b="1" dirty="0">
                <a:solidFill>
                  <a:srgbClr val="2A7A3F"/>
                </a:solidFill>
                <a:latin typeface="Calibri" pitchFamily="34" charset="0"/>
                <a:ea typeface="Calibri" pitchFamily="34" charset="-122"/>
                <a:cs typeface="Calibri" pitchFamily="34" charset="-120"/>
              </a:rPr>
              <a:t>Base 10 (Dienes)</a:t>
            </a:r>
            <a:endParaRPr lang="en-US" sz="1500" dirty="0"/>
          </a:p>
          <a:p>
            <a:pPr indent="0" marL="0">
              <a:buNone/>
            </a:pPr>
            <a:r>
              <a:rPr lang="en-US" sz="1250" dirty="0">
                <a:solidFill>
                  <a:srgbClr val="20302A"/>
                </a:solidFill>
                <a:latin typeface="Calibri" pitchFamily="34" charset="0"/>
                <a:ea typeface="Calibri" pitchFamily="34" charset="-122"/>
                <a:cs typeface="Calibri" pitchFamily="34" charset="-120"/>
              </a:rPr>
              <a:t>Tens and ones up to 100</a:t>
            </a:r>
            <a:endParaRPr lang="en-US" sz="1500" dirty="0"/>
          </a:p>
        </p:txBody>
      </p:sp>
      <p:sp>
        <p:nvSpPr>
          <p:cNvPr id="24" name="Shape 15"/>
          <p:cNvSpPr/>
          <p:nvPr/>
        </p:nvSpPr>
        <p:spPr>
          <a:xfrm>
            <a:off x="3374136" y="3995928"/>
            <a:ext cx="2633472" cy="2212848"/>
          </a:xfrm>
          <a:prstGeom prst="roundRect">
            <a:avLst>
              <a:gd name="adj" fmla="val 578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pic>
        <p:nvPicPr>
          <p:cNvPr id="25" name="Image 7" descr="Hundred square">    </p:cNvPr>
          <p:cNvPicPr>
            <a:picLocks noChangeAspect="1"/>
          </p:cNvPicPr>
          <p:nvPr/>
        </p:nvPicPr>
        <p:blipFill>
          <a:blip r:embed="rId8"/>
          <a:stretch>
            <a:fillRect/>
          </a:stretch>
        </p:blipFill>
        <p:spPr>
          <a:xfrm>
            <a:off x="3502152" y="4105656"/>
            <a:ext cx="2377440" cy="1325880"/>
          </a:xfrm>
          <a:prstGeom prst="rect">
            <a:avLst/>
          </a:prstGeom>
        </p:spPr>
      </p:pic>
      <p:sp>
        <p:nvSpPr>
          <p:cNvPr id="26" name="Text 16"/>
          <p:cNvSpPr txBox="1"/>
          <p:nvPr/>
        </p:nvSpPr>
        <p:spPr>
          <a:xfrm>
            <a:off x="3511296" y="5458968"/>
            <a:ext cx="2359152" cy="685800"/>
          </a:xfrm>
          <a:prstGeom prst="rect">
            <a:avLst/>
          </a:prstGeom>
          <a:noFill/>
          <a:ln/>
        </p:spPr>
        <p:txBody>
          <a:bodyPr wrap="square" lIns="0" tIns="0" rIns="0" bIns="0" rtlCol="0" anchor="ctr"/>
          <a:lstStyle/>
          <a:p>
            <a:pPr indent="0" marL="0">
              <a:buNone/>
            </a:pPr>
            <a:r>
              <a:rPr lang="en-US" sz="1500" b="1" dirty="0">
                <a:solidFill>
                  <a:srgbClr val="176E99"/>
                </a:solidFill>
                <a:latin typeface="Calibri" pitchFamily="34" charset="0"/>
                <a:ea typeface="Calibri" pitchFamily="34" charset="-122"/>
                <a:cs typeface="Calibri" pitchFamily="34" charset="-120"/>
              </a:rPr>
              <a:t>Hundred square</a:t>
            </a:r>
            <a:endParaRPr lang="en-US" sz="1500" dirty="0"/>
          </a:p>
          <a:p>
            <a:pPr indent="0" marL="0">
              <a:buNone/>
            </a:pPr>
            <a:r>
              <a:rPr lang="en-US" sz="1250" dirty="0">
                <a:solidFill>
                  <a:srgbClr val="20302A"/>
                </a:solidFill>
                <a:latin typeface="Calibri" pitchFamily="34" charset="0"/>
                <a:ea typeface="Calibri" pitchFamily="34" charset="-122"/>
                <a:cs typeface="Calibri" pitchFamily="34" charset="-120"/>
              </a:rPr>
              <a:t>Counting, patterns and adding 10</a:t>
            </a:r>
            <a:endParaRPr lang="en-US" sz="1500" dirty="0"/>
          </a:p>
        </p:txBody>
      </p:sp>
      <p:sp>
        <p:nvSpPr>
          <p:cNvPr id="27" name="Shape 17"/>
          <p:cNvSpPr/>
          <p:nvPr/>
        </p:nvSpPr>
        <p:spPr>
          <a:xfrm>
            <a:off x="6199632" y="3995928"/>
            <a:ext cx="2633472" cy="2212848"/>
          </a:xfrm>
          <a:prstGeom prst="roundRect">
            <a:avLst>
              <a:gd name="adj" fmla="val 578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pic>
        <p:nvPicPr>
          <p:cNvPr id="28" name="Image 8" descr="Dice">    </p:cNvPr>
          <p:cNvPicPr>
            <a:picLocks noChangeAspect="1"/>
          </p:cNvPicPr>
          <p:nvPr/>
        </p:nvPicPr>
        <p:blipFill>
          <a:blip r:embed="rId9"/>
          <a:stretch>
            <a:fillRect/>
          </a:stretch>
        </p:blipFill>
        <p:spPr>
          <a:xfrm>
            <a:off x="6327648" y="4105656"/>
            <a:ext cx="2377440" cy="1325880"/>
          </a:xfrm>
          <a:prstGeom prst="rect">
            <a:avLst/>
          </a:prstGeom>
        </p:spPr>
      </p:pic>
      <p:sp>
        <p:nvSpPr>
          <p:cNvPr id="29" name="Text 18"/>
          <p:cNvSpPr txBox="1"/>
          <p:nvPr/>
        </p:nvSpPr>
        <p:spPr>
          <a:xfrm>
            <a:off x="6336792" y="5458968"/>
            <a:ext cx="2359152" cy="685800"/>
          </a:xfrm>
          <a:prstGeom prst="rect">
            <a:avLst/>
          </a:prstGeom>
          <a:noFill/>
          <a:ln/>
        </p:spPr>
        <p:txBody>
          <a:bodyPr wrap="square" lIns="0" tIns="0" rIns="0" bIns="0" rtlCol="0" anchor="ctr"/>
          <a:lstStyle/>
          <a:p>
            <a:pPr indent="0" marL="0">
              <a:buNone/>
            </a:pPr>
            <a:r>
              <a:rPr lang="en-US" sz="1500" b="1" dirty="0">
                <a:solidFill>
                  <a:srgbClr val="C73A24"/>
                </a:solidFill>
                <a:latin typeface="Calibri" pitchFamily="34" charset="0"/>
                <a:ea typeface="Calibri" pitchFamily="34" charset="-122"/>
                <a:cs typeface="Calibri" pitchFamily="34" charset="-120"/>
              </a:rPr>
              <a:t>Dice</a:t>
            </a:r>
            <a:endParaRPr lang="en-US" sz="1500" dirty="0"/>
          </a:p>
          <a:p>
            <a:pPr indent="0" marL="0">
              <a:buNone/>
            </a:pPr>
            <a:r>
              <a:rPr lang="en-US" sz="1250" dirty="0">
                <a:solidFill>
                  <a:srgbClr val="20302A"/>
                </a:solidFill>
                <a:latin typeface="Calibri" pitchFamily="34" charset="0"/>
                <a:ea typeface="Calibri" pitchFamily="34" charset="-122"/>
                <a:cs typeface="Calibri" pitchFamily="34" charset="-120"/>
              </a:rPr>
              <a:t>Seeing amounts without counting</a:t>
            </a:r>
            <a:endParaRPr lang="en-US" sz="1500" dirty="0"/>
          </a:p>
        </p:txBody>
      </p:sp>
      <p:sp>
        <p:nvSpPr>
          <p:cNvPr id="30" name="Shape 19"/>
          <p:cNvSpPr/>
          <p:nvPr/>
        </p:nvSpPr>
        <p:spPr>
          <a:xfrm>
            <a:off x="9025128" y="3995928"/>
            <a:ext cx="2633472" cy="2212848"/>
          </a:xfrm>
          <a:prstGeom prst="roundRect">
            <a:avLst>
              <a:gd name="adj" fmla="val 578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pic>
        <p:nvPicPr>
          <p:cNvPr id="31" name="Image 9" descr="Number lines">    </p:cNvPr>
          <p:cNvPicPr>
            <a:picLocks noChangeAspect="1"/>
          </p:cNvPicPr>
          <p:nvPr/>
        </p:nvPicPr>
        <p:blipFill>
          <a:blip r:embed="rId10"/>
          <a:stretch>
            <a:fillRect/>
          </a:stretch>
        </p:blipFill>
        <p:spPr>
          <a:xfrm>
            <a:off x="9153144" y="4105656"/>
            <a:ext cx="2377440" cy="1325880"/>
          </a:xfrm>
          <a:prstGeom prst="rect">
            <a:avLst/>
          </a:prstGeom>
        </p:spPr>
      </p:pic>
      <p:sp>
        <p:nvSpPr>
          <p:cNvPr id="32" name="Text 20"/>
          <p:cNvSpPr txBox="1"/>
          <p:nvPr/>
        </p:nvSpPr>
        <p:spPr>
          <a:xfrm>
            <a:off x="9162288" y="5458968"/>
            <a:ext cx="2359152" cy="685800"/>
          </a:xfrm>
          <a:prstGeom prst="rect">
            <a:avLst/>
          </a:prstGeom>
          <a:noFill/>
          <a:ln/>
        </p:spPr>
        <p:txBody>
          <a:bodyPr wrap="square" lIns="0" tIns="0" rIns="0" bIns="0" rtlCol="0" anchor="ctr"/>
          <a:lstStyle/>
          <a:p>
            <a:pPr indent="0" marL="0">
              <a:buNone/>
            </a:pPr>
            <a:r>
              <a:rPr lang="en-US" sz="1500" b="1" dirty="0">
                <a:solidFill>
                  <a:srgbClr val="743A8C"/>
                </a:solidFill>
                <a:latin typeface="Calibri" pitchFamily="34" charset="0"/>
                <a:ea typeface="Calibri" pitchFamily="34" charset="-122"/>
                <a:cs typeface="Calibri" pitchFamily="34" charset="-120"/>
              </a:rPr>
              <a:t>Number lines</a:t>
            </a:r>
            <a:endParaRPr lang="en-US" sz="1500" dirty="0"/>
          </a:p>
          <a:p>
            <a:pPr indent="0" marL="0">
              <a:buNone/>
            </a:pPr>
            <a:r>
              <a:rPr lang="en-US" sz="1250" dirty="0">
                <a:solidFill>
                  <a:srgbClr val="20302A"/>
                </a:solidFill>
                <a:latin typeface="Calibri" pitchFamily="34" charset="0"/>
                <a:ea typeface="Calibri" pitchFamily="34" charset="-122"/>
                <a:cs typeface="Calibri" pitchFamily="34" charset="-120"/>
              </a:rPr>
              <a:t>Counting on and counting back</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8E4DA8"/>
          </a:solidFill>
          <a:ln/>
        </p:spPr>
      </p:sp>
      <p:pic>
        <p:nvPicPr>
          <p:cNvPr id="4"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Tens and ones: the key to Year 2</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Children who really understand tens and ones find adding and subtracting much easier.</a:t>
            </a:r>
            <a:endParaRPr lang="en-US" sz="1600" dirty="0"/>
          </a:p>
        </p:txBody>
      </p:sp>
      <p:pic>
        <p:nvPicPr>
          <p:cNvPr id="7"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8" name="Shape 4"/>
          <p:cNvSpPr/>
          <p:nvPr/>
        </p:nvSpPr>
        <p:spPr>
          <a:xfrm>
            <a:off x="9052560" y="475488"/>
            <a:ext cx="2011680" cy="548640"/>
          </a:xfrm>
          <a:prstGeom prst="roundRect">
            <a:avLst>
              <a:gd name="adj" fmla="val 50000"/>
            </a:avLst>
          </a:prstGeom>
          <a:solidFill>
            <a:srgbClr val="FF6B54"/>
          </a:solidFill>
          <a:ln/>
          <a:effectLst>
            <a:outerShdw sx="100000" sy="100000" kx="0" ky="0" algn="bl" rotWithShape="0" blurRad="101600" dist="38100" dir="5400000">
              <a:srgbClr val="8FA293">
                <a:alpha val="35000"/>
              </a:srgbClr>
            </a:outerShdw>
          </a:effectLst>
        </p:spPr>
      </p:sp>
      <p:sp>
        <p:nvSpPr>
          <p:cNvPr id="9" name="Text 5"/>
          <p:cNvSpPr txBox="1"/>
          <p:nvPr/>
        </p:nvSpPr>
        <p:spPr>
          <a:xfrm>
            <a:off x="9052560" y="475488"/>
            <a:ext cx="2011680" cy="548640"/>
          </a:xfrm>
          <a:prstGeom prst="rect">
            <a:avLst/>
          </a:prstGeom>
          <a:noFill/>
          <a:ln/>
        </p:spPr>
        <p:txBody>
          <a:bodyPr wrap="square" lIns="0" tIns="0" rIns="0" bIns="0" rtlCol="0" anchor="ctr"/>
          <a:lstStyle/>
          <a:p>
            <a:pPr algn="ctr" indent="0" marL="0">
              <a:buNone/>
            </a:pPr>
            <a:r>
              <a:rPr lang="en-US" sz="1600" b="1" spc="200" kern="0" dirty="0">
                <a:solidFill>
                  <a:srgbClr val="FFFFFF"/>
                </a:solidFill>
                <a:latin typeface="Calibri" pitchFamily="34" charset="0"/>
                <a:ea typeface="Calibri" pitchFamily="34" charset="-122"/>
                <a:cs typeface="Calibri" pitchFamily="34" charset="-120"/>
              </a:rPr>
              <a:t>ACTIVITY</a:t>
            </a:r>
            <a:endParaRPr lang="en-US" sz="1600" dirty="0"/>
          </a:p>
        </p:txBody>
      </p:sp>
      <p:sp>
        <p:nvSpPr>
          <p:cNvPr id="10" name="Shape 6"/>
          <p:cNvSpPr/>
          <p:nvPr/>
        </p:nvSpPr>
        <p:spPr>
          <a:xfrm>
            <a:off x="548640" y="1600200"/>
            <a:ext cx="5120640" cy="4663440"/>
          </a:xfrm>
          <a:prstGeom prst="roundRect">
            <a:avLst>
              <a:gd name="adj" fmla="val 274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11" name="Text 7"/>
          <p:cNvSpPr txBox="1"/>
          <p:nvPr/>
        </p:nvSpPr>
        <p:spPr>
          <a:xfrm>
            <a:off x="731520" y="1691640"/>
            <a:ext cx="1828800" cy="685800"/>
          </a:xfrm>
          <a:prstGeom prst="rect">
            <a:avLst/>
          </a:prstGeom>
          <a:noFill/>
          <a:ln/>
        </p:spPr>
        <p:txBody>
          <a:bodyPr wrap="square" lIns="0" tIns="0" rIns="0" bIns="0" rtlCol="0" anchor="ctr"/>
          <a:lstStyle/>
          <a:p>
            <a:pPr indent="0" marL="0">
              <a:buNone/>
            </a:pPr>
            <a:r>
              <a:rPr lang="en-US" sz="4000" b="1" dirty="0">
                <a:solidFill>
                  <a:srgbClr val="743A8C"/>
                </a:solidFill>
                <a:latin typeface="Calibri" pitchFamily="34" charset="0"/>
                <a:ea typeface="Calibri" pitchFamily="34" charset="-122"/>
                <a:cs typeface="Calibri" pitchFamily="34" charset="-120"/>
              </a:rPr>
              <a:t>63</a:t>
            </a:r>
            <a:endParaRPr lang="en-US" sz="4000" dirty="0"/>
          </a:p>
        </p:txBody>
      </p:sp>
      <p:sp>
        <p:nvSpPr>
          <p:cNvPr id="12" name="Shape 8"/>
          <p:cNvSpPr/>
          <p:nvPr/>
        </p:nvSpPr>
        <p:spPr>
          <a:xfrm>
            <a:off x="868680" y="2514600"/>
            <a:ext cx="146304" cy="1463040"/>
          </a:xfrm>
          <a:prstGeom prst="rect">
            <a:avLst/>
          </a:prstGeom>
          <a:solidFill>
            <a:srgbClr val="7FC8A9"/>
          </a:solidFill>
          <a:ln w="12700">
            <a:solidFill>
              <a:srgbClr val="2B5E31"/>
            </a:solidFill>
            <a:prstDash val="solid"/>
          </a:ln>
        </p:spPr>
      </p:sp>
      <p:sp>
        <p:nvSpPr>
          <p:cNvPr id="13" name="Shape 9"/>
          <p:cNvSpPr/>
          <p:nvPr/>
        </p:nvSpPr>
        <p:spPr>
          <a:xfrm>
            <a:off x="868680" y="2660904"/>
            <a:ext cx="146304" cy="0"/>
          </a:xfrm>
          <a:prstGeom prst="line">
            <a:avLst/>
          </a:prstGeom>
          <a:noFill/>
          <a:ln w="6350">
            <a:solidFill>
              <a:srgbClr val="2B5E31"/>
            </a:solidFill>
            <a:prstDash val="solid"/>
          </a:ln>
        </p:spPr>
      </p:sp>
      <p:sp>
        <p:nvSpPr>
          <p:cNvPr id="14" name="Shape 10"/>
          <p:cNvSpPr/>
          <p:nvPr/>
        </p:nvSpPr>
        <p:spPr>
          <a:xfrm>
            <a:off x="868680" y="2807208"/>
            <a:ext cx="146304" cy="0"/>
          </a:xfrm>
          <a:prstGeom prst="line">
            <a:avLst/>
          </a:prstGeom>
          <a:noFill/>
          <a:ln w="6350">
            <a:solidFill>
              <a:srgbClr val="2B5E31"/>
            </a:solidFill>
            <a:prstDash val="solid"/>
          </a:ln>
        </p:spPr>
      </p:sp>
      <p:sp>
        <p:nvSpPr>
          <p:cNvPr id="15" name="Shape 11"/>
          <p:cNvSpPr/>
          <p:nvPr/>
        </p:nvSpPr>
        <p:spPr>
          <a:xfrm>
            <a:off x="868680" y="2953512"/>
            <a:ext cx="146304" cy="0"/>
          </a:xfrm>
          <a:prstGeom prst="line">
            <a:avLst/>
          </a:prstGeom>
          <a:noFill/>
          <a:ln w="6350">
            <a:solidFill>
              <a:srgbClr val="2B5E31"/>
            </a:solidFill>
            <a:prstDash val="solid"/>
          </a:ln>
        </p:spPr>
      </p:sp>
      <p:sp>
        <p:nvSpPr>
          <p:cNvPr id="16" name="Shape 12"/>
          <p:cNvSpPr/>
          <p:nvPr/>
        </p:nvSpPr>
        <p:spPr>
          <a:xfrm>
            <a:off x="868680" y="3099816"/>
            <a:ext cx="146304" cy="0"/>
          </a:xfrm>
          <a:prstGeom prst="line">
            <a:avLst/>
          </a:prstGeom>
          <a:noFill/>
          <a:ln w="6350">
            <a:solidFill>
              <a:srgbClr val="2B5E31"/>
            </a:solidFill>
            <a:prstDash val="solid"/>
          </a:ln>
        </p:spPr>
      </p:sp>
      <p:sp>
        <p:nvSpPr>
          <p:cNvPr id="17" name="Shape 13"/>
          <p:cNvSpPr/>
          <p:nvPr/>
        </p:nvSpPr>
        <p:spPr>
          <a:xfrm>
            <a:off x="868680" y="3246120"/>
            <a:ext cx="146304" cy="0"/>
          </a:xfrm>
          <a:prstGeom prst="line">
            <a:avLst/>
          </a:prstGeom>
          <a:noFill/>
          <a:ln w="6350">
            <a:solidFill>
              <a:srgbClr val="2B5E31"/>
            </a:solidFill>
            <a:prstDash val="solid"/>
          </a:ln>
        </p:spPr>
      </p:sp>
      <p:sp>
        <p:nvSpPr>
          <p:cNvPr id="18" name="Shape 14"/>
          <p:cNvSpPr/>
          <p:nvPr/>
        </p:nvSpPr>
        <p:spPr>
          <a:xfrm>
            <a:off x="868680" y="3392424"/>
            <a:ext cx="146304" cy="0"/>
          </a:xfrm>
          <a:prstGeom prst="line">
            <a:avLst/>
          </a:prstGeom>
          <a:noFill/>
          <a:ln w="6350">
            <a:solidFill>
              <a:srgbClr val="2B5E31"/>
            </a:solidFill>
            <a:prstDash val="solid"/>
          </a:ln>
        </p:spPr>
      </p:sp>
      <p:sp>
        <p:nvSpPr>
          <p:cNvPr id="19" name="Shape 15"/>
          <p:cNvSpPr/>
          <p:nvPr/>
        </p:nvSpPr>
        <p:spPr>
          <a:xfrm>
            <a:off x="868680" y="3538728"/>
            <a:ext cx="146304" cy="0"/>
          </a:xfrm>
          <a:prstGeom prst="line">
            <a:avLst/>
          </a:prstGeom>
          <a:noFill/>
          <a:ln w="6350">
            <a:solidFill>
              <a:srgbClr val="2B5E31"/>
            </a:solidFill>
            <a:prstDash val="solid"/>
          </a:ln>
        </p:spPr>
      </p:sp>
      <p:sp>
        <p:nvSpPr>
          <p:cNvPr id="20" name="Shape 16"/>
          <p:cNvSpPr/>
          <p:nvPr/>
        </p:nvSpPr>
        <p:spPr>
          <a:xfrm>
            <a:off x="868680" y="3685032"/>
            <a:ext cx="146304" cy="0"/>
          </a:xfrm>
          <a:prstGeom prst="line">
            <a:avLst/>
          </a:prstGeom>
          <a:noFill/>
          <a:ln w="6350">
            <a:solidFill>
              <a:srgbClr val="2B5E31"/>
            </a:solidFill>
            <a:prstDash val="solid"/>
          </a:ln>
        </p:spPr>
      </p:sp>
      <p:sp>
        <p:nvSpPr>
          <p:cNvPr id="21" name="Shape 17"/>
          <p:cNvSpPr/>
          <p:nvPr/>
        </p:nvSpPr>
        <p:spPr>
          <a:xfrm>
            <a:off x="868680" y="3831336"/>
            <a:ext cx="146304" cy="0"/>
          </a:xfrm>
          <a:prstGeom prst="line">
            <a:avLst/>
          </a:prstGeom>
          <a:noFill/>
          <a:ln w="6350">
            <a:solidFill>
              <a:srgbClr val="2B5E31"/>
            </a:solidFill>
            <a:prstDash val="solid"/>
          </a:ln>
        </p:spPr>
      </p:sp>
      <p:sp>
        <p:nvSpPr>
          <p:cNvPr id="22" name="Shape 18"/>
          <p:cNvSpPr/>
          <p:nvPr/>
        </p:nvSpPr>
        <p:spPr>
          <a:xfrm>
            <a:off x="1066190" y="2514600"/>
            <a:ext cx="146304" cy="1463040"/>
          </a:xfrm>
          <a:prstGeom prst="rect">
            <a:avLst/>
          </a:prstGeom>
          <a:solidFill>
            <a:srgbClr val="7FC8A9"/>
          </a:solidFill>
          <a:ln w="12700">
            <a:solidFill>
              <a:srgbClr val="2B5E31"/>
            </a:solidFill>
            <a:prstDash val="solid"/>
          </a:ln>
        </p:spPr>
      </p:sp>
      <p:sp>
        <p:nvSpPr>
          <p:cNvPr id="23" name="Shape 19"/>
          <p:cNvSpPr/>
          <p:nvPr/>
        </p:nvSpPr>
        <p:spPr>
          <a:xfrm>
            <a:off x="1066190" y="2660904"/>
            <a:ext cx="146304" cy="0"/>
          </a:xfrm>
          <a:prstGeom prst="line">
            <a:avLst/>
          </a:prstGeom>
          <a:noFill/>
          <a:ln w="6350">
            <a:solidFill>
              <a:srgbClr val="2B5E31"/>
            </a:solidFill>
            <a:prstDash val="solid"/>
          </a:ln>
        </p:spPr>
      </p:sp>
      <p:sp>
        <p:nvSpPr>
          <p:cNvPr id="24" name="Shape 20"/>
          <p:cNvSpPr/>
          <p:nvPr/>
        </p:nvSpPr>
        <p:spPr>
          <a:xfrm>
            <a:off x="1066190" y="2807208"/>
            <a:ext cx="146304" cy="0"/>
          </a:xfrm>
          <a:prstGeom prst="line">
            <a:avLst/>
          </a:prstGeom>
          <a:noFill/>
          <a:ln w="6350">
            <a:solidFill>
              <a:srgbClr val="2B5E31"/>
            </a:solidFill>
            <a:prstDash val="solid"/>
          </a:ln>
        </p:spPr>
      </p:sp>
      <p:sp>
        <p:nvSpPr>
          <p:cNvPr id="25" name="Shape 21"/>
          <p:cNvSpPr/>
          <p:nvPr/>
        </p:nvSpPr>
        <p:spPr>
          <a:xfrm>
            <a:off x="1066190" y="2953512"/>
            <a:ext cx="146304" cy="0"/>
          </a:xfrm>
          <a:prstGeom prst="line">
            <a:avLst/>
          </a:prstGeom>
          <a:noFill/>
          <a:ln w="6350">
            <a:solidFill>
              <a:srgbClr val="2B5E31"/>
            </a:solidFill>
            <a:prstDash val="solid"/>
          </a:ln>
        </p:spPr>
      </p:sp>
      <p:sp>
        <p:nvSpPr>
          <p:cNvPr id="26" name="Shape 22"/>
          <p:cNvSpPr/>
          <p:nvPr/>
        </p:nvSpPr>
        <p:spPr>
          <a:xfrm>
            <a:off x="1066190" y="3099816"/>
            <a:ext cx="146304" cy="0"/>
          </a:xfrm>
          <a:prstGeom prst="line">
            <a:avLst/>
          </a:prstGeom>
          <a:noFill/>
          <a:ln w="6350">
            <a:solidFill>
              <a:srgbClr val="2B5E31"/>
            </a:solidFill>
            <a:prstDash val="solid"/>
          </a:ln>
        </p:spPr>
      </p:sp>
      <p:sp>
        <p:nvSpPr>
          <p:cNvPr id="27" name="Shape 23"/>
          <p:cNvSpPr/>
          <p:nvPr/>
        </p:nvSpPr>
        <p:spPr>
          <a:xfrm>
            <a:off x="1066190" y="3246120"/>
            <a:ext cx="146304" cy="0"/>
          </a:xfrm>
          <a:prstGeom prst="line">
            <a:avLst/>
          </a:prstGeom>
          <a:noFill/>
          <a:ln w="6350">
            <a:solidFill>
              <a:srgbClr val="2B5E31"/>
            </a:solidFill>
            <a:prstDash val="solid"/>
          </a:ln>
        </p:spPr>
      </p:sp>
      <p:sp>
        <p:nvSpPr>
          <p:cNvPr id="28" name="Shape 24"/>
          <p:cNvSpPr/>
          <p:nvPr/>
        </p:nvSpPr>
        <p:spPr>
          <a:xfrm>
            <a:off x="1066190" y="3392424"/>
            <a:ext cx="146304" cy="0"/>
          </a:xfrm>
          <a:prstGeom prst="line">
            <a:avLst/>
          </a:prstGeom>
          <a:noFill/>
          <a:ln w="6350">
            <a:solidFill>
              <a:srgbClr val="2B5E31"/>
            </a:solidFill>
            <a:prstDash val="solid"/>
          </a:ln>
        </p:spPr>
      </p:sp>
      <p:sp>
        <p:nvSpPr>
          <p:cNvPr id="29" name="Shape 25"/>
          <p:cNvSpPr/>
          <p:nvPr/>
        </p:nvSpPr>
        <p:spPr>
          <a:xfrm>
            <a:off x="1066190" y="3538728"/>
            <a:ext cx="146304" cy="0"/>
          </a:xfrm>
          <a:prstGeom prst="line">
            <a:avLst/>
          </a:prstGeom>
          <a:noFill/>
          <a:ln w="6350">
            <a:solidFill>
              <a:srgbClr val="2B5E31"/>
            </a:solidFill>
            <a:prstDash val="solid"/>
          </a:ln>
        </p:spPr>
      </p:sp>
      <p:sp>
        <p:nvSpPr>
          <p:cNvPr id="30" name="Shape 26"/>
          <p:cNvSpPr/>
          <p:nvPr/>
        </p:nvSpPr>
        <p:spPr>
          <a:xfrm>
            <a:off x="1066190" y="3685032"/>
            <a:ext cx="146304" cy="0"/>
          </a:xfrm>
          <a:prstGeom prst="line">
            <a:avLst/>
          </a:prstGeom>
          <a:noFill/>
          <a:ln w="6350">
            <a:solidFill>
              <a:srgbClr val="2B5E31"/>
            </a:solidFill>
            <a:prstDash val="solid"/>
          </a:ln>
        </p:spPr>
      </p:sp>
      <p:sp>
        <p:nvSpPr>
          <p:cNvPr id="31" name="Shape 27"/>
          <p:cNvSpPr/>
          <p:nvPr/>
        </p:nvSpPr>
        <p:spPr>
          <a:xfrm>
            <a:off x="1066190" y="3831336"/>
            <a:ext cx="146304" cy="0"/>
          </a:xfrm>
          <a:prstGeom prst="line">
            <a:avLst/>
          </a:prstGeom>
          <a:noFill/>
          <a:ln w="6350">
            <a:solidFill>
              <a:srgbClr val="2B5E31"/>
            </a:solidFill>
            <a:prstDash val="solid"/>
          </a:ln>
        </p:spPr>
      </p:sp>
      <p:sp>
        <p:nvSpPr>
          <p:cNvPr id="32" name="Shape 28"/>
          <p:cNvSpPr/>
          <p:nvPr/>
        </p:nvSpPr>
        <p:spPr>
          <a:xfrm>
            <a:off x="1263701" y="2514600"/>
            <a:ext cx="146304" cy="1463040"/>
          </a:xfrm>
          <a:prstGeom prst="rect">
            <a:avLst/>
          </a:prstGeom>
          <a:solidFill>
            <a:srgbClr val="7FC8A9"/>
          </a:solidFill>
          <a:ln w="12700">
            <a:solidFill>
              <a:srgbClr val="2B5E31"/>
            </a:solidFill>
            <a:prstDash val="solid"/>
          </a:ln>
        </p:spPr>
      </p:sp>
      <p:sp>
        <p:nvSpPr>
          <p:cNvPr id="33" name="Shape 29"/>
          <p:cNvSpPr/>
          <p:nvPr/>
        </p:nvSpPr>
        <p:spPr>
          <a:xfrm>
            <a:off x="1263701" y="2660904"/>
            <a:ext cx="146304" cy="0"/>
          </a:xfrm>
          <a:prstGeom prst="line">
            <a:avLst/>
          </a:prstGeom>
          <a:noFill/>
          <a:ln w="6350">
            <a:solidFill>
              <a:srgbClr val="2B5E31"/>
            </a:solidFill>
            <a:prstDash val="solid"/>
          </a:ln>
        </p:spPr>
      </p:sp>
      <p:sp>
        <p:nvSpPr>
          <p:cNvPr id="34" name="Shape 30"/>
          <p:cNvSpPr/>
          <p:nvPr/>
        </p:nvSpPr>
        <p:spPr>
          <a:xfrm>
            <a:off x="1263701" y="2807208"/>
            <a:ext cx="146304" cy="0"/>
          </a:xfrm>
          <a:prstGeom prst="line">
            <a:avLst/>
          </a:prstGeom>
          <a:noFill/>
          <a:ln w="6350">
            <a:solidFill>
              <a:srgbClr val="2B5E31"/>
            </a:solidFill>
            <a:prstDash val="solid"/>
          </a:ln>
        </p:spPr>
      </p:sp>
      <p:sp>
        <p:nvSpPr>
          <p:cNvPr id="35" name="Shape 31"/>
          <p:cNvSpPr/>
          <p:nvPr/>
        </p:nvSpPr>
        <p:spPr>
          <a:xfrm>
            <a:off x="1263701" y="2953512"/>
            <a:ext cx="146304" cy="0"/>
          </a:xfrm>
          <a:prstGeom prst="line">
            <a:avLst/>
          </a:prstGeom>
          <a:noFill/>
          <a:ln w="6350">
            <a:solidFill>
              <a:srgbClr val="2B5E31"/>
            </a:solidFill>
            <a:prstDash val="solid"/>
          </a:ln>
        </p:spPr>
      </p:sp>
      <p:sp>
        <p:nvSpPr>
          <p:cNvPr id="36" name="Shape 32"/>
          <p:cNvSpPr/>
          <p:nvPr/>
        </p:nvSpPr>
        <p:spPr>
          <a:xfrm>
            <a:off x="1263701" y="3099816"/>
            <a:ext cx="146304" cy="0"/>
          </a:xfrm>
          <a:prstGeom prst="line">
            <a:avLst/>
          </a:prstGeom>
          <a:noFill/>
          <a:ln w="6350">
            <a:solidFill>
              <a:srgbClr val="2B5E31"/>
            </a:solidFill>
            <a:prstDash val="solid"/>
          </a:ln>
        </p:spPr>
      </p:sp>
      <p:sp>
        <p:nvSpPr>
          <p:cNvPr id="37" name="Shape 33"/>
          <p:cNvSpPr/>
          <p:nvPr/>
        </p:nvSpPr>
        <p:spPr>
          <a:xfrm>
            <a:off x="1263701" y="3246120"/>
            <a:ext cx="146304" cy="0"/>
          </a:xfrm>
          <a:prstGeom prst="line">
            <a:avLst/>
          </a:prstGeom>
          <a:noFill/>
          <a:ln w="6350">
            <a:solidFill>
              <a:srgbClr val="2B5E31"/>
            </a:solidFill>
            <a:prstDash val="solid"/>
          </a:ln>
        </p:spPr>
      </p:sp>
      <p:sp>
        <p:nvSpPr>
          <p:cNvPr id="38" name="Shape 34"/>
          <p:cNvSpPr/>
          <p:nvPr/>
        </p:nvSpPr>
        <p:spPr>
          <a:xfrm>
            <a:off x="1263701" y="3392424"/>
            <a:ext cx="146304" cy="0"/>
          </a:xfrm>
          <a:prstGeom prst="line">
            <a:avLst/>
          </a:prstGeom>
          <a:noFill/>
          <a:ln w="6350">
            <a:solidFill>
              <a:srgbClr val="2B5E31"/>
            </a:solidFill>
            <a:prstDash val="solid"/>
          </a:ln>
        </p:spPr>
      </p:sp>
      <p:sp>
        <p:nvSpPr>
          <p:cNvPr id="39" name="Shape 35"/>
          <p:cNvSpPr/>
          <p:nvPr/>
        </p:nvSpPr>
        <p:spPr>
          <a:xfrm>
            <a:off x="1263701" y="3538728"/>
            <a:ext cx="146304" cy="0"/>
          </a:xfrm>
          <a:prstGeom prst="line">
            <a:avLst/>
          </a:prstGeom>
          <a:noFill/>
          <a:ln w="6350">
            <a:solidFill>
              <a:srgbClr val="2B5E31"/>
            </a:solidFill>
            <a:prstDash val="solid"/>
          </a:ln>
        </p:spPr>
      </p:sp>
      <p:sp>
        <p:nvSpPr>
          <p:cNvPr id="40" name="Shape 36"/>
          <p:cNvSpPr/>
          <p:nvPr/>
        </p:nvSpPr>
        <p:spPr>
          <a:xfrm>
            <a:off x="1263701" y="3685032"/>
            <a:ext cx="146304" cy="0"/>
          </a:xfrm>
          <a:prstGeom prst="line">
            <a:avLst/>
          </a:prstGeom>
          <a:noFill/>
          <a:ln w="6350">
            <a:solidFill>
              <a:srgbClr val="2B5E31"/>
            </a:solidFill>
            <a:prstDash val="solid"/>
          </a:ln>
        </p:spPr>
      </p:sp>
      <p:sp>
        <p:nvSpPr>
          <p:cNvPr id="41" name="Shape 37"/>
          <p:cNvSpPr/>
          <p:nvPr/>
        </p:nvSpPr>
        <p:spPr>
          <a:xfrm>
            <a:off x="1263701" y="3831336"/>
            <a:ext cx="146304" cy="0"/>
          </a:xfrm>
          <a:prstGeom prst="line">
            <a:avLst/>
          </a:prstGeom>
          <a:noFill/>
          <a:ln w="6350">
            <a:solidFill>
              <a:srgbClr val="2B5E31"/>
            </a:solidFill>
            <a:prstDash val="solid"/>
          </a:ln>
        </p:spPr>
      </p:sp>
      <p:sp>
        <p:nvSpPr>
          <p:cNvPr id="42" name="Shape 38"/>
          <p:cNvSpPr/>
          <p:nvPr/>
        </p:nvSpPr>
        <p:spPr>
          <a:xfrm>
            <a:off x="1461211" y="2514600"/>
            <a:ext cx="146304" cy="1463040"/>
          </a:xfrm>
          <a:prstGeom prst="rect">
            <a:avLst/>
          </a:prstGeom>
          <a:solidFill>
            <a:srgbClr val="7FC8A9"/>
          </a:solidFill>
          <a:ln w="12700">
            <a:solidFill>
              <a:srgbClr val="2B5E31"/>
            </a:solidFill>
            <a:prstDash val="solid"/>
          </a:ln>
        </p:spPr>
      </p:sp>
      <p:sp>
        <p:nvSpPr>
          <p:cNvPr id="43" name="Shape 39"/>
          <p:cNvSpPr/>
          <p:nvPr/>
        </p:nvSpPr>
        <p:spPr>
          <a:xfrm>
            <a:off x="1461211" y="2660904"/>
            <a:ext cx="146304" cy="0"/>
          </a:xfrm>
          <a:prstGeom prst="line">
            <a:avLst/>
          </a:prstGeom>
          <a:noFill/>
          <a:ln w="6350">
            <a:solidFill>
              <a:srgbClr val="2B5E31"/>
            </a:solidFill>
            <a:prstDash val="solid"/>
          </a:ln>
        </p:spPr>
      </p:sp>
      <p:sp>
        <p:nvSpPr>
          <p:cNvPr id="44" name="Shape 40"/>
          <p:cNvSpPr/>
          <p:nvPr/>
        </p:nvSpPr>
        <p:spPr>
          <a:xfrm>
            <a:off x="1461211" y="2807208"/>
            <a:ext cx="146304" cy="0"/>
          </a:xfrm>
          <a:prstGeom prst="line">
            <a:avLst/>
          </a:prstGeom>
          <a:noFill/>
          <a:ln w="6350">
            <a:solidFill>
              <a:srgbClr val="2B5E31"/>
            </a:solidFill>
            <a:prstDash val="solid"/>
          </a:ln>
        </p:spPr>
      </p:sp>
      <p:sp>
        <p:nvSpPr>
          <p:cNvPr id="45" name="Shape 41"/>
          <p:cNvSpPr/>
          <p:nvPr/>
        </p:nvSpPr>
        <p:spPr>
          <a:xfrm>
            <a:off x="1461211" y="2953512"/>
            <a:ext cx="146304" cy="0"/>
          </a:xfrm>
          <a:prstGeom prst="line">
            <a:avLst/>
          </a:prstGeom>
          <a:noFill/>
          <a:ln w="6350">
            <a:solidFill>
              <a:srgbClr val="2B5E31"/>
            </a:solidFill>
            <a:prstDash val="solid"/>
          </a:ln>
        </p:spPr>
      </p:sp>
      <p:sp>
        <p:nvSpPr>
          <p:cNvPr id="46" name="Shape 42"/>
          <p:cNvSpPr/>
          <p:nvPr/>
        </p:nvSpPr>
        <p:spPr>
          <a:xfrm>
            <a:off x="1461211" y="3099816"/>
            <a:ext cx="146304" cy="0"/>
          </a:xfrm>
          <a:prstGeom prst="line">
            <a:avLst/>
          </a:prstGeom>
          <a:noFill/>
          <a:ln w="6350">
            <a:solidFill>
              <a:srgbClr val="2B5E31"/>
            </a:solidFill>
            <a:prstDash val="solid"/>
          </a:ln>
        </p:spPr>
      </p:sp>
      <p:sp>
        <p:nvSpPr>
          <p:cNvPr id="47" name="Shape 43"/>
          <p:cNvSpPr/>
          <p:nvPr/>
        </p:nvSpPr>
        <p:spPr>
          <a:xfrm>
            <a:off x="1461211" y="3246120"/>
            <a:ext cx="146304" cy="0"/>
          </a:xfrm>
          <a:prstGeom prst="line">
            <a:avLst/>
          </a:prstGeom>
          <a:noFill/>
          <a:ln w="6350">
            <a:solidFill>
              <a:srgbClr val="2B5E31"/>
            </a:solidFill>
            <a:prstDash val="solid"/>
          </a:ln>
        </p:spPr>
      </p:sp>
      <p:sp>
        <p:nvSpPr>
          <p:cNvPr id="48" name="Shape 44"/>
          <p:cNvSpPr/>
          <p:nvPr/>
        </p:nvSpPr>
        <p:spPr>
          <a:xfrm>
            <a:off x="1461211" y="3392424"/>
            <a:ext cx="146304" cy="0"/>
          </a:xfrm>
          <a:prstGeom prst="line">
            <a:avLst/>
          </a:prstGeom>
          <a:noFill/>
          <a:ln w="6350">
            <a:solidFill>
              <a:srgbClr val="2B5E31"/>
            </a:solidFill>
            <a:prstDash val="solid"/>
          </a:ln>
        </p:spPr>
      </p:sp>
      <p:sp>
        <p:nvSpPr>
          <p:cNvPr id="49" name="Shape 45"/>
          <p:cNvSpPr/>
          <p:nvPr/>
        </p:nvSpPr>
        <p:spPr>
          <a:xfrm>
            <a:off x="1461211" y="3538728"/>
            <a:ext cx="146304" cy="0"/>
          </a:xfrm>
          <a:prstGeom prst="line">
            <a:avLst/>
          </a:prstGeom>
          <a:noFill/>
          <a:ln w="6350">
            <a:solidFill>
              <a:srgbClr val="2B5E31"/>
            </a:solidFill>
            <a:prstDash val="solid"/>
          </a:ln>
        </p:spPr>
      </p:sp>
      <p:sp>
        <p:nvSpPr>
          <p:cNvPr id="50" name="Shape 46"/>
          <p:cNvSpPr/>
          <p:nvPr/>
        </p:nvSpPr>
        <p:spPr>
          <a:xfrm>
            <a:off x="1461211" y="3685032"/>
            <a:ext cx="146304" cy="0"/>
          </a:xfrm>
          <a:prstGeom prst="line">
            <a:avLst/>
          </a:prstGeom>
          <a:noFill/>
          <a:ln w="6350">
            <a:solidFill>
              <a:srgbClr val="2B5E31"/>
            </a:solidFill>
            <a:prstDash val="solid"/>
          </a:ln>
        </p:spPr>
      </p:sp>
      <p:sp>
        <p:nvSpPr>
          <p:cNvPr id="51" name="Shape 47"/>
          <p:cNvSpPr/>
          <p:nvPr/>
        </p:nvSpPr>
        <p:spPr>
          <a:xfrm>
            <a:off x="1461211" y="3831336"/>
            <a:ext cx="146304" cy="0"/>
          </a:xfrm>
          <a:prstGeom prst="line">
            <a:avLst/>
          </a:prstGeom>
          <a:noFill/>
          <a:ln w="6350">
            <a:solidFill>
              <a:srgbClr val="2B5E31"/>
            </a:solidFill>
            <a:prstDash val="solid"/>
          </a:ln>
        </p:spPr>
      </p:sp>
      <p:sp>
        <p:nvSpPr>
          <p:cNvPr id="52" name="Shape 48"/>
          <p:cNvSpPr/>
          <p:nvPr/>
        </p:nvSpPr>
        <p:spPr>
          <a:xfrm>
            <a:off x="1658722" y="2514600"/>
            <a:ext cx="146304" cy="1463040"/>
          </a:xfrm>
          <a:prstGeom prst="rect">
            <a:avLst/>
          </a:prstGeom>
          <a:solidFill>
            <a:srgbClr val="7FC8A9"/>
          </a:solidFill>
          <a:ln w="12700">
            <a:solidFill>
              <a:srgbClr val="2B5E31"/>
            </a:solidFill>
            <a:prstDash val="solid"/>
          </a:ln>
        </p:spPr>
      </p:sp>
      <p:sp>
        <p:nvSpPr>
          <p:cNvPr id="53" name="Shape 49"/>
          <p:cNvSpPr/>
          <p:nvPr/>
        </p:nvSpPr>
        <p:spPr>
          <a:xfrm>
            <a:off x="1658722" y="2660904"/>
            <a:ext cx="146304" cy="0"/>
          </a:xfrm>
          <a:prstGeom prst="line">
            <a:avLst/>
          </a:prstGeom>
          <a:noFill/>
          <a:ln w="6350">
            <a:solidFill>
              <a:srgbClr val="2B5E31"/>
            </a:solidFill>
            <a:prstDash val="solid"/>
          </a:ln>
        </p:spPr>
      </p:sp>
      <p:sp>
        <p:nvSpPr>
          <p:cNvPr id="54" name="Shape 50"/>
          <p:cNvSpPr/>
          <p:nvPr/>
        </p:nvSpPr>
        <p:spPr>
          <a:xfrm>
            <a:off x="1658722" y="2807208"/>
            <a:ext cx="146304" cy="0"/>
          </a:xfrm>
          <a:prstGeom prst="line">
            <a:avLst/>
          </a:prstGeom>
          <a:noFill/>
          <a:ln w="6350">
            <a:solidFill>
              <a:srgbClr val="2B5E31"/>
            </a:solidFill>
            <a:prstDash val="solid"/>
          </a:ln>
        </p:spPr>
      </p:sp>
      <p:sp>
        <p:nvSpPr>
          <p:cNvPr id="55" name="Shape 51"/>
          <p:cNvSpPr/>
          <p:nvPr/>
        </p:nvSpPr>
        <p:spPr>
          <a:xfrm>
            <a:off x="1658722" y="2953512"/>
            <a:ext cx="146304" cy="0"/>
          </a:xfrm>
          <a:prstGeom prst="line">
            <a:avLst/>
          </a:prstGeom>
          <a:noFill/>
          <a:ln w="6350">
            <a:solidFill>
              <a:srgbClr val="2B5E31"/>
            </a:solidFill>
            <a:prstDash val="solid"/>
          </a:ln>
        </p:spPr>
      </p:sp>
      <p:sp>
        <p:nvSpPr>
          <p:cNvPr id="56" name="Shape 52"/>
          <p:cNvSpPr/>
          <p:nvPr/>
        </p:nvSpPr>
        <p:spPr>
          <a:xfrm>
            <a:off x="1658722" y="3099816"/>
            <a:ext cx="146304" cy="0"/>
          </a:xfrm>
          <a:prstGeom prst="line">
            <a:avLst/>
          </a:prstGeom>
          <a:noFill/>
          <a:ln w="6350">
            <a:solidFill>
              <a:srgbClr val="2B5E31"/>
            </a:solidFill>
            <a:prstDash val="solid"/>
          </a:ln>
        </p:spPr>
      </p:sp>
      <p:sp>
        <p:nvSpPr>
          <p:cNvPr id="57" name="Shape 53"/>
          <p:cNvSpPr/>
          <p:nvPr/>
        </p:nvSpPr>
        <p:spPr>
          <a:xfrm>
            <a:off x="1658722" y="3246120"/>
            <a:ext cx="146304" cy="0"/>
          </a:xfrm>
          <a:prstGeom prst="line">
            <a:avLst/>
          </a:prstGeom>
          <a:noFill/>
          <a:ln w="6350">
            <a:solidFill>
              <a:srgbClr val="2B5E31"/>
            </a:solidFill>
            <a:prstDash val="solid"/>
          </a:ln>
        </p:spPr>
      </p:sp>
      <p:sp>
        <p:nvSpPr>
          <p:cNvPr id="58" name="Shape 54"/>
          <p:cNvSpPr/>
          <p:nvPr/>
        </p:nvSpPr>
        <p:spPr>
          <a:xfrm>
            <a:off x="1658722" y="3392424"/>
            <a:ext cx="146304" cy="0"/>
          </a:xfrm>
          <a:prstGeom prst="line">
            <a:avLst/>
          </a:prstGeom>
          <a:noFill/>
          <a:ln w="6350">
            <a:solidFill>
              <a:srgbClr val="2B5E31"/>
            </a:solidFill>
            <a:prstDash val="solid"/>
          </a:ln>
        </p:spPr>
      </p:sp>
      <p:sp>
        <p:nvSpPr>
          <p:cNvPr id="59" name="Shape 55"/>
          <p:cNvSpPr/>
          <p:nvPr/>
        </p:nvSpPr>
        <p:spPr>
          <a:xfrm>
            <a:off x="1658722" y="3538728"/>
            <a:ext cx="146304" cy="0"/>
          </a:xfrm>
          <a:prstGeom prst="line">
            <a:avLst/>
          </a:prstGeom>
          <a:noFill/>
          <a:ln w="6350">
            <a:solidFill>
              <a:srgbClr val="2B5E31"/>
            </a:solidFill>
            <a:prstDash val="solid"/>
          </a:ln>
        </p:spPr>
      </p:sp>
      <p:sp>
        <p:nvSpPr>
          <p:cNvPr id="60" name="Shape 56"/>
          <p:cNvSpPr/>
          <p:nvPr/>
        </p:nvSpPr>
        <p:spPr>
          <a:xfrm>
            <a:off x="1658722" y="3685032"/>
            <a:ext cx="146304" cy="0"/>
          </a:xfrm>
          <a:prstGeom prst="line">
            <a:avLst/>
          </a:prstGeom>
          <a:noFill/>
          <a:ln w="6350">
            <a:solidFill>
              <a:srgbClr val="2B5E31"/>
            </a:solidFill>
            <a:prstDash val="solid"/>
          </a:ln>
        </p:spPr>
      </p:sp>
      <p:sp>
        <p:nvSpPr>
          <p:cNvPr id="61" name="Shape 57"/>
          <p:cNvSpPr/>
          <p:nvPr/>
        </p:nvSpPr>
        <p:spPr>
          <a:xfrm>
            <a:off x="1658722" y="3831336"/>
            <a:ext cx="146304" cy="0"/>
          </a:xfrm>
          <a:prstGeom prst="line">
            <a:avLst/>
          </a:prstGeom>
          <a:noFill/>
          <a:ln w="6350">
            <a:solidFill>
              <a:srgbClr val="2B5E31"/>
            </a:solidFill>
            <a:prstDash val="solid"/>
          </a:ln>
        </p:spPr>
      </p:sp>
      <p:sp>
        <p:nvSpPr>
          <p:cNvPr id="62" name="Shape 58"/>
          <p:cNvSpPr/>
          <p:nvPr/>
        </p:nvSpPr>
        <p:spPr>
          <a:xfrm>
            <a:off x="1856232" y="2514600"/>
            <a:ext cx="146304" cy="1463040"/>
          </a:xfrm>
          <a:prstGeom prst="rect">
            <a:avLst/>
          </a:prstGeom>
          <a:solidFill>
            <a:srgbClr val="7FC8A9"/>
          </a:solidFill>
          <a:ln w="12700">
            <a:solidFill>
              <a:srgbClr val="2B5E31"/>
            </a:solidFill>
            <a:prstDash val="solid"/>
          </a:ln>
        </p:spPr>
      </p:sp>
      <p:sp>
        <p:nvSpPr>
          <p:cNvPr id="63" name="Shape 59"/>
          <p:cNvSpPr/>
          <p:nvPr/>
        </p:nvSpPr>
        <p:spPr>
          <a:xfrm>
            <a:off x="1856232" y="2660904"/>
            <a:ext cx="146304" cy="0"/>
          </a:xfrm>
          <a:prstGeom prst="line">
            <a:avLst/>
          </a:prstGeom>
          <a:noFill/>
          <a:ln w="6350">
            <a:solidFill>
              <a:srgbClr val="2B5E31"/>
            </a:solidFill>
            <a:prstDash val="solid"/>
          </a:ln>
        </p:spPr>
      </p:sp>
      <p:sp>
        <p:nvSpPr>
          <p:cNvPr id="64" name="Shape 60"/>
          <p:cNvSpPr/>
          <p:nvPr/>
        </p:nvSpPr>
        <p:spPr>
          <a:xfrm>
            <a:off x="1856232" y="2807208"/>
            <a:ext cx="146304" cy="0"/>
          </a:xfrm>
          <a:prstGeom prst="line">
            <a:avLst/>
          </a:prstGeom>
          <a:noFill/>
          <a:ln w="6350">
            <a:solidFill>
              <a:srgbClr val="2B5E31"/>
            </a:solidFill>
            <a:prstDash val="solid"/>
          </a:ln>
        </p:spPr>
      </p:sp>
      <p:sp>
        <p:nvSpPr>
          <p:cNvPr id="65" name="Shape 61"/>
          <p:cNvSpPr/>
          <p:nvPr/>
        </p:nvSpPr>
        <p:spPr>
          <a:xfrm>
            <a:off x="1856232" y="2953512"/>
            <a:ext cx="146304" cy="0"/>
          </a:xfrm>
          <a:prstGeom prst="line">
            <a:avLst/>
          </a:prstGeom>
          <a:noFill/>
          <a:ln w="6350">
            <a:solidFill>
              <a:srgbClr val="2B5E31"/>
            </a:solidFill>
            <a:prstDash val="solid"/>
          </a:ln>
        </p:spPr>
      </p:sp>
      <p:sp>
        <p:nvSpPr>
          <p:cNvPr id="66" name="Shape 62"/>
          <p:cNvSpPr/>
          <p:nvPr/>
        </p:nvSpPr>
        <p:spPr>
          <a:xfrm>
            <a:off x="1856232" y="3099816"/>
            <a:ext cx="146304" cy="0"/>
          </a:xfrm>
          <a:prstGeom prst="line">
            <a:avLst/>
          </a:prstGeom>
          <a:noFill/>
          <a:ln w="6350">
            <a:solidFill>
              <a:srgbClr val="2B5E31"/>
            </a:solidFill>
            <a:prstDash val="solid"/>
          </a:ln>
        </p:spPr>
      </p:sp>
      <p:sp>
        <p:nvSpPr>
          <p:cNvPr id="67" name="Shape 63"/>
          <p:cNvSpPr/>
          <p:nvPr/>
        </p:nvSpPr>
        <p:spPr>
          <a:xfrm>
            <a:off x="1856232" y="3246120"/>
            <a:ext cx="146304" cy="0"/>
          </a:xfrm>
          <a:prstGeom prst="line">
            <a:avLst/>
          </a:prstGeom>
          <a:noFill/>
          <a:ln w="6350">
            <a:solidFill>
              <a:srgbClr val="2B5E31"/>
            </a:solidFill>
            <a:prstDash val="solid"/>
          </a:ln>
        </p:spPr>
      </p:sp>
      <p:sp>
        <p:nvSpPr>
          <p:cNvPr id="68" name="Shape 64"/>
          <p:cNvSpPr/>
          <p:nvPr/>
        </p:nvSpPr>
        <p:spPr>
          <a:xfrm>
            <a:off x="1856232" y="3392424"/>
            <a:ext cx="146304" cy="0"/>
          </a:xfrm>
          <a:prstGeom prst="line">
            <a:avLst/>
          </a:prstGeom>
          <a:noFill/>
          <a:ln w="6350">
            <a:solidFill>
              <a:srgbClr val="2B5E31"/>
            </a:solidFill>
            <a:prstDash val="solid"/>
          </a:ln>
        </p:spPr>
      </p:sp>
      <p:sp>
        <p:nvSpPr>
          <p:cNvPr id="69" name="Shape 65"/>
          <p:cNvSpPr/>
          <p:nvPr/>
        </p:nvSpPr>
        <p:spPr>
          <a:xfrm>
            <a:off x="1856232" y="3538728"/>
            <a:ext cx="146304" cy="0"/>
          </a:xfrm>
          <a:prstGeom prst="line">
            <a:avLst/>
          </a:prstGeom>
          <a:noFill/>
          <a:ln w="6350">
            <a:solidFill>
              <a:srgbClr val="2B5E31"/>
            </a:solidFill>
            <a:prstDash val="solid"/>
          </a:ln>
        </p:spPr>
      </p:sp>
      <p:sp>
        <p:nvSpPr>
          <p:cNvPr id="70" name="Shape 66"/>
          <p:cNvSpPr/>
          <p:nvPr/>
        </p:nvSpPr>
        <p:spPr>
          <a:xfrm>
            <a:off x="1856232" y="3685032"/>
            <a:ext cx="146304" cy="0"/>
          </a:xfrm>
          <a:prstGeom prst="line">
            <a:avLst/>
          </a:prstGeom>
          <a:noFill/>
          <a:ln w="6350">
            <a:solidFill>
              <a:srgbClr val="2B5E31"/>
            </a:solidFill>
            <a:prstDash val="solid"/>
          </a:ln>
        </p:spPr>
      </p:sp>
      <p:sp>
        <p:nvSpPr>
          <p:cNvPr id="71" name="Shape 67"/>
          <p:cNvSpPr/>
          <p:nvPr/>
        </p:nvSpPr>
        <p:spPr>
          <a:xfrm>
            <a:off x="1856232" y="3831336"/>
            <a:ext cx="146304" cy="0"/>
          </a:xfrm>
          <a:prstGeom prst="line">
            <a:avLst/>
          </a:prstGeom>
          <a:noFill/>
          <a:ln w="6350">
            <a:solidFill>
              <a:srgbClr val="2B5E31"/>
            </a:solidFill>
            <a:prstDash val="solid"/>
          </a:ln>
        </p:spPr>
      </p:sp>
      <p:sp>
        <p:nvSpPr>
          <p:cNvPr id="72" name="Shape 68"/>
          <p:cNvSpPr/>
          <p:nvPr/>
        </p:nvSpPr>
        <p:spPr>
          <a:xfrm>
            <a:off x="2112264" y="3831336"/>
            <a:ext cx="146304" cy="146304"/>
          </a:xfrm>
          <a:prstGeom prst="rect">
            <a:avLst/>
          </a:prstGeom>
          <a:solidFill>
            <a:srgbClr val="F7C873"/>
          </a:solidFill>
          <a:ln w="12700">
            <a:solidFill>
              <a:srgbClr val="8A6100"/>
            </a:solidFill>
            <a:prstDash val="solid"/>
          </a:ln>
        </p:spPr>
      </p:sp>
      <p:sp>
        <p:nvSpPr>
          <p:cNvPr id="73" name="Shape 69"/>
          <p:cNvSpPr/>
          <p:nvPr/>
        </p:nvSpPr>
        <p:spPr>
          <a:xfrm>
            <a:off x="2112264" y="3641141"/>
            <a:ext cx="146304" cy="146304"/>
          </a:xfrm>
          <a:prstGeom prst="rect">
            <a:avLst/>
          </a:prstGeom>
          <a:solidFill>
            <a:srgbClr val="F7C873"/>
          </a:solidFill>
          <a:ln w="12700">
            <a:solidFill>
              <a:srgbClr val="8A6100"/>
            </a:solidFill>
            <a:prstDash val="solid"/>
          </a:ln>
        </p:spPr>
      </p:sp>
      <p:sp>
        <p:nvSpPr>
          <p:cNvPr id="74" name="Shape 70"/>
          <p:cNvSpPr/>
          <p:nvPr/>
        </p:nvSpPr>
        <p:spPr>
          <a:xfrm>
            <a:off x="2112264" y="3450946"/>
            <a:ext cx="146304" cy="146304"/>
          </a:xfrm>
          <a:prstGeom prst="rect">
            <a:avLst/>
          </a:prstGeom>
          <a:solidFill>
            <a:srgbClr val="F7C873"/>
          </a:solidFill>
          <a:ln w="12700">
            <a:solidFill>
              <a:srgbClr val="8A6100"/>
            </a:solidFill>
            <a:prstDash val="solid"/>
          </a:ln>
        </p:spPr>
      </p:sp>
      <p:sp>
        <p:nvSpPr>
          <p:cNvPr id="75" name="Text 71"/>
          <p:cNvSpPr txBox="1"/>
          <p:nvPr/>
        </p:nvSpPr>
        <p:spPr>
          <a:xfrm>
            <a:off x="731520" y="4160520"/>
            <a:ext cx="4754880" cy="1005840"/>
          </a:xfrm>
          <a:prstGeom prst="rect">
            <a:avLst/>
          </a:prstGeom>
          <a:noFill/>
          <a:ln/>
        </p:spPr>
        <p:txBody>
          <a:bodyPr wrap="square" lIns="0" tIns="0" rIns="0" bIns="0" rtlCol="0" anchor="t"/>
          <a:lstStyle/>
          <a:p>
            <a:pPr indent="0" marL="0">
              <a:buNone/>
            </a:pPr>
            <a:r>
              <a:rPr lang="en-US" sz="1700" b="1" dirty="0">
                <a:solidFill>
                  <a:srgbClr val="743A8C"/>
                </a:solidFill>
                <a:latin typeface="Calibri" pitchFamily="34" charset="0"/>
                <a:ea typeface="Calibri" pitchFamily="34" charset="-122"/>
                <a:cs typeface="Calibri" pitchFamily="34" charset="-120"/>
              </a:rPr>
              <a:t>6 tens and 3 ones</a:t>
            </a:r>
            <a:endParaRPr lang="en-US" sz="1700" dirty="0"/>
          </a:p>
          <a:p>
            <a:pPr indent="0" marL="0">
              <a:buNone/>
            </a:pPr>
            <a:r>
              <a:rPr lang="en-US" sz="1700" b="1" dirty="0">
                <a:solidFill>
                  <a:srgbClr val="743A8C"/>
                </a:solidFill>
                <a:latin typeface="Calibri" pitchFamily="34" charset="0"/>
                <a:ea typeface="Calibri" pitchFamily="34" charset="-122"/>
                <a:cs typeface="Calibri" pitchFamily="34" charset="-120"/>
              </a:rPr>
              <a:t>60 + 3</a:t>
            </a:r>
            <a:endParaRPr lang="en-US" sz="1700" dirty="0"/>
          </a:p>
          <a:p>
            <a:pPr indent="0" marL="0">
              <a:buNone/>
            </a:pPr>
            <a:r>
              <a:rPr lang="en-US" sz="1700" b="1" dirty="0">
                <a:solidFill>
                  <a:srgbClr val="743A8C"/>
                </a:solidFill>
                <a:latin typeface="Calibri" pitchFamily="34" charset="0"/>
                <a:ea typeface="Calibri" pitchFamily="34" charset="-122"/>
                <a:cs typeface="Calibri" pitchFamily="34" charset="-120"/>
              </a:rPr>
              <a:t>sixty-three</a:t>
            </a:r>
            <a:endParaRPr lang="en-US" sz="1700" dirty="0"/>
          </a:p>
        </p:txBody>
      </p:sp>
      <p:sp>
        <p:nvSpPr>
          <p:cNvPr id="76" name="Text 72"/>
          <p:cNvSpPr txBox="1"/>
          <p:nvPr/>
        </p:nvSpPr>
        <p:spPr>
          <a:xfrm>
            <a:off x="731520" y="5303520"/>
            <a:ext cx="4754880" cy="731520"/>
          </a:xfrm>
          <a:prstGeom prst="rect">
            <a:avLst/>
          </a:prstGeom>
          <a:noFill/>
          <a:ln/>
        </p:spPr>
        <p:txBody>
          <a:bodyPr wrap="square" lIns="0" tIns="0" rIns="0" bIns="0" rtlCol="0" anchor="ctr"/>
          <a:lstStyle/>
          <a:p>
            <a:pPr indent="0" marL="0">
              <a:buNone/>
            </a:pPr>
            <a:r>
              <a:rPr lang="en-US" sz="1400" i="1" dirty="0">
                <a:solidFill>
                  <a:srgbClr val="C73A24"/>
                </a:solidFill>
                <a:latin typeface="Calibri" pitchFamily="34" charset="0"/>
                <a:ea typeface="Calibri" pitchFamily="34" charset="-122"/>
                <a:cs typeface="Calibri" pitchFamily="34" charset="-120"/>
              </a:rPr>
              <a:t>"The 6 is worth 60 because it is in the tens place."</a:t>
            </a:r>
            <a:endParaRPr lang="en-US" sz="1400" dirty="0"/>
          </a:p>
        </p:txBody>
      </p:sp>
      <p:sp>
        <p:nvSpPr>
          <p:cNvPr id="77" name="Shape 73"/>
          <p:cNvSpPr/>
          <p:nvPr/>
        </p:nvSpPr>
        <p:spPr>
          <a:xfrm>
            <a:off x="5897880" y="1600200"/>
            <a:ext cx="5760720" cy="2331720"/>
          </a:xfrm>
          <a:prstGeom prst="roundRect">
            <a:avLst>
              <a:gd name="adj" fmla="val 5490"/>
            </a:avLst>
          </a:prstGeom>
          <a:solidFill>
            <a:srgbClr val="FFE9E5"/>
          </a:solidFill>
          <a:ln/>
          <a:effectLst>
            <a:outerShdw sx="100000" sy="100000" kx="0" ky="0" algn="bl" rotWithShape="0" blurRad="101600" dist="38100" dir="5400000">
              <a:srgbClr val="8FA293">
                <a:alpha val="35000"/>
              </a:srgbClr>
            </a:outerShdw>
          </a:effectLst>
        </p:spPr>
      </p:sp>
      <p:sp>
        <p:nvSpPr>
          <p:cNvPr id="78" name="Text 74"/>
          <p:cNvSpPr txBox="1"/>
          <p:nvPr/>
        </p:nvSpPr>
        <p:spPr>
          <a:xfrm>
            <a:off x="6126480" y="1691640"/>
            <a:ext cx="5394960" cy="777240"/>
          </a:xfrm>
          <a:prstGeom prst="rect">
            <a:avLst/>
          </a:prstGeom>
          <a:noFill/>
          <a:ln/>
        </p:spPr>
        <p:txBody>
          <a:bodyPr wrap="square" lIns="0" tIns="0" rIns="0" bIns="0" rtlCol="0" anchor="ctr"/>
          <a:lstStyle/>
          <a:p>
            <a:pPr indent="0" marL="0">
              <a:buNone/>
            </a:pPr>
            <a:r>
              <a:rPr lang="en-US" sz="1700" b="1" dirty="0">
                <a:solidFill>
                  <a:srgbClr val="C73A24"/>
                </a:solidFill>
                <a:latin typeface="Calibri" pitchFamily="34" charset="0"/>
                <a:ea typeface="Calibri" pitchFamily="34" charset="-122"/>
                <a:cs typeface="Calibri" pitchFamily="34" charset="-120"/>
              </a:rPr>
              <a:t>Your turn! Make 45 in three different ways</a:t>
            </a:r>
            <a:endParaRPr lang="en-US" sz="1700" dirty="0"/>
          </a:p>
          <a:p>
            <a:pPr indent="0" marL="0">
              <a:buNone/>
            </a:pPr>
            <a:r>
              <a:rPr lang="en-US" sz="1400" i="1" dirty="0">
                <a:solidFill>
                  <a:srgbClr val="4F5E54"/>
                </a:solidFill>
                <a:latin typeface="Calibri" pitchFamily="34" charset="0"/>
                <a:ea typeface="Calibri" pitchFamily="34" charset="-122"/>
                <a:cs typeface="Calibri" pitchFamily="34" charset="-120"/>
              </a:rPr>
              <a:t>Use tens and ones.</a:t>
            </a:r>
            <a:endParaRPr lang="en-US" sz="1700" dirty="0"/>
          </a:p>
        </p:txBody>
      </p:sp>
      <p:sp>
        <p:nvSpPr>
          <p:cNvPr id="79" name="Text 75"/>
          <p:cNvSpPr txBox="1"/>
          <p:nvPr/>
        </p:nvSpPr>
        <p:spPr>
          <a:xfrm>
            <a:off x="6172200" y="2560320"/>
            <a:ext cx="1691640" cy="457200"/>
          </a:xfrm>
          <a:prstGeom prst="rect">
            <a:avLst/>
          </a:prstGeom>
          <a:noFill/>
          <a:ln/>
        </p:spPr>
        <p:txBody>
          <a:bodyPr wrap="square" lIns="0" tIns="0" rIns="0" bIns="0" rtlCol="0" anchor="ctr"/>
          <a:lstStyle/>
          <a:p>
            <a:pPr indent="0" marL="0">
              <a:buNone/>
            </a:pPr>
            <a:r>
              <a:rPr lang="en-US" sz="1600" b="1" dirty="0">
                <a:solidFill>
                  <a:srgbClr val="C73A24"/>
                </a:solidFill>
                <a:latin typeface="Calibri" pitchFamily="34" charset="0"/>
                <a:ea typeface="Calibri" pitchFamily="34" charset="-122"/>
                <a:cs typeface="Calibri" pitchFamily="34" charset="-120"/>
              </a:rPr>
              <a:t>45 = 40 + 5</a:t>
            </a:r>
            <a:endParaRPr lang="en-US" sz="1600" dirty="0"/>
          </a:p>
        </p:txBody>
      </p:sp>
      <p:sp>
        <p:nvSpPr>
          <p:cNvPr id="80" name="Shape 76"/>
          <p:cNvSpPr/>
          <p:nvPr/>
        </p:nvSpPr>
        <p:spPr>
          <a:xfrm>
            <a:off x="8001000" y="2560320"/>
            <a:ext cx="1645920" cy="457200"/>
          </a:xfrm>
          <a:prstGeom prst="roundRect">
            <a:avLst>
              <a:gd name="adj" fmla="val 50000"/>
            </a:avLst>
          </a:prstGeom>
          <a:solidFill>
            <a:srgbClr val="FFFFFF"/>
          </a:solidFill>
          <a:ln w="15875">
            <a:solidFill>
              <a:srgbClr val="FF6B54"/>
            </a:solidFill>
            <a:prstDash val="dash"/>
          </a:ln>
        </p:spPr>
      </p:sp>
      <p:sp>
        <p:nvSpPr>
          <p:cNvPr id="81" name="Text 77"/>
          <p:cNvSpPr txBox="1"/>
          <p:nvPr/>
        </p:nvSpPr>
        <p:spPr>
          <a:xfrm>
            <a:off x="8001000" y="2560320"/>
            <a:ext cx="1645920" cy="457200"/>
          </a:xfrm>
          <a:prstGeom prst="rect">
            <a:avLst/>
          </a:prstGeom>
          <a:noFill/>
          <a:ln/>
        </p:spPr>
        <p:txBody>
          <a:bodyPr wrap="square" lIns="0" tIns="0" rIns="0" bIns="0" rtlCol="0" anchor="ctr"/>
          <a:lstStyle/>
          <a:p>
            <a:pPr algn="ctr" indent="0" marL="0">
              <a:buNone/>
            </a:pPr>
            <a:r>
              <a:rPr lang="en-US" sz="1500" b="1" dirty="0">
                <a:solidFill>
                  <a:srgbClr val="C73A24"/>
                </a:solidFill>
                <a:latin typeface="Calibri" pitchFamily="34" charset="0"/>
                <a:ea typeface="Calibri" pitchFamily="34" charset="-122"/>
                <a:cs typeface="Calibri" pitchFamily="34" charset="-120"/>
              </a:rPr>
              <a:t>45 = ? + ?</a:t>
            </a:r>
            <a:endParaRPr lang="en-US" sz="1500" dirty="0"/>
          </a:p>
        </p:txBody>
      </p:sp>
      <p:sp>
        <p:nvSpPr>
          <p:cNvPr id="82" name="Shape 78"/>
          <p:cNvSpPr/>
          <p:nvPr/>
        </p:nvSpPr>
        <p:spPr>
          <a:xfrm>
            <a:off x="9784080" y="2560320"/>
            <a:ext cx="1645920" cy="457200"/>
          </a:xfrm>
          <a:prstGeom prst="roundRect">
            <a:avLst>
              <a:gd name="adj" fmla="val 50000"/>
            </a:avLst>
          </a:prstGeom>
          <a:solidFill>
            <a:srgbClr val="FFFFFF"/>
          </a:solidFill>
          <a:ln w="15875">
            <a:solidFill>
              <a:srgbClr val="FF6B54"/>
            </a:solidFill>
            <a:prstDash val="dash"/>
          </a:ln>
        </p:spPr>
      </p:sp>
      <p:sp>
        <p:nvSpPr>
          <p:cNvPr id="83" name="Text 79"/>
          <p:cNvSpPr txBox="1"/>
          <p:nvPr/>
        </p:nvSpPr>
        <p:spPr>
          <a:xfrm>
            <a:off x="9784080" y="2560320"/>
            <a:ext cx="1645920" cy="457200"/>
          </a:xfrm>
          <a:prstGeom prst="rect">
            <a:avLst/>
          </a:prstGeom>
          <a:noFill/>
          <a:ln/>
        </p:spPr>
        <p:txBody>
          <a:bodyPr wrap="square" lIns="0" tIns="0" rIns="0" bIns="0" rtlCol="0" anchor="ctr"/>
          <a:lstStyle/>
          <a:p>
            <a:pPr algn="ctr" indent="0" marL="0">
              <a:buNone/>
            </a:pPr>
            <a:r>
              <a:rPr lang="en-US" sz="1500" b="1" dirty="0">
                <a:solidFill>
                  <a:srgbClr val="C73A24"/>
                </a:solidFill>
                <a:latin typeface="Calibri" pitchFamily="34" charset="0"/>
                <a:ea typeface="Calibri" pitchFamily="34" charset="-122"/>
                <a:cs typeface="Calibri" pitchFamily="34" charset="-120"/>
              </a:rPr>
              <a:t>45 = ? + ?</a:t>
            </a:r>
            <a:endParaRPr lang="en-US" sz="1500" dirty="0"/>
          </a:p>
        </p:txBody>
      </p:sp>
      <p:sp>
        <p:nvSpPr>
          <p:cNvPr id="84" name="Text 80"/>
          <p:cNvSpPr txBox="1"/>
          <p:nvPr/>
        </p:nvSpPr>
        <p:spPr>
          <a:xfrm>
            <a:off x="6172200" y="3200400"/>
            <a:ext cx="5303520" cy="457200"/>
          </a:xfrm>
          <a:prstGeom prst="rect">
            <a:avLst/>
          </a:prstGeom>
          <a:noFill/>
          <a:ln/>
        </p:spPr>
        <p:txBody>
          <a:bodyPr wrap="square" lIns="0" tIns="0" rIns="0" bIns="0" rtlCol="0" anchor="ctr"/>
          <a:lstStyle/>
          <a:p>
            <a:pPr indent="0" marL="0">
              <a:buNone/>
            </a:pPr>
            <a:r>
              <a:rPr lang="en-US" sz="1350" i="1" dirty="0">
                <a:solidFill>
                  <a:srgbClr val="4F5E54"/>
                </a:solidFill>
                <a:latin typeface="Calibri" pitchFamily="34" charset="0"/>
                <a:ea typeface="Calibri" pitchFamily="34" charset="-122"/>
                <a:cs typeface="Calibri" pitchFamily="34" charset="-120"/>
              </a:rPr>
              <a:t>Hint: what if you break a ten into ones?</a:t>
            </a:r>
            <a:endParaRPr lang="en-US" sz="1350" dirty="0"/>
          </a:p>
        </p:txBody>
      </p:sp>
      <p:sp>
        <p:nvSpPr>
          <p:cNvPr id="85" name="Shape 81"/>
          <p:cNvSpPr/>
          <p:nvPr/>
        </p:nvSpPr>
        <p:spPr>
          <a:xfrm>
            <a:off x="5897880" y="4114800"/>
            <a:ext cx="5760720" cy="2148840"/>
          </a:xfrm>
          <a:prstGeom prst="roundRect">
            <a:avLst>
              <a:gd name="adj" fmla="val 5957"/>
            </a:avLst>
          </a:prstGeom>
          <a:solidFill>
            <a:srgbClr val="E4F4FB"/>
          </a:solidFill>
          <a:ln/>
          <a:effectLst>
            <a:outerShdw sx="100000" sy="100000" kx="0" ky="0" algn="bl" rotWithShape="0" blurRad="101600" dist="38100" dir="5400000">
              <a:srgbClr val="8FA293">
                <a:alpha val="35000"/>
              </a:srgbClr>
            </a:outerShdw>
          </a:effectLst>
        </p:spPr>
      </p:sp>
      <p:sp>
        <p:nvSpPr>
          <p:cNvPr id="86" name="Text 82"/>
          <p:cNvSpPr txBox="1"/>
          <p:nvPr/>
        </p:nvSpPr>
        <p:spPr>
          <a:xfrm>
            <a:off x="6126480" y="4206240"/>
            <a:ext cx="5394960" cy="411480"/>
          </a:xfrm>
          <a:prstGeom prst="rect">
            <a:avLst/>
          </a:prstGeom>
          <a:noFill/>
          <a:ln/>
        </p:spPr>
        <p:txBody>
          <a:bodyPr wrap="square" lIns="0" tIns="0" rIns="0" bIns="0" rtlCol="0" anchor="ctr"/>
          <a:lstStyle/>
          <a:p>
            <a:pPr indent="0" marL="0">
              <a:buNone/>
            </a:pPr>
            <a:r>
              <a:rPr lang="en-US" sz="1700" b="1" dirty="0">
                <a:solidFill>
                  <a:srgbClr val="176E99"/>
                </a:solidFill>
                <a:latin typeface="Calibri" pitchFamily="34" charset="0"/>
                <a:ea typeface="Calibri" pitchFamily="34" charset="-122"/>
                <a:cs typeface="Calibri" pitchFamily="34" charset="-120"/>
              </a:rPr>
              <a:t>Compare: which sign goes in the circle?</a:t>
            </a:r>
            <a:endParaRPr lang="en-US" sz="1700" dirty="0"/>
          </a:p>
        </p:txBody>
      </p:sp>
      <p:sp>
        <p:nvSpPr>
          <p:cNvPr id="87" name="Text 83"/>
          <p:cNvSpPr txBox="1"/>
          <p:nvPr/>
        </p:nvSpPr>
        <p:spPr>
          <a:xfrm>
            <a:off x="6217920" y="4754880"/>
            <a:ext cx="1463040" cy="548640"/>
          </a:xfrm>
          <a:prstGeom prst="rect">
            <a:avLst/>
          </a:prstGeom>
          <a:noFill/>
          <a:ln/>
        </p:spPr>
        <p:txBody>
          <a:bodyPr wrap="square" lIns="0" tIns="0" rIns="0" bIns="0" rtlCol="0" anchor="ctr"/>
          <a:lstStyle/>
          <a:p>
            <a:pPr algn="r" indent="0" marL="0">
              <a:buNone/>
            </a:pPr>
            <a:r>
              <a:rPr lang="en-US" sz="2200" b="1" dirty="0">
                <a:solidFill>
                  <a:srgbClr val="20302A"/>
                </a:solidFill>
                <a:latin typeface="Calibri" pitchFamily="34" charset="0"/>
                <a:ea typeface="Calibri" pitchFamily="34" charset="-122"/>
                <a:cs typeface="Calibri" pitchFamily="34" charset="-120"/>
              </a:rPr>
              <a:t>47</a:t>
            </a:r>
            <a:endParaRPr lang="en-US" sz="2200" dirty="0"/>
          </a:p>
        </p:txBody>
      </p:sp>
      <p:sp>
        <p:nvSpPr>
          <p:cNvPr id="88" name="Shape 84"/>
          <p:cNvSpPr/>
          <p:nvPr/>
        </p:nvSpPr>
        <p:spPr>
          <a:xfrm>
            <a:off x="7863840" y="4773168"/>
            <a:ext cx="512064" cy="512064"/>
          </a:xfrm>
          <a:prstGeom prst="ellipse">
            <a:avLst/>
          </a:prstGeom>
          <a:solidFill>
            <a:srgbClr val="FFFFFF"/>
          </a:solidFill>
          <a:ln w="25400">
            <a:solidFill>
              <a:srgbClr val="2AA8E0"/>
            </a:solidFill>
            <a:prstDash val="solid"/>
          </a:ln>
        </p:spPr>
      </p:sp>
      <p:sp>
        <p:nvSpPr>
          <p:cNvPr id="89" name="Text 85"/>
          <p:cNvSpPr txBox="1"/>
          <p:nvPr/>
        </p:nvSpPr>
        <p:spPr>
          <a:xfrm>
            <a:off x="8549640" y="4754880"/>
            <a:ext cx="1463040" cy="548640"/>
          </a:xfrm>
          <a:prstGeom prst="rect">
            <a:avLst/>
          </a:prstGeom>
          <a:noFill/>
          <a:ln/>
        </p:spPr>
        <p:txBody>
          <a:bodyPr wrap="square" lIns="0" tIns="0" rIns="0" bIns="0" rtlCol="0" anchor="ctr"/>
          <a:lstStyle/>
          <a:p>
            <a:pPr indent="0" marL="0">
              <a:buNone/>
            </a:pPr>
            <a:r>
              <a:rPr lang="en-US" sz="2200" b="1" dirty="0">
                <a:solidFill>
                  <a:srgbClr val="20302A"/>
                </a:solidFill>
                <a:latin typeface="Calibri" pitchFamily="34" charset="0"/>
                <a:ea typeface="Calibri" pitchFamily="34" charset="-122"/>
                <a:cs typeface="Calibri" pitchFamily="34" charset="-120"/>
              </a:rPr>
              <a:t>74</a:t>
            </a:r>
            <a:endParaRPr lang="en-US" sz="2200" dirty="0"/>
          </a:p>
        </p:txBody>
      </p:sp>
      <p:sp>
        <p:nvSpPr>
          <p:cNvPr id="90" name="Text 86"/>
          <p:cNvSpPr txBox="1"/>
          <p:nvPr/>
        </p:nvSpPr>
        <p:spPr>
          <a:xfrm>
            <a:off x="6217920" y="5440680"/>
            <a:ext cx="1463040" cy="548640"/>
          </a:xfrm>
          <a:prstGeom prst="rect">
            <a:avLst/>
          </a:prstGeom>
          <a:noFill/>
          <a:ln/>
        </p:spPr>
        <p:txBody>
          <a:bodyPr wrap="square" lIns="0" tIns="0" rIns="0" bIns="0" rtlCol="0" anchor="ctr"/>
          <a:lstStyle/>
          <a:p>
            <a:pPr algn="r" indent="0" marL="0">
              <a:buNone/>
            </a:pPr>
            <a:r>
              <a:rPr lang="en-US" sz="2200" b="1" dirty="0">
                <a:solidFill>
                  <a:srgbClr val="20302A"/>
                </a:solidFill>
                <a:latin typeface="Calibri" pitchFamily="34" charset="0"/>
                <a:ea typeface="Calibri" pitchFamily="34" charset="-122"/>
                <a:cs typeface="Calibri" pitchFamily="34" charset="-120"/>
              </a:rPr>
              <a:t>30 + 6</a:t>
            </a:r>
            <a:endParaRPr lang="en-US" sz="2200" dirty="0"/>
          </a:p>
        </p:txBody>
      </p:sp>
      <p:sp>
        <p:nvSpPr>
          <p:cNvPr id="91" name="Shape 87"/>
          <p:cNvSpPr/>
          <p:nvPr/>
        </p:nvSpPr>
        <p:spPr>
          <a:xfrm>
            <a:off x="7863840" y="5458968"/>
            <a:ext cx="512064" cy="512064"/>
          </a:xfrm>
          <a:prstGeom prst="ellipse">
            <a:avLst/>
          </a:prstGeom>
          <a:solidFill>
            <a:srgbClr val="FFFFFF"/>
          </a:solidFill>
          <a:ln w="25400">
            <a:solidFill>
              <a:srgbClr val="2AA8E0"/>
            </a:solidFill>
            <a:prstDash val="solid"/>
          </a:ln>
        </p:spPr>
      </p:sp>
      <p:sp>
        <p:nvSpPr>
          <p:cNvPr id="92" name="Text 88"/>
          <p:cNvSpPr txBox="1"/>
          <p:nvPr/>
        </p:nvSpPr>
        <p:spPr>
          <a:xfrm>
            <a:off x="8549640" y="5440680"/>
            <a:ext cx="1463040" cy="548640"/>
          </a:xfrm>
          <a:prstGeom prst="rect">
            <a:avLst/>
          </a:prstGeom>
          <a:noFill/>
          <a:ln/>
        </p:spPr>
        <p:txBody>
          <a:bodyPr wrap="square" lIns="0" tIns="0" rIns="0" bIns="0" rtlCol="0" anchor="ctr"/>
          <a:lstStyle/>
          <a:p>
            <a:pPr indent="0" marL="0">
              <a:buNone/>
            </a:pPr>
            <a:r>
              <a:rPr lang="en-US" sz="2200" b="1" dirty="0">
                <a:solidFill>
                  <a:srgbClr val="20302A"/>
                </a:solidFill>
                <a:latin typeface="Calibri" pitchFamily="34" charset="0"/>
                <a:ea typeface="Calibri" pitchFamily="34" charset="-122"/>
                <a:cs typeface="Calibri" pitchFamily="34" charset="-120"/>
              </a:rPr>
              <a:t>36</a:t>
            </a:r>
            <a:endParaRPr lang="en-US" sz="2200" dirty="0"/>
          </a:p>
        </p:txBody>
      </p:sp>
      <p:sp>
        <p:nvSpPr>
          <p:cNvPr id="93" name="Text 89"/>
          <p:cNvSpPr txBox="1"/>
          <p:nvPr/>
        </p:nvSpPr>
        <p:spPr>
          <a:xfrm>
            <a:off x="10058400" y="4709160"/>
            <a:ext cx="1508760" cy="1371600"/>
          </a:xfrm>
          <a:prstGeom prst="rect">
            <a:avLst/>
          </a:prstGeom>
          <a:noFill/>
          <a:ln/>
        </p:spPr>
        <p:txBody>
          <a:bodyPr wrap="square" lIns="0" tIns="0" rIns="0" bIns="0" rtlCol="0" anchor="ctr"/>
          <a:lstStyle/>
          <a:p>
            <a:pPr indent="0" marL="0">
              <a:buNone/>
            </a:pPr>
            <a:r>
              <a:rPr lang="en-US" sz="1300" dirty="0">
                <a:solidFill>
                  <a:srgbClr val="176E99"/>
                </a:solidFill>
                <a:latin typeface="Calibri" pitchFamily="34" charset="0"/>
                <a:ea typeface="Calibri" pitchFamily="34" charset="-122"/>
                <a:cs typeface="Calibri" pitchFamily="34" charset="-120"/>
              </a:rPr>
              <a:t>&lt; less than</a:t>
            </a:r>
            <a:endParaRPr lang="en-US" sz="1300" dirty="0"/>
          </a:p>
          <a:p>
            <a:pPr indent="0" marL="0">
              <a:buNone/>
            </a:pPr>
            <a:r>
              <a:rPr lang="en-US" sz="1300" dirty="0">
                <a:solidFill>
                  <a:srgbClr val="176E99"/>
                </a:solidFill>
                <a:latin typeface="Calibri" pitchFamily="34" charset="0"/>
                <a:ea typeface="Calibri" pitchFamily="34" charset="-122"/>
                <a:cs typeface="Calibri" pitchFamily="34" charset="-120"/>
              </a:rPr>
              <a:t>&gt; greater than</a:t>
            </a:r>
            <a:endParaRPr lang="en-US" sz="1300" dirty="0"/>
          </a:p>
          <a:p>
            <a:pPr indent="0" marL="0">
              <a:buNone/>
            </a:pPr>
            <a:r>
              <a:rPr lang="en-US" sz="1300" dirty="0">
                <a:solidFill>
                  <a:srgbClr val="176E99"/>
                </a:solidFill>
                <a:latin typeface="Calibri" pitchFamily="34" charset="0"/>
                <a:ea typeface="Calibri" pitchFamily="34" charset="-122"/>
                <a:cs typeface="Calibri" pitchFamily="34" charset="-120"/>
              </a:rPr>
              <a:t>= equal to</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607040" y="-1097280"/>
            <a:ext cx="2743200" cy="2743200"/>
          </a:xfrm>
          <a:prstGeom prst="ellipse">
            <a:avLst/>
          </a:prstGeom>
          <a:solidFill>
            <a:srgbClr val="EFF6F0"/>
          </a:solidFill>
          <a:ln/>
        </p:spPr>
      </p:sp>
      <p:sp>
        <p:nvSpPr>
          <p:cNvPr id="3" name="Shape 1"/>
          <p:cNvSpPr/>
          <p:nvPr/>
        </p:nvSpPr>
        <p:spPr>
          <a:xfrm>
            <a:off x="11658600" y="1325880"/>
            <a:ext cx="822960" cy="822960"/>
          </a:xfrm>
          <a:prstGeom prst="ellipse">
            <a:avLst/>
          </a:prstGeom>
          <a:solidFill>
            <a:srgbClr val="FDF3D6"/>
          </a:solidFill>
          <a:ln/>
        </p:spPr>
      </p:sp>
      <p:sp>
        <p:nvSpPr>
          <p:cNvPr id="4" name="Shape 2"/>
          <p:cNvSpPr/>
          <p:nvPr/>
        </p:nvSpPr>
        <p:spPr>
          <a:xfrm>
            <a:off x="548640" y="384048"/>
            <a:ext cx="749808" cy="749808"/>
          </a:xfrm>
          <a:prstGeom prst="ellipse">
            <a:avLst/>
          </a:prstGeom>
          <a:solidFill>
            <a:srgbClr val="FBB817"/>
          </a:solidFill>
          <a:ln/>
        </p:spPr>
      </p:sp>
      <p:pic>
        <p:nvPicPr>
          <p:cNvPr id="5"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6" name="Text 3"/>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If I know this, I also know ...</a:t>
            </a:r>
            <a:endParaRPr lang="en-US" sz="3200" dirty="0"/>
          </a:p>
        </p:txBody>
      </p:sp>
      <p:sp>
        <p:nvSpPr>
          <p:cNvPr id="7" name="Text 4"/>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Year 2 children use facts they know to work out new ones, instead of counting.</a:t>
            </a:r>
            <a:endParaRPr lang="en-US" sz="1600" dirty="0"/>
          </a:p>
        </p:txBody>
      </p:sp>
      <p:pic>
        <p:nvPicPr>
          <p:cNvPr id="8"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9" name="Shape 5"/>
          <p:cNvSpPr/>
          <p:nvPr/>
        </p:nvSpPr>
        <p:spPr>
          <a:xfrm>
            <a:off x="9052560" y="475488"/>
            <a:ext cx="2011680" cy="548640"/>
          </a:xfrm>
          <a:prstGeom prst="roundRect">
            <a:avLst>
              <a:gd name="adj" fmla="val 50000"/>
            </a:avLst>
          </a:prstGeom>
          <a:solidFill>
            <a:srgbClr val="FF6B54"/>
          </a:solidFill>
          <a:ln/>
          <a:effectLst>
            <a:outerShdw sx="100000" sy="100000" kx="0" ky="0" algn="bl" rotWithShape="0" blurRad="101600" dist="38100" dir="5400000">
              <a:srgbClr val="8FA293">
                <a:alpha val="35000"/>
              </a:srgbClr>
            </a:outerShdw>
          </a:effectLst>
        </p:spPr>
      </p:sp>
      <p:sp>
        <p:nvSpPr>
          <p:cNvPr id="10" name="Text 6"/>
          <p:cNvSpPr txBox="1"/>
          <p:nvPr/>
        </p:nvSpPr>
        <p:spPr>
          <a:xfrm>
            <a:off x="9052560" y="475488"/>
            <a:ext cx="2011680" cy="548640"/>
          </a:xfrm>
          <a:prstGeom prst="rect">
            <a:avLst/>
          </a:prstGeom>
          <a:noFill/>
          <a:ln/>
        </p:spPr>
        <p:txBody>
          <a:bodyPr wrap="square" lIns="0" tIns="0" rIns="0" bIns="0" rtlCol="0" anchor="ctr"/>
          <a:lstStyle/>
          <a:p>
            <a:pPr algn="ctr" indent="0" marL="0">
              <a:buNone/>
            </a:pPr>
            <a:r>
              <a:rPr lang="en-US" sz="1600" b="1" spc="200" kern="0" dirty="0">
                <a:solidFill>
                  <a:srgbClr val="FFFFFF"/>
                </a:solidFill>
                <a:latin typeface="Calibri" pitchFamily="34" charset="0"/>
                <a:ea typeface="Calibri" pitchFamily="34" charset="-122"/>
                <a:cs typeface="Calibri" pitchFamily="34" charset="-120"/>
              </a:rPr>
              <a:t>ACTIVITY</a:t>
            </a:r>
            <a:endParaRPr lang="en-US" sz="1600" dirty="0"/>
          </a:p>
        </p:txBody>
      </p:sp>
      <p:sp>
        <p:nvSpPr>
          <p:cNvPr id="11" name="Shape 7"/>
          <p:cNvSpPr/>
          <p:nvPr/>
        </p:nvSpPr>
        <p:spPr>
          <a:xfrm>
            <a:off x="4952848" y="3063240"/>
            <a:ext cx="2286000" cy="1463040"/>
          </a:xfrm>
          <a:prstGeom prst="ellipse">
            <a:avLst/>
          </a:prstGeom>
          <a:solidFill>
            <a:srgbClr val="FBB817"/>
          </a:solidFill>
          <a:ln/>
          <a:effectLst>
            <a:outerShdw sx="100000" sy="100000" kx="0" ky="0" algn="bl" rotWithShape="0" blurRad="101600" dist="38100" dir="5400000">
              <a:srgbClr val="8FA293">
                <a:alpha val="35000"/>
              </a:srgbClr>
            </a:outerShdw>
          </a:effectLst>
        </p:spPr>
      </p:sp>
      <p:sp>
        <p:nvSpPr>
          <p:cNvPr id="12" name="Text 8"/>
          <p:cNvSpPr txBox="1"/>
          <p:nvPr/>
        </p:nvSpPr>
        <p:spPr>
          <a:xfrm>
            <a:off x="4952848" y="3063240"/>
            <a:ext cx="2286000" cy="1463040"/>
          </a:xfrm>
          <a:prstGeom prst="rect">
            <a:avLst/>
          </a:prstGeom>
          <a:noFill/>
          <a:ln/>
        </p:spPr>
        <p:txBody>
          <a:bodyPr wrap="square" lIns="0" tIns="0" rIns="0" bIns="0" rtlCol="0" anchor="ctr"/>
          <a:lstStyle/>
          <a:p>
            <a:pPr algn="ctr" indent="0" marL="0">
              <a:buNone/>
            </a:pPr>
            <a:r>
              <a:rPr lang="en-US" sz="1400" b="1" dirty="0">
                <a:solidFill>
                  <a:srgbClr val="20302A"/>
                </a:solidFill>
                <a:latin typeface="Calibri" pitchFamily="34" charset="0"/>
                <a:ea typeface="Calibri" pitchFamily="34" charset="-122"/>
                <a:cs typeface="Calibri" pitchFamily="34" charset="-120"/>
              </a:rPr>
              <a:t>I know</a:t>
            </a:r>
            <a:endParaRPr lang="en-US" sz="1400" dirty="0"/>
          </a:p>
          <a:p>
            <a:pPr algn="ctr" indent="0" marL="0">
              <a:buNone/>
            </a:pPr>
            <a:r>
              <a:rPr lang="en-US" sz="2600" b="1" dirty="0">
                <a:solidFill>
                  <a:srgbClr val="20302A"/>
                </a:solidFill>
                <a:latin typeface="Calibri" pitchFamily="34" charset="0"/>
                <a:ea typeface="Calibri" pitchFamily="34" charset="-122"/>
                <a:cs typeface="Calibri" pitchFamily="34" charset="-120"/>
              </a:rPr>
              <a:t>3 + 7 = 10</a:t>
            </a:r>
            <a:endParaRPr lang="en-US" sz="1400" dirty="0"/>
          </a:p>
        </p:txBody>
      </p:sp>
      <p:sp>
        <p:nvSpPr>
          <p:cNvPr id="13" name="Shape 9"/>
          <p:cNvSpPr/>
          <p:nvPr/>
        </p:nvSpPr>
        <p:spPr>
          <a:xfrm>
            <a:off x="2986888" y="2194560"/>
            <a:ext cx="3108960" cy="1600200"/>
          </a:xfrm>
          <a:prstGeom prst="line">
            <a:avLst/>
          </a:prstGeom>
          <a:noFill/>
          <a:ln w="19050">
            <a:solidFill>
              <a:srgbClr val="C9D6CD"/>
            </a:solidFill>
            <a:prstDash val="solid"/>
          </a:ln>
        </p:spPr>
      </p:sp>
      <p:sp>
        <p:nvSpPr>
          <p:cNvPr id="14" name="Shape 10"/>
          <p:cNvSpPr/>
          <p:nvPr/>
        </p:nvSpPr>
        <p:spPr>
          <a:xfrm flipH="1">
            <a:off x="6095848" y="1828800"/>
            <a:ext cx="228600" cy="1965960"/>
          </a:xfrm>
          <a:prstGeom prst="line">
            <a:avLst/>
          </a:prstGeom>
          <a:noFill/>
          <a:ln w="19050">
            <a:solidFill>
              <a:srgbClr val="C9D6CD"/>
            </a:solidFill>
            <a:prstDash val="solid"/>
          </a:ln>
        </p:spPr>
      </p:sp>
      <p:sp>
        <p:nvSpPr>
          <p:cNvPr id="15" name="Shape 11"/>
          <p:cNvSpPr/>
          <p:nvPr/>
        </p:nvSpPr>
        <p:spPr>
          <a:xfrm flipH="1">
            <a:off x="6095848" y="2194560"/>
            <a:ext cx="3566160" cy="1600200"/>
          </a:xfrm>
          <a:prstGeom prst="line">
            <a:avLst/>
          </a:prstGeom>
          <a:noFill/>
          <a:ln w="19050">
            <a:solidFill>
              <a:srgbClr val="C9D6CD"/>
            </a:solidFill>
            <a:prstDash val="solid"/>
          </a:ln>
        </p:spPr>
      </p:sp>
      <p:sp>
        <p:nvSpPr>
          <p:cNvPr id="16" name="Shape 12"/>
          <p:cNvSpPr/>
          <p:nvPr/>
        </p:nvSpPr>
        <p:spPr>
          <a:xfrm>
            <a:off x="2255368" y="3520440"/>
            <a:ext cx="3840480" cy="274320"/>
          </a:xfrm>
          <a:prstGeom prst="line">
            <a:avLst/>
          </a:prstGeom>
          <a:noFill/>
          <a:ln w="19050">
            <a:solidFill>
              <a:srgbClr val="C9D6CD"/>
            </a:solidFill>
            <a:prstDash val="solid"/>
          </a:ln>
        </p:spPr>
      </p:sp>
      <p:sp>
        <p:nvSpPr>
          <p:cNvPr id="17" name="Shape 13"/>
          <p:cNvSpPr/>
          <p:nvPr/>
        </p:nvSpPr>
        <p:spPr>
          <a:xfrm flipH="1">
            <a:off x="6095848" y="3520440"/>
            <a:ext cx="4206240" cy="274320"/>
          </a:xfrm>
          <a:prstGeom prst="line">
            <a:avLst/>
          </a:prstGeom>
          <a:noFill/>
          <a:ln w="19050">
            <a:solidFill>
              <a:srgbClr val="C9D6CD"/>
            </a:solidFill>
            <a:prstDash val="solid"/>
          </a:ln>
        </p:spPr>
      </p:sp>
      <p:sp>
        <p:nvSpPr>
          <p:cNvPr id="18" name="Shape 14"/>
          <p:cNvSpPr/>
          <p:nvPr/>
        </p:nvSpPr>
        <p:spPr>
          <a:xfrm flipH="1">
            <a:off x="2986888" y="3794760"/>
            <a:ext cx="3108960" cy="1051560"/>
          </a:xfrm>
          <a:prstGeom prst="line">
            <a:avLst/>
          </a:prstGeom>
          <a:noFill/>
          <a:ln w="19050">
            <a:solidFill>
              <a:srgbClr val="C9D6CD"/>
            </a:solidFill>
            <a:prstDash val="solid"/>
          </a:ln>
        </p:spPr>
      </p:sp>
      <p:sp>
        <p:nvSpPr>
          <p:cNvPr id="19" name="Shape 15"/>
          <p:cNvSpPr/>
          <p:nvPr/>
        </p:nvSpPr>
        <p:spPr>
          <a:xfrm>
            <a:off x="6095848" y="3794760"/>
            <a:ext cx="228600" cy="1417320"/>
          </a:xfrm>
          <a:prstGeom prst="line">
            <a:avLst/>
          </a:prstGeom>
          <a:noFill/>
          <a:ln w="19050">
            <a:solidFill>
              <a:srgbClr val="C9D6CD"/>
            </a:solidFill>
            <a:prstDash val="solid"/>
          </a:ln>
        </p:spPr>
      </p:sp>
      <p:sp>
        <p:nvSpPr>
          <p:cNvPr id="20" name="Shape 16"/>
          <p:cNvSpPr/>
          <p:nvPr/>
        </p:nvSpPr>
        <p:spPr>
          <a:xfrm>
            <a:off x="6095848" y="3794760"/>
            <a:ext cx="3566160" cy="1051560"/>
          </a:xfrm>
          <a:prstGeom prst="line">
            <a:avLst/>
          </a:prstGeom>
          <a:noFill/>
          <a:ln w="19050">
            <a:solidFill>
              <a:srgbClr val="C9D6CD"/>
            </a:solidFill>
            <a:prstDash val="solid"/>
          </a:ln>
        </p:spPr>
      </p:sp>
      <p:sp>
        <p:nvSpPr>
          <p:cNvPr id="21" name="Shape 17"/>
          <p:cNvSpPr/>
          <p:nvPr/>
        </p:nvSpPr>
        <p:spPr>
          <a:xfrm>
            <a:off x="4952848" y="3063240"/>
            <a:ext cx="2286000" cy="1463040"/>
          </a:xfrm>
          <a:prstGeom prst="ellipse">
            <a:avLst/>
          </a:prstGeom>
          <a:solidFill>
            <a:srgbClr val="FBB817"/>
          </a:solidFill>
          <a:ln/>
        </p:spPr>
      </p:sp>
      <p:sp>
        <p:nvSpPr>
          <p:cNvPr id="22" name="Text 18"/>
          <p:cNvSpPr txBox="1"/>
          <p:nvPr/>
        </p:nvSpPr>
        <p:spPr>
          <a:xfrm>
            <a:off x="4952848" y="3063240"/>
            <a:ext cx="2286000" cy="1463040"/>
          </a:xfrm>
          <a:prstGeom prst="rect">
            <a:avLst/>
          </a:prstGeom>
          <a:noFill/>
          <a:ln/>
        </p:spPr>
        <p:txBody>
          <a:bodyPr wrap="square" lIns="0" tIns="0" rIns="0" bIns="0" rtlCol="0" anchor="ctr"/>
          <a:lstStyle/>
          <a:p>
            <a:pPr algn="ctr" indent="0" marL="0">
              <a:buNone/>
            </a:pPr>
            <a:r>
              <a:rPr lang="en-US" sz="1400" b="1" dirty="0">
                <a:solidFill>
                  <a:srgbClr val="20302A"/>
                </a:solidFill>
                <a:latin typeface="Calibri" pitchFamily="34" charset="0"/>
                <a:ea typeface="Calibri" pitchFamily="34" charset="-122"/>
                <a:cs typeface="Calibri" pitchFamily="34" charset="-120"/>
              </a:rPr>
              <a:t>I know</a:t>
            </a:r>
            <a:endParaRPr lang="en-US" sz="1400" dirty="0"/>
          </a:p>
          <a:p>
            <a:pPr algn="ctr" indent="0" marL="0">
              <a:buNone/>
            </a:pPr>
            <a:r>
              <a:rPr lang="en-US" sz="2600" b="1" dirty="0">
                <a:solidFill>
                  <a:srgbClr val="20302A"/>
                </a:solidFill>
                <a:latin typeface="Calibri" pitchFamily="34" charset="0"/>
                <a:ea typeface="Calibri" pitchFamily="34" charset="-122"/>
                <a:cs typeface="Calibri" pitchFamily="34" charset="-120"/>
              </a:rPr>
              <a:t>3 + 7 = 10</a:t>
            </a:r>
            <a:endParaRPr lang="en-US" sz="1400" dirty="0"/>
          </a:p>
        </p:txBody>
      </p:sp>
      <p:sp>
        <p:nvSpPr>
          <p:cNvPr id="23" name="Shape 19"/>
          <p:cNvSpPr/>
          <p:nvPr/>
        </p:nvSpPr>
        <p:spPr>
          <a:xfrm>
            <a:off x="1889608" y="1911096"/>
            <a:ext cx="2194560" cy="566928"/>
          </a:xfrm>
          <a:prstGeom prst="roundRect">
            <a:avLst>
              <a:gd name="adj" fmla="val 50000"/>
            </a:avLst>
          </a:prstGeom>
          <a:solidFill>
            <a:srgbClr val="E4F4FB"/>
          </a:solidFill>
          <a:ln/>
          <a:effectLst>
            <a:outerShdw sx="100000" sy="100000" kx="0" ky="0" algn="bl" rotWithShape="0" blurRad="101600" dist="38100" dir="5400000">
              <a:srgbClr val="8FA293">
                <a:alpha val="35000"/>
              </a:srgbClr>
            </a:outerShdw>
          </a:effectLst>
        </p:spPr>
      </p:sp>
      <p:sp>
        <p:nvSpPr>
          <p:cNvPr id="24" name="Text 20"/>
          <p:cNvSpPr txBox="1"/>
          <p:nvPr/>
        </p:nvSpPr>
        <p:spPr>
          <a:xfrm>
            <a:off x="1889608" y="1911096"/>
            <a:ext cx="2194560" cy="566928"/>
          </a:xfrm>
          <a:prstGeom prst="rect">
            <a:avLst/>
          </a:prstGeom>
          <a:noFill/>
          <a:ln/>
        </p:spPr>
        <p:txBody>
          <a:bodyPr wrap="square" lIns="0" tIns="0" rIns="0" bIns="0" rtlCol="0" anchor="ctr"/>
          <a:lstStyle/>
          <a:p>
            <a:pPr algn="ctr" indent="0" marL="0">
              <a:buNone/>
            </a:pPr>
            <a:r>
              <a:rPr lang="en-US" sz="1800" b="1" dirty="0">
                <a:solidFill>
                  <a:srgbClr val="176E99"/>
                </a:solidFill>
                <a:latin typeface="Calibri" pitchFamily="34" charset="0"/>
                <a:ea typeface="Calibri" pitchFamily="34" charset="-122"/>
                <a:cs typeface="Calibri" pitchFamily="34" charset="-120"/>
              </a:rPr>
              <a:t>7 + 3 = 10</a:t>
            </a:r>
            <a:endParaRPr lang="en-US" sz="1800" dirty="0"/>
          </a:p>
        </p:txBody>
      </p:sp>
      <p:sp>
        <p:nvSpPr>
          <p:cNvPr id="25" name="Shape 21"/>
          <p:cNvSpPr/>
          <p:nvPr/>
        </p:nvSpPr>
        <p:spPr>
          <a:xfrm>
            <a:off x="5227168" y="1545336"/>
            <a:ext cx="2194560" cy="566928"/>
          </a:xfrm>
          <a:prstGeom prst="roundRect">
            <a:avLst>
              <a:gd name="adj" fmla="val 50000"/>
            </a:avLst>
          </a:prstGeom>
          <a:solidFill>
            <a:srgbClr val="E4F4FB"/>
          </a:solidFill>
          <a:ln/>
          <a:effectLst>
            <a:outerShdw sx="100000" sy="100000" kx="0" ky="0" algn="bl" rotWithShape="0" blurRad="101600" dist="38100" dir="5400000">
              <a:srgbClr val="8FA293">
                <a:alpha val="35000"/>
              </a:srgbClr>
            </a:outerShdw>
          </a:effectLst>
        </p:spPr>
      </p:sp>
      <p:sp>
        <p:nvSpPr>
          <p:cNvPr id="26" name="Text 22"/>
          <p:cNvSpPr txBox="1"/>
          <p:nvPr/>
        </p:nvSpPr>
        <p:spPr>
          <a:xfrm>
            <a:off x="5227168" y="1545336"/>
            <a:ext cx="2194560" cy="566928"/>
          </a:xfrm>
          <a:prstGeom prst="rect">
            <a:avLst/>
          </a:prstGeom>
          <a:noFill/>
          <a:ln/>
        </p:spPr>
        <p:txBody>
          <a:bodyPr wrap="square" lIns="0" tIns="0" rIns="0" bIns="0" rtlCol="0" anchor="ctr"/>
          <a:lstStyle/>
          <a:p>
            <a:pPr algn="ctr" indent="0" marL="0">
              <a:buNone/>
            </a:pPr>
            <a:r>
              <a:rPr lang="en-US" sz="1800" b="1" dirty="0">
                <a:solidFill>
                  <a:srgbClr val="176E99"/>
                </a:solidFill>
                <a:latin typeface="Calibri" pitchFamily="34" charset="0"/>
                <a:ea typeface="Calibri" pitchFamily="34" charset="-122"/>
                <a:cs typeface="Calibri" pitchFamily="34" charset="-120"/>
              </a:rPr>
              <a:t>10 − 7 = 3</a:t>
            </a:r>
            <a:endParaRPr lang="en-US" sz="1800" dirty="0"/>
          </a:p>
        </p:txBody>
      </p:sp>
      <p:sp>
        <p:nvSpPr>
          <p:cNvPr id="27" name="Shape 23"/>
          <p:cNvSpPr/>
          <p:nvPr/>
        </p:nvSpPr>
        <p:spPr>
          <a:xfrm>
            <a:off x="8564728" y="1911096"/>
            <a:ext cx="2194560" cy="566928"/>
          </a:xfrm>
          <a:prstGeom prst="roundRect">
            <a:avLst>
              <a:gd name="adj" fmla="val 50000"/>
            </a:avLst>
          </a:prstGeom>
          <a:solidFill>
            <a:srgbClr val="E4F4FB"/>
          </a:solidFill>
          <a:ln/>
          <a:effectLst>
            <a:outerShdw sx="100000" sy="100000" kx="0" ky="0" algn="bl" rotWithShape="0" blurRad="101600" dist="38100" dir="5400000">
              <a:srgbClr val="8FA293">
                <a:alpha val="35000"/>
              </a:srgbClr>
            </a:outerShdw>
          </a:effectLst>
        </p:spPr>
      </p:sp>
      <p:sp>
        <p:nvSpPr>
          <p:cNvPr id="28" name="Text 24"/>
          <p:cNvSpPr txBox="1"/>
          <p:nvPr/>
        </p:nvSpPr>
        <p:spPr>
          <a:xfrm>
            <a:off x="8564728" y="1911096"/>
            <a:ext cx="2194560" cy="566928"/>
          </a:xfrm>
          <a:prstGeom prst="rect">
            <a:avLst/>
          </a:prstGeom>
          <a:noFill/>
          <a:ln/>
        </p:spPr>
        <p:txBody>
          <a:bodyPr wrap="square" lIns="0" tIns="0" rIns="0" bIns="0" rtlCol="0" anchor="ctr"/>
          <a:lstStyle/>
          <a:p>
            <a:pPr algn="ctr" indent="0" marL="0">
              <a:buNone/>
            </a:pPr>
            <a:r>
              <a:rPr lang="en-US" sz="1800" b="1" dirty="0">
                <a:solidFill>
                  <a:srgbClr val="176E99"/>
                </a:solidFill>
                <a:latin typeface="Calibri" pitchFamily="34" charset="0"/>
                <a:ea typeface="Calibri" pitchFamily="34" charset="-122"/>
                <a:cs typeface="Calibri" pitchFamily="34" charset="-120"/>
              </a:rPr>
              <a:t>10 − 3 = 7</a:t>
            </a:r>
            <a:endParaRPr lang="en-US" sz="1800" dirty="0"/>
          </a:p>
        </p:txBody>
      </p:sp>
      <p:sp>
        <p:nvSpPr>
          <p:cNvPr id="29" name="Shape 25"/>
          <p:cNvSpPr/>
          <p:nvPr/>
        </p:nvSpPr>
        <p:spPr>
          <a:xfrm>
            <a:off x="1158088" y="3236976"/>
            <a:ext cx="2194560" cy="566928"/>
          </a:xfrm>
          <a:prstGeom prst="roundRect">
            <a:avLst>
              <a:gd name="adj" fmla="val 50000"/>
            </a:avLst>
          </a:prstGeom>
          <a:solidFill>
            <a:srgbClr val="F3EAF7"/>
          </a:solidFill>
          <a:ln/>
          <a:effectLst>
            <a:outerShdw sx="100000" sy="100000" kx="0" ky="0" algn="bl" rotWithShape="0" blurRad="101600" dist="38100" dir="5400000">
              <a:srgbClr val="8FA293">
                <a:alpha val="35000"/>
              </a:srgbClr>
            </a:outerShdw>
          </a:effectLst>
        </p:spPr>
      </p:sp>
      <p:sp>
        <p:nvSpPr>
          <p:cNvPr id="30" name="Text 26"/>
          <p:cNvSpPr txBox="1"/>
          <p:nvPr/>
        </p:nvSpPr>
        <p:spPr>
          <a:xfrm>
            <a:off x="1158088" y="3236976"/>
            <a:ext cx="2194560" cy="566928"/>
          </a:xfrm>
          <a:prstGeom prst="rect">
            <a:avLst/>
          </a:prstGeom>
          <a:noFill/>
          <a:ln/>
        </p:spPr>
        <p:txBody>
          <a:bodyPr wrap="square" lIns="0" tIns="0" rIns="0" bIns="0" rtlCol="0" anchor="ctr"/>
          <a:lstStyle/>
          <a:p>
            <a:pPr algn="ctr" indent="0" marL="0">
              <a:buNone/>
            </a:pPr>
            <a:r>
              <a:rPr lang="en-US" sz="1800" b="1" dirty="0">
                <a:solidFill>
                  <a:srgbClr val="743A8C"/>
                </a:solidFill>
                <a:latin typeface="Calibri" pitchFamily="34" charset="0"/>
                <a:ea typeface="Calibri" pitchFamily="34" charset="-122"/>
                <a:cs typeface="Calibri" pitchFamily="34" charset="-120"/>
              </a:rPr>
              <a:t>30 + 70 = 100</a:t>
            </a:r>
            <a:endParaRPr lang="en-US" sz="1800" dirty="0"/>
          </a:p>
        </p:txBody>
      </p:sp>
      <p:sp>
        <p:nvSpPr>
          <p:cNvPr id="31" name="Shape 27"/>
          <p:cNvSpPr/>
          <p:nvPr/>
        </p:nvSpPr>
        <p:spPr>
          <a:xfrm>
            <a:off x="9204808" y="3236976"/>
            <a:ext cx="2194560" cy="566928"/>
          </a:xfrm>
          <a:prstGeom prst="roundRect">
            <a:avLst>
              <a:gd name="adj" fmla="val 50000"/>
            </a:avLst>
          </a:prstGeom>
          <a:solidFill>
            <a:srgbClr val="FFFFFF"/>
          </a:solidFill>
          <a:ln w="19050">
            <a:solidFill>
              <a:srgbClr val="FF6B54"/>
            </a:solidFill>
            <a:prstDash val="dash"/>
          </a:ln>
        </p:spPr>
      </p:sp>
      <p:sp>
        <p:nvSpPr>
          <p:cNvPr id="32" name="Text 28"/>
          <p:cNvSpPr txBox="1"/>
          <p:nvPr/>
        </p:nvSpPr>
        <p:spPr>
          <a:xfrm>
            <a:off x="9204808" y="3236976"/>
            <a:ext cx="2194560" cy="566928"/>
          </a:xfrm>
          <a:prstGeom prst="rect">
            <a:avLst/>
          </a:prstGeom>
          <a:noFill/>
          <a:ln/>
        </p:spPr>
        <p:txBody>
          <a:bodyPr wrap="square" lIns="0" tIns="0" rIns="0" bIns="0" rtlCol="0" anchor="ctr"/>
          <a:lstStyle/>
          <a:p>
            <a:pPr algn="ctr" indent="0" marL="0">
              <a:buNone/>
            </a:pPr>
            <a:r>
              <a:rPr lang="en-US" sz="1800" b="1" dirty="0">
                <a:solidFill>
                  <a:srgbClr val="C73A24"/>
                </a:solidFill>
                <a:latin typeface="Calibri" pitchFamily="34" charset="0"/>
                <a:ea typeface="Calibri" pitchFamily="34" charset="-122"/>
                <a:cs typeface="Calibri" pitchFamily="34" charset="-120"/>
              </a:rPr>
              <a:t>13 + 7 = ?</a:t>
            </a:r>
            <a:endParaRPr lang="en-US" sz="1800" dirty="0"/>
          </a:p>
        </p:txBody>
      </p:sp>
      <p:sp>
        <p:nvSpPr>
          <p:cNvPr id="33" name="Shape 29"/>
          <p:cNvSpPr/>
          <p:nvPr/>
        </p:nvSpPr>
        <p:spPr>
          <a:xfrm>
            <a:off x="1889608" y="4562856"/>
            <a:ext cx="2194560" cy="566928"/>
          </a:xfrm>
          <a:prstGeom prst="roundRect">
            <a:avLst>
              <a:gd name="adj" fmla="val 50000"/>
            </a:avLst>
          </a:prstGeom>
          <a:solidFill>
            <a:srgbClr val="FFFFFF"/>
          </a:solidFill>
          <a:ln w="19050">
            <a:solidFill>
              <a:srgbClr val="FF6B54"/>
            </a:solidFill>
            <a:prstDash val="dash"/>
          </a:ln>
        </p:spPr>
      </p:sp>
      <p:sp>
        <p:nvSpPr>
          <p:cNvPr id="34" name="Text 30"/>
          <p:cNvSpPr txBox="1"/>
          <p:nvPr/>
        </p:nvSpPr>
        <p:spPr>
          <a:xfrm>
            <a:off x="1889608" y="4562856"/>
            <a:ext cx="2194560" cy="566928"/>
          </a:xfrm>
          <a:prstGeom prst="rect">
            <a:avLst/>
          </a:prstGeom>
          <a:noFill/>
          <a:ln/>
        </p:spPr>
        <p:txBody>
          <a:bodyPr wrap="square" lIns="0" tIns="0" rIns="0" bIns="0" rtlCol="0" anchor="ctr"/>
          <a:lstStyle/>
          <a:p>
            <a:pPr algn="ctr" indent="0" marL="0">
              <a:buNone/>
            </a:pPr>
            <a:r>
              <a:rPr lang="en-US" sz="1800" b="1" dirty="0">
                <a:solidFill>
                  <a:srgbClr val="C73A24"/>
                </a:solidFill>
                <a:latin typeface="Calibri" pitchFamily="34" charset="0"/>
                <a:ea typeface="Calibri" pitchFamily="34" charset="-122"/>
                <a:cs typeface="Calibri" pitchFamily="34" charset="-120"/>
              </a:rPr>
              <a:t>23 + 7 = ?</a:t>
            </a:r>
            <a:endParaRPr lang="en-US" sz="1800" dirty="0"/>
          </a:p>
        </p:txBody>
      </p:sp>
      <p:sp>
        <p:nvSpPr>
          <p:cNvPr id="35" name="Shape 31"/>
          <p:cNvSpPr/>
          <p:nvPr/>
        </p:nvSpPr>
        <p:spPr>
          <a:xfrm>
            <a:off x="5227168" y="4928616"/>
            <a:ext cx="2194560" cy="566928"/>
          </a:xfrm>
          <a:prstGeom prst="roundRect">
            <a:avLst>
              <a:gd name="adj" fmla="val 50000"/>
            </a:avLst>
          </a:prstGeom>
          <a:solidFill>
            <a:srgbClr val="FFFFFF"/>
          </a:solidFill>
          <a:ln w="19050">
            <a:solidFill>
              <a:srgbClr val="FF6B54"/>
            </a:solidFill>
            <a:prstDash val="dash"/>
          </a:ln>
        </p:spPr>
      </p:sp>
      <p:sp>
        <p:nvSpPr>
          <p:cNvPr id="36" name="Text 32"/>
          <p:cNvSpPr txBox="1"/>
          <p:nvPr/>
        </p:nvSpPr>
        <p:spPr>
          <a:xfrm>
            <a:off x="5227168" y="4928616"/>
            <a:ext cx="2194560" cy="566928"/>
          </a:xfrm>
          <a:prstGeom prst="rect">
            <a:avLst/>
          </a:prstGeom>
          <a:noFill/>
          <a:ln/>
        </p:spPr>
        <p:txBody>
          <a:bodyPr wrap="square" lIns="0" tIns="0" rIns="0" bIns="0" rtlCol="0" anchor="ctr"/>
          <a:lstStyle/>
          <a:p>
            <a:pPr algn="ctr" indent="0" marL="0">
              <a:buNone/>
            </a:pPr>
            <a:r>
              <a:rPr lang="en-US" sz="1800" b="1" dirty="0">
                <a:solidFill>
                  <a:srgbClr val="C73A24"/>
                </a:solidFill>
                <a:latin typeface="Calibri" pitchFamily="34" charset="0"/>
                <a:ea typeface="Calibri" pitchFamily="34" charset="-122"/>
                <a:cs typeface="Calibri" pitchFamily="34" charset="-120"/>
              </a:rPr>
              <a:t>100 − 70 = ?</a:t>
            </a:r>
            <a:endParaRPr lang="en-US" sz="1800" dirty="0"/>
          </a:p>
        </p:txBody>
      </p:sp>
      <p:sp>
        <p:nvSpPr>
          <p:cNvPr id="37" name="Shape 33"/>
          <p:cNvSpPr/>
          <p:nvPr/>
        </p:nvSpPr>
        <p:spPr>
          <a:xfrm>
            <a:off x="8564728" y="4562856"/>
            <a:ext cx="2194560" cy="566928"/>
          </a:xfrm>
          <a:prstGeom prst="roundRect">
            <a:avLst>
              <a:gd name="adj" fmla="val 50000"/>
            </a:avLst>
          </a:prstGeom>
          <a:solidFill>
            <a:srgbClr val="FFFFFF"/>
          </a:solidFill>
          <a:ln w="19050">
            <a:solidFill>
              <a:srgbClr val="FF6B54"/>
            </a:solidFill>
            <a:prstDash val="dash"/>
          </a:ln>
        </p:spPr>
      </p:sp>
      <p:sp>
        <p:nvSpPr>
          <p:cNvPr id="38" name="Text 34"/>
          <p:cNvSpPr txBox="1"/>
          <p:nvPr/>
        </p:nvSpPr>
        <p:spPr>
          <a:xfrm>
            <a:off x="8564728" y="4562856"/>
            <a:ext cx="2194560" cy="566928"/>
          </a:xfrm>
          <a:prstGeom prst="rect">
            <a:avLst/>
          </a:prstGeom>
          <a:noFill/>
          <a:ln/>
        </p:spPr>
        <p:txBody>
          <a:bodyPr wrap="square" lIns="0" tIns="0" rIns="0" bIns="0" rtlCol="0" anchor="ctr"/>
          <a:lstStyle/>
          <a:p>
            <a:pPr algn="ctr" indent="0" marL="0">
              <a:buNone/>
            </a:pPr>
            <a:r>
              <a:rPr lang="en-US" sz="1800" b="1" dirty="0">
                <a:solidFill>
                  <a:srgbClr val="C73A24"/>
                </a:solidFill>
                <a:latin typeface="Calibri" pitchFamily="34" charset="0"/>
                <a:ea typeface="Calibri" pitchFamily="34" charset="-122"/>
                <a:cs typeface="Calibri" pitchFamily="34" charset="-120"/>
              </a:rPr>
              <a:t>3 + ? = 10</a:t>
            </a:r>
            <a:endParaRPr lang="en-US" sz="1800" dirty="0"/>
          </a:p>
        </p:txBody>
      </p:sp>
      <p:sp>
        <p:nvSpPr>
          <p:cNvPr id="39" name="Shape 35"/>
          <p:cNvSpPr/>
          <p:nvPr/>
        </p:nvSpPr>
        <p:spPr>
          <a:xfrm>
            <a:off x="1188720" y="5760720"/>
            <a:ext cx="9784080" cy="548640"/>
          </a:xfrm>
          <a:prstGeom prst="roundRect">
            <a:avLst>
              <a:gd name="adj" fmla="val 23333"/>
            </a:avLst>
          </a:prstGeom>
          <a:solidFill>
            <a:srgbClr val="EAF4EC"/>
          </a:solidFill>
          <a:ln/>
        </p:spPr>
      </p:sp>
      <p:sp>
        <p:nvSpPr>
          <p:cNvPr id="40" name="Text 36"/>
          <p:cNvSpPr txBox="1"/>
          <p:nvPr/>
        </p:nvSpPr>
        <p:spPr>
          <a:xfrm>
            <a:off x="1371600" y="5760720"/>
            <a:ext cx="9418320" cy="548640"/>
          </a:xfrm>
          <a:prstGeom prst="rect">
            <a:avLst/>
          </a:prstGeom>
          <a:noFill/>
          <a:ln/>
        </p:spPr>
        <p:txBody>
          <a:bodyPr wrap="square" lIns="0" tIns="0" rIns="0" bIns="0" rtlCol="0" anchor="ctr"/>
          <a:lstStyle/>
          <a:p>
            <a:pPr algn="ctr" indent="0" marL="0">
              <a:buNone/>
            </a:pPr>
            <a:r>
              <a:rPr lang="en-US" sz="1500" b="1" dirty="0">
                <a:solidFill>
                  <a:srgbClr val="1C3D24"/>
                </a:solidFill>
                <a:latin typeface="Calibri" pitchFamily="34" charset="0"/>
                <a:ea typeface="Calibri" pitchFamily="34" charset="-122"/>
                <a:cs typeface="Calibri" pitchFamily="34" charset="-120"/>
              </a:rPr>
              <a:t>Your turn: </a:t>
            </a:r>
            <a:pPr algn="ctr" indent="0" marL="0">
              <a:buNone/>
            </a:pPr>
            <a:r>
              <a:rPr lang="en-US" sz="1500" dirty="0">
                <a:solidFill>
                  <a:srgbClr val="20302A"/>
                </a:solidFill>
                <a:latin typeface="Calibri" pitchFamily="34" charset="0"/>
                <a:ea typeface="Calibri" pitchFamily="34" charset="-122"/>
                <a:cs typeface="Calibri" pitchFamily="34" charset="-120"/>
              </a:rPr>
              <a:t>fill in the dashed ones. What else do you know from 3 + 7 = 10?</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FF6B54"/>
          </a:solidFill>
          <a:ln/>
        </p:spPr>
      </p:sp>
      <p:pic>
        <p:nvPicPr>
          <p:cNvPr id="4"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Adding two-digit numbers</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Children start with base 10, then draw it, then use a number line in their heads.</a:t>
            </a:r>
            <a:endParaRPr lang="en-US" sz="1600" dirty="0"/>
          </a:p>
        </p:txBody>
      </p:sp>
      <p:pic>
        <p:nvPicPr>
          <p:cNvPr id="7"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8" name="Shape 4"/>
          <p:cNvSpPr/>
          <p:nvPr/>
        </p:nvSpPr>
        <p:spPr>
          <a:xfrm>
            <a:off x="548640" y="1600200"/>
            <a:ext cx="4754880" cy="2880360"/>
          </a:xfrm>
          <a:prstGeom prst="roundRect">
            <a:avLst>
              <a:gd name="adj" fmla="val 4444"/>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9" name="Text 5"/>
          <p:cNvSpPr txBox="1"/>
          <p:nvPr/>
        </p:nvSpPr>
        <p:spPr>
          <a:xfrm>
            <a:off x="731520" y="1691640"/>
            <a:ext cx="4389120" cy="365760"/>
          </a:xfrm>
          <a:prstGeom prst="rect">
            <a:avLst/>
          </a:prstGeom>
          <a:noFill/>
          <a:ln/>
        </p:spPr>
        <p:txBody>
          <a:bodyPr wrap="square" lIns="0" tIns="0" rIns="0" bIns="0" rtlCol="0" anchor="ctr"/>
          <a:lstStyle/>
          <a:p>
            <a:pPr indent="0" marL="0">
              <a:buNone/>
            </a:pPr>
            <a:r>
              <a:rPr lang="en-US" sz="1700" b="1" dirty="0">
                <a:solidFill>
                  <a:srgbClr val="176E99"/>
                </a:solidFill>
                <a:latin typeface="Calibri" pitchFamily="34" charset="0"/>
                <a:ea typeface="Calibri" pitchFamily="34" charset="-122"/>
                <a:cs typeface="Calibri" pitchFamily="34" charset="-120"/>
              </a:rPr>
              <a:t>1  Tens, then ones</a:t>
            </a:r>
            <a:endParaRPr lang="en-US" sz="1700" dirty="0"/>
          </a:p>
        </p:txBody>
      </p:sp>
      <p:sp>
        <p:nvSpPr>
          <p:cNvPr id="10" name="Shape 6"/>
          <p:cNvSpPr/>
          <p:nvPr/>
        </p:nvSpPr>
        <p:spPr>
          <a:xfrm>
            <a:off x="868680" y="2148840"/>
            <a:ext cx="109728" cy="1097280"/>
          </a:xfrm>
          <a:prstGeom prst="rect">
            <a:avLst/>
          </a:prstGeom>
          <a:solidFill>
            <a:srgbClr val="7FC8A9"/>
          </a:solidFill>
          <a:ln w="12700">
            <a:solidFill>
              <a:srgbClr val="2B5E31"/>
            </a:solidFill>
            <a:prstDash val="solid"/>
          </a:ln>
        </p:spPr>
      </p:sp>
      <p:sp>
        <p:nvSpPr>
          <p:cNvPr id="11" name="Shape 7"/>
          <p:cNvSpPr/>
          <p:nvPr/>
        </p:nvSpPr>
        <p:spPr>
          <a:xfrm>
            <a:off x="868680" y="2258568"/>
            <a:ext cx="109728" cy="0"/>
          </a:xfrm>
          <a:prstGeom prst="line">
            <a:avLst/>
          </a:prstGeom>
          <a:noFill/>
          <a:ln w="6350">
            <a:solidFill>
              <a:srgbClr val="2B5E31"/>
            </a:solidFill>
            <a:prstDash val="solid"/>
          </a:ln>
        </p:spPr>
      </p:sp>
      <p:sp>
        <p:nvSpPr>
          <p:cNvPr id="12" name="Shape 8"/>
          <p:cNvSpPr/>
          <p:nvPr/>
        </p:nvSpPr>
        <p:spPr>
          <a:xfrm>
            <a:off x="868680" y="2368296"/>
            <a:ext cx="109728" cy="0"/>
          </a:xfrm>
          <a:prstGeom prst="line">
            <a:avLst/>
          </a:prstGeom>
          <a:noFill/>
          <a:ln w="6350">
            <a:solidFill>
              <a:srgbClr val="2B5E31"/>
            </a:solidFill>
            <a:prstDash val="solid"/>
          </a:ln>
        </p:spPr>
      </p:sp>
      <p:sp>
        <p:nvSpPr>
          <p:cNvPr id="13" name="Shape 9"/>
          <p:cNvSpPr/>
          <p:nvPr/>
        </p:nvSpPr>
        <p:spPr>
          <a:xfrm>
            <a:off x="868680" y="2478024"/>
            <a:ext cx="109728" cy="0"/>
          </a:xfrm>
          <a:prstGeom prst="line">
            <a:avLst/>
          </a:prstGeom>
          <a:noFill/>
          <a:ln w="6350">
            <a:solidFill>
              <a:srgbClr val="2B5E31"/>
            </a:solidFill>
            <a:prstDash val="solid"/>
          </a:ln>
        </p:spPr>
      </p:sp>
      <p:sp>
        <p:nvSpPr>
          <p:cNvPr id="14" name="Shape 10"/>
          <p:cNvSpPr/>
          <p:nvPr/>
        </p:nvSpPr>
        <p:spPr>
          <a:xfrm>
            <a:off x="868680" y="2587752"/>
            <a:ext cx="109728" cy="0"/>
          </a:xfrm>
          <a:prstGeom prst="line">
            <a:avLst/>
          </a:prstGeom>
          <a:noFill/>
          <a:ln w="6350">
            <a:solidFill>
              <a:srgbClr val="2B5E31"/>
            </a:solidFill>
            <a:prstDash val="solid"/>
          </a:ln>
        </p:spPr>
      </p:sp>
      <p:sp>
        <p:nvSpPr>
          <p:cNvPr id="15" name="Shape 11"/>
          <p:cNvSpPr/>
          <p:nvPr/>
        </p:nvSpPr>
        <p:spPr>
          <a:xfrm>
            <a:off x="868680" y="2697480"/>
            <a:ext cx="109728" cy="0"/>
          </a:xfrm>
          <a:prstGeom prst="line">
            <a:avLst/>
          </a:prstGeom>
          <a:noFill/>
          <a:ln w="6350">
            <a:solidFill>
              <a:srgbClr val="2B5E31"/>
            </a:solidFill>
            <a:prstDash val="solid"/>
          </a:ln>
        </p:spPr>
      </p:sp>
      <p:sp>
        <p:nvSpPr>
          <p:cNvPr id="16" name="Shape 12"/>
          <p:cNvSpPr/>
          <p:nvPr/>
        </p:nvSpPr>
        <p:spPr>
          <a:xfrm>
            <a:off x="868680" y="2807208"/>
            <a:ext cx="109728" cy="0"/>
          </a:xfrm>
          <a:prstGeom prst="line">
            <a:avLst/>
          </a:prstGeom>
          <a:noFill/>
          <a:ln w="6350">
            <a:solidFill>
              <a:srgbClr val="2B5E31"/>
            </a:solidFill>
            <a:prstDash val="solid"/>
          </a:ln>
        </p:spPr>
      </p:sp>
      <p:sp>
        <p:nvSpPr>
          <p:cNvPr id="17" name="Shape 13"/>
          <p:cNvSpPr/>
          <p:nvPr/>
        </p:nvSpPr>
        <p:spPr>
          <a:xfrm>
            <a:off x="868680" y="2916936"/>
            <a:ext cx="109728" cy="0"/>
          </a:xfrm>
          <a:prstGeom prst="line">
            <a:avLst/>
          </a:prstGeom>
          <a:noFill/>
          <a:ln w="6350">
            <a:solidFill>
              <a:srgbClr val="2B5E31"/>
            </a:solidFill>
            <a:prstDash val="solid"/>
          </a:ln>
        </p:spPr>
      </p:sp>
      <p:sp>
        <p:nvSpPr>
          <p:cNvPr id="18" name="Shape 14"/>
          <p:cNvSpPr/>
          <p:nvPr/>
        </p:nvSpPr>
        <p:spPr>
          <a:xfrm>
            <a:off x="868680" y="3026664"/>
            <a:ext cx="109728" cy="0"/>
          </a:xfrm>
          <a:prstGeom prst="line">
            <a:avLst/>
          </a:prstGeom>
          <a:noFill/>
          <a:ln w="6350">
            <a:solidFill>
              <a:srgbClr val="2B5E31"/>
            </a:solidFill>
            <a:prstDash val="solid"/>
          </a:ln>
        </p:spPr>
      </p:sp>
      <p:sp>
        <p:nvSpPr>
          <p:cNvPr id="19" name="Shape 15"/>
          <p:cNvSpPr/>
          <p:nvPr/>
        </p:nvSpPr>
        <p:spPr>
          <a:xfrm>
            <a:off x="868680" y="3136392"/>
            <a:ext cx="109728" cy="0"/>
          </a:xfrm>
          <a:prstGeom prst="line">
            <a:avLst/>
          </a:prstGeom>
          <a:noFill/>
          <a:ln w="6350">
            <a:solidFill>
              <a:srgbClr val="2B5E31"/>
            </a:solidFill>
            <a:prstDash val="solid"/>
          </a:ln>
        </p:spPr>
      </p:sp>
      <p:sp>
        <p:nvSpPr>
          <p:cNvPr id="20" name="Shape 16"/>
          <p:cNvSpPr/>
          <p:nvPr/>
        </p:nvSpPr>
        <p:spPr>
          <a:xfrm>
            <a:off x="1016813" y="2148840"/>
            <a:ext cx="109728" cy="1097280"/>
          </a:xfrm>
          <a:prstGeom prst="rect">
            <a:avLst/>
          </a:prstGeom>
          <a:solidFill>
            <a:srgbClr val="7FC8A9"/>
          </a:solidFill>
          <a:ln w="12700">
            <a:solidFill>
              <a:srgbClr val="2B5E31"/>
            </a:solidFill>
            <a:prstDash val="solid"/>
          </a:ln>
        </p:spPr>
      </p:sp>
      <p:sp>
        <p:nvSpPr>
          <p:cNvPr id="21" name="Shape 17"/>
          <p:cNvSpPr/>
          <p:nvPr/>
        </p:nvSpPr>
        <p:spPr>
          <a:xfrm>
            <a:off x="1016813" y="2258568"/>
            <a:ext cx="109728" cy="0"/>
          </a:xfrm>
          <a:prstGeom prst="line">
            <a:avLst/>
          </a:prstGeom>
          <a:noFill/>
          <a:ln w="6350">
            <a:solidFill>
              <a:srgbClr val="2B5E31"/>
            </a:solidFill>
            <a:prstDash val="solid"/>
          </a:ln>
        </p:spPr>
      </p:sp>
      <p:sp>
        <p:nvSpPr>
          <p:cNvPr id="22" name="Shape 18"/>
          <p:cNvSpPr/>
          <p:nvPr/>
        </p:nvSpPr>
        <p:spPr>
          <a:xfrm>
            <a:off x="1016813" y="2368296"/>
            <a:ext cx="109728" cy="0"/>
          </a:xfrm>
          <a:prstGeom prst="line">
            <a:avLst/>
          </a:prstGeom>
          <a:noFill/>
          <a:ln w="6350">
            <a:solidFill>
              <a:srgbClr val="2B5E31"/>
            </a:solidFill>
            <a:prstDash val="solid"/>
          </a:ln>
        </p:spPr>
      </p:sp>
      <p:sp>
        <p:nvSpPr>
          <p:cNvPr id="23" name="Shape 19"/>
          <p:cNvSpPr/>
          <p:nvPr/>
        </p:nvSpPr>
        <p:spPr>
          <a:xfrm>
            <a:off x="1016813" y="2478024"/>
            <a:ext cx="109728" cy="0"/>
          </a:xfrm>
          <a:prstGeom prst="line">
            <a:avLst/>
          </a:prstGeom>
          <a:noFill/>
          <a:ln w="6350">
            <a:solidFill>
              <a:srgbClr val="2B5E31"/>
            </a:solidFill>
            <a:prstDash val="solid"/>
          </a:ln>
        </p:spPr>
      </p:sp>
      <p:sp>
        <p:nvSpPr>
          <p:cNvPr id="24" name="Shape 20"/>
          <p:cNvSpPr/>
          <p:nvPr/>
        </p:nvSpPr>
        <p:spPr>
          <a:xfrm>
            <a:off x="1016813" y="2587752"/>
            <a:ext cx="109728" cy="0"/>
          </a:xfrm>
          <a:prstGeom prst="line">
            <a:avLst/>
          </a:prstGeom>
          <a:noFill/>
          <a:ln w="6350">
            <a:solidFill>
              <a:srgbClr val="2B5E31"/>
            </a:solidFill>
            <a:prstDash val="solid"/>
          </a:ln>
        </p:spPr>
      </p:sp>
      <p:sp>
        <p:nvSpPr>
          <p:cNvPr id="25" name="Shape 21"/>
          <p:cNvSpPr/>
          <p:nvPr/>
        </p:nvSpPr>
        <p:spPr>
          <a:xfrm>
            <a:off x="1016813" y="2697480"/>
            <a:ext cx="109728" cy="0"/>
          </a:xfrm>
          <a:prstGeom prst="line">
            <a:avLst/>
          </a:prstGeom>
          <a:noFill/>
          <a:ln w="6350">
            <a:solidFill>
              <a:srgbClr val="2B5E31"/>
            </a:solidFill>
            <a:prstDash val="solid"/>
          </a:ln>
        </p:spPr>
      </p:sp>
      <p:sp>
        <p:nvSpPr>
          <p:cNvPr id="26" name="Shape 22"/>
          <p:cNvSpPr/>
          <p:nvPr/>
        </p:nvSpPr>
        <p:spPr>
          <a:xfrm>
            <a:off x="1016813" y="2807208"/>
            <a:ext cx="109728" cy="0"/>
          </a:xfrm>
          <a:prstGeom prst="line">
            <a:avLst/>
          </a:prstGeom>
          <a:noFill/>
          <a:ln w="6350">
            <a:solidFill>
              <a:srgbClr val="2B5E31"/>
            </a:solidFill>
            <a:prstDash val="solid"/>
          </a:ln>
        </p:spPr>
      </p:sp>
      <p:sp>
        <p:nvSpPr>
          <p:cNvPr id="27" name="Shape 23"/>
          <p:cNvSpPr/>
          <p:nvPr/>
        </p:nvSpPr>
        <p:spPr>
          <a:xfrm>
            <a:off x="1016813" y="2916936"/>
            <a:ext cx="109728" cy="0"/>
          </a:xfrm>
          <a:prstGeom prst="line">
            <a:avLst/>
          </a:prstGeom>
          <a:noFill/>
          <a:ln w="6350">
            <a:solidFill>
              <a:srgbClr val="2B5E31"/>
            </a:solidFill>
            <a:prstDash val="solid"/>
          </a:ln>
        </p:spPr>
      </p:sp>
      <p:sp>
        <p:nvSpPr>
          <p:cNvPr id="28" name="Shape 24"/>
          <p:cNvSpPr/>
          <p:nvPr/>
        </p:nvSpPr>
        <p:spPr>
          <a:xfrm>
            <a:off x="1016813" y="3026664"/>
            <a:ext cx="109728" cy="0"/>
          </a:xfrm>
          <a:prstGeom prst="line">
            <a:avLst/>
          </a:prstGeom>
          <a:noFill/>
          <a:ln w="6350">
            <a:solidFill>
              <a:srgbClr val="2B5E31"/>
            </a:solidFill>
            <a:prstDash val="solid"/>
          </a:ln>
        </p:spPr>
      </p:sp>
      <p:sp>
        <p:nvSpPr>
          <p:cNvPr id="29" name="Shape 25"/>
          <p:cNvSpPr/>
          <p:nvPr/>
        </p:nvSpPr>
        <p:spPr>
          <a:xfrm>
            <a:off x="1016813" y="3136392"/>
            <a:ext cx="109728" cy="0"/>
          </a:xfrm>
          <a:prstGeom prst="line">
            <a:avLst/>
          </a:prstGeom>
          <a:noFill/>
          <a:ln w="6350">
            <a:solidFill>
              <a:srgbClr val="2B5E31"/>
            </a:solidFill>
            <a:prstDash val="solid"/>
          </a:ln>
        </p:spPr>
      </p:sp>
      <p:sp>
        <p:nvSpPr>
          <p:cNvPr id="30" name="Shape 26"/>
          <p:cNvSpPr/>
          <p:nvPr/>
        </p:nvSpPr>
        <p:spPr>
          <a:xfrm>
            <a:off x="1208837" y="3136392"/>
            <a:ext cx="109728" cy="109728"/>
          </a:xfrm>
          <a:prstGeom prst="rect">
            <a:avLst/>
          </a:prstGeom>
          <a:solidFill>
            <a:srgbClr val="F7C873"/>
          </a:solidFill>
          <a:ln w="12700">
            <a:solidFill>
              <a:srgbClr val="8A6100"/>
            </a:solidFill>
            <a:prstDash val="solid"/>
          </a:ln>
        </p:spPr>
      </p:sp>
      <p:sp>
        <p:nvSpPr>
          <p:cNvPr id="31" name="Shape 27"/>
          <p:cNvSpPr/>
          <p:nvPr/>
        </p:nvSpPr>
        <p:spPr>
          <a:xfrm>
            <a:off x="1208837" y="2993746"/>
            <a:ext cx="109728" cy="109728"/>
          </a:xfrm>
          <a:prstGeom prst="rect">
            <a:avLst/>
          </a:prstGeom>
          <a:solidFill>
            <a:srgbClr val="F7C873"/>
          </a:solidFill>
          <a:ln w="12700">
            <a:solidFill>
              <a:srgbClr val="8A6100"/>
            </a:solidFill>
            <a:prstDash val="solid"/>
          </a:ln>
        </p:spPr>
      </p:sp>
      <p:sp>
        <p:nvSpPr>
          <p:cNvPr id="32" name="Shape 28"/>
          <p:cNvSpPr/>
          <p:nvPr/>
        </p:nvSpPr>
        <p:spPr>
          <a:xfrm>
            <a:off x="1208837" y="2851099"/>
            <a:ext cx="109728" cy="109728"/>
          </a:xfrm>
          <a:prstGeom prst="rect">
            <a:avLst/>
          </a:prstGeom>
          <a:solidFill>
            <a:srgbClr val="F7C873"/>
          </a:solidFill>
          <a:ln w="12700">
            <a:solidFill>
              <a:srgbClr val="8A6100"/>
            </a:solidFill>
            <a:prstDash val="solid"/>
          </a:ln>
        </p:spPr>
      </p:sp>
      <p:sp>
        <p:nvSpPr>
          <p:cNvPr id="33" name="Shape 29"/>
          <p:cNvSpPr/>
          <p:nvPr/>
        </p:nvSpPr>
        <p:spPr>
          <a:xfrm>
            <a:off x="1208837" y="2708453"/>
            <a:ext cx="109728" cy="109728"/>
          </a:xfrm>
          <a:prstGeom prst="rect">
            <a:avLst/>
          </a:prstGeom>
          <a:solidFill>
            <a:srgbClr val="F7C873"/>
          </a:solidFill>
          <a:ln w="12700">
            <a:solidFill>
              <a:srgbClr val="8A6100"/>
            </a:solidFill>
            <a:prstDash val="solid"/>
          </a:ln>
        </p:spPr>
      </p:sp>
      <p:sp>
        <p:nvSpPr>
          <p:cNvPr id="34" name="Text 30"/>
          <p:cNvSpPr txBox="1"/>
          <p:nvPr/>
        </p:nvSpPr>
        <p:spPr>
          <a:xfrm>
            <a:off x="1783080" y="2514600"/>
            <a:ext cx="365760" cy="365760"/>
          </a:xfrm>
          <a:prstGeom prst="rect">
            <a:avLst/>
          </a:prstGeom>
          <a:noFill/>
          <a:ln/>
        </p:spPr>
        <p:txBody>
          <a:bodyPr wrap="square" lIns="0" tIns="0" rIns="0" bIns="0" rtlCol="0" anchor="t"/>
          <a:lstStyle/>
          <a:p>
            <a:pPr algn="ctr" indent="0" marL="0">
              <a:buNone/>
            </a:pPr>
            <a:r>
              <a:rPr lang="en-US" sz="2200" b="1" dirty="0">
                <a:solidFill>
                  <a:srgbClr val="20302A"/>
                </a:solidFill>
                <a:latin typeface="Calibri" pitchFamily="34" charset="0"/>
                <a:ea typeface="Calibri" pitchFamily="34" charset="-122"/>
                <a:cs typeface="Calibri" pitchFamily="34" charset="-120"/>
              </a:rPr>
              <a:t>+</a:t>
            </a:r>
            <a:endParaRPr lang="en-US" sz="2200" dirty="0"/>
          </a:p>
        </p:txBody>
      </p:sp>
      <p:sp>
        <p:nvSpPr>
          <p:cNvPr id="35" name="Shape 31"/>
          <p:cNvSpPr/>
          <p:nvPr/>
        </p:nvSpPr>
        <p:spPr>
          <a:xfrm>
            <a:off x="2194560" y="2148840"/>
            <a:ext cx="109728" cy="1097280"/>
          </a:xfrm>
          <a:prstGeom prst="rect">
            <a:avLst/>
          </a:prstGeom>
          <a:solidFill>
            <a:srgbClr val="A8D8EF"/>
          </a:solidFill>
          <a:ln w="12700">
            <a:solidFill>
              <a:srgbClr val="2B5E31"/>
            </a:solidFill>
            <a:prstDash val="solid"/>
          </a:ln>
        </p:spPr>
      </p:sp>
      <p:sp>
        <p:nvSpPr>
          <p:cNvPr id="36" name="Shape 32"/>
          <p:cNvSpPr/>
          <p:nvPr/>
        </p:nvSpPr>
        <p:spPr>
          <a:xfrm>
            <a:off x="2194560" y="2258568"/>
            <a:ext cx="109728" cy="0"/>
          </a:xfrm>
          <a:prstGeom prst="line">
            <a:avLst/>
          </a:prstGeom>
          <a:noFill/>
          <a:ln w="6350">
            <a:solidFill>
              <a:srgbClr val="2B5E31"/>
            </a:solidFill>
            <a:prstDash val="solid"/>
          </a:ln>
        </p:spPr>
      </p:sp>
      <p:sp>
        <p:nvSpPr>
          <p:cNvPr id="37" name="Shape 33"/>
          <p:cNvSpPr/>
          <p:nvPr/>
        </p:nvSpPr>
        <p:spPr>
          <a:xfrm>
            <a:off x="2194560" y="2368296"/>
            <a:ext cx="109728" cy="0"/>
          </a:xfrm>
          <a:prstGeom prst="line">
            <a:avLst/>
          </a:prstGeom>
          <a:noFill/>
          <a:ln w="6350">
            <a:solidFill>
              <a:srgbClr val="2B5E31"/>
            </a:solidFill>
            <a:prstDash val="solid"/>
          </a:ln>
        </p:spPr>
      </p:sp>
      <p:sp>
        <p:nvSpPr>
          <p:cNvPr id="38" name="Shape 34"/>
          <p:cNvSpPr/>
          <p:nvPr/>
        </p:nvSpPr>
        <p:spPr>
          <a:xfrm>
            <a:off x="2194560" y="2478024"/>
            <a:ext cx="109728" cy="0"/>
          </a:xfrm>
          <a:prstGeom prst="line">
            <a:avLst/>
          </a:prstGeom>
          <a:noFill/>
          <a:ln w="6350">
            <a:solidFill>
              <a:srgbClr val="2B5E31"/>
            </a:solidFill>
            <a:prstDash val="solid"/>
          </a:ln>
        </p:spPr>
      </p:sp>
      <p:sp>
        <p:nvSpPr>
          <p:cNvPr id="39" name="Shape 35"/>
          <p:cNvSpPr/>
          <p:nvPr/>
        </p:nvSpPr>
        <p:spPr>
          <a:xfrm>
            <a:off x="2194560" y="2587752"/>
            <a:ext cx="109728" cy="0"/>
          </a:xfrm>
          <a:prstGeom prst="line">
            <a:avLst/>
          </a:prstGeom>
          <a:noFill/>
          <a:ln w="6350">
            <a:solidFill>
              <a:srgbClr val="2B5E31"/>
            </a:solidFill>
            <a:prstDash val="solid"/>
          </a:ln>
        </p:spPr>
      </p:sp>
      <p:sp>
        <p:nvSpPr>
          <p:cNvPr id="40" name="Shape 36"/>
          <p:cNvSpPr/>
          <p:nvPr/>
        </p:nvSpPr>
        <p:spPr>
          <a:xfrm>
            <a:off x="2194560" y="2697480"/>
            <a:ext cx="109728" cy="0"/>
          </a:xfrm>
          <a:prstGeom prst="line">
            <a:avLst/>
          </a:prstGeom>
          <a:noFill/>
          <a:ln w="6350">
            <a:solidFill>
              <a:srgbClr val="2B5E31"/>
            </a:solidFill>
            <a:prstDash val="solid"/>
          </a:ln>
        </p:spPr>
      </p:sp>
      <p:sp>
        <p:nvSpPr>
          <p:cNvPr id="41" name="Shape 37"/>
          <p:cNvSpPr/>
          <p:nvPr/>
        </p:nvSpPr>
        <p:spPr>
          <a:xfrm>
            <a:off x="2194560" y="2807208"/>
            <a:ext cx="109728" cy="0"/>
          </a:xfrm>
          <a:prstGeom prst="line">
            <a:avLst/>
          </a:prstGeom>
          <a:noFill/>
          <a:ln w="6350">
            <a:solidFill>
              <a:srgbClr val="2B5E31"/>
            </a:solidFill>
            <a:prstDash val="solid"/>
          </a:ln>
        </p:spPr>
      </p:sp>
      <p:sp>
        <p:nvSpPr>
          <p:cNvPr id="42" name="Shape 38"/>
          <p:cNvSpPr/>
          <p:nvPr/>
        </p:nvSpPr>
        <p:spPr>
          <a:xfrm>
            <a:off x="2194560" y="2916936"/>
            <a:ext cx="109728" cy="0"/>
          </a:xfrm>
          <a:prstGeom prst="line">
            <a:avLst/>
          </a:prstGeom>
          <a:noFill/>
          <a:ln w="6350">
            <a:solidFill>
              <a:srgbClr val="2B5E31"/>
            </a:solidFill>
            <a:prstDash val="solid"/>
          </a:ln>
        </p:spPr>
      </p:sp>
      <p:sp>
        <p:nvSpPr>
          <p:cNvPr id="43" name="Shape 39"/>
          <p:cNvSpPr/>
          <p:nvPr/>
        </p:nvSpPr>
        <p:spPr>
          <a:xfrm>
            <a:off x="2194560" y="3026664"/>
            <a:ext cx="109728" cy="0"/>
          </a:xfrm>
          <a:prstGeom prst="line">
            <a:avLst/>
          </a:prstGeom>
          <a:noFill/>
          <a:ln w="6350">
            <a:solidFill>
              <a:srgbClr val="2B5E31"/>
            </a:solidFill>
            <a:prstDash val="solid"/>
          </a:ln>
        </p:spPr>
      </p:sp>
      <p:sp>
        <p:nvSpPr>
          <p:cNvPr id="44" name="Shape 40"/>
          <p:cNvSpPr/>
          <p:nvPr/>
        </p:nvSpPr>
        <p:spPr>
          <a:xfrm>
            <a:off x="2194560" y="3136392"/>
            <a:ext cx="109728" cy="0"/>
          </a:xfrm>
          <a:prstGeom prst="line">
            <a:avLst/>
          </a:prstGeom>
          <a:noFill/>
          <a:ln w="6350">
            <a:solidFill>
              <a:srgbClr val="2B5E31"/>
            </a:solidFill>
            <a:prstDash val="solid"/>
          </a:ln>
        </p:spPr>
      </p:sp>
      <p:sp>
        <p:nvSpPr>
          <p:cNvPr id="45" name="Shape 41"/>
          <p:cNvSpPr/>
          <p:nvPr/>
        </p:nvSpPr>
        <p:spPr>
          <a:xfrm>
            <a:off x="2386584" y="3136392"/>
            <a:ext cx="109728" cy="109728"/>
          </a:xfrm>
          <a:prstGeom prst="rect">
            <a:avLst/>
          </a:prstGeom>
          <a:solidFill>
            <a:srgbClr val="F9B4A8"/>
          </a:solidFill>
          <a:ln w="12700">
            <a:solidFill>
              <a:srgbClr val="8A6100"/>
            </a:solidFill>
            <a:prstDash val="solid"/>
          </a:ln>
        </p:spPr>
      </p:sp>
      <p:sp>
        <p:nvSpPr>
          <p:cNvPr id="46" name="Shape 42"/>
          <p:cNvSpPr/>
          <p:nvPr/>
        </p:nvSpPr>
        <p:spPr>
          <a:xfrm>
            <a:off x="2386584" y="2993746"/>
            <a:ext cx="109728" cy="109728"/>
          </a:xfrm>
          <a:prstGeom prst="rect">
            <a:avLst/>
          </a:prstGeom>
          <a:solidFill>
            <a:srgbClr val="F9B4A8"/>
          </a:solidFill>
          <a:ln w="12700">
            <a:solidFill>
              <a:srgbClr val="8A6100"/>
            </a:solidFill>
            <a:prstDash val="solid"/>
          </a:ln>
        </p:spPr>
      </p:sp>
      <p:sp>
        <p:nvSpPr>
          <p:cNvPr id="47" name="Shape 43"/>
          <p:cNvSpPr/>
          <p:nvPr/>
        </p:nvSpPr>
        <p:spPr>
          <a:xfrm>
            <a:off x="2386584" y="2851099"/>
            <a:ext cx="109728" cy="109728"/>
          </a:xfrm>
          <a:prstGeom prst="rect">
            <a:avLst/>
          </a:prstGeom>
          <a:solidFill>
            <a:srgbClr val="F9B4A8"/>
          </a:solidFill>
          <a:ln w="12700">
            <a:solidFill>
              <a:srgbClr val="8A6100"/>
            </a:solidFill>
            <a:prstDash val="solid"/>
          </a:ln>
        </p:spPr>
      </p:sp>
      <p:sp>
        <p:nvSpPr>
          <p:cNvPr id="48" name="Text 44"/>
          <p:cNvSpPr txBox="1"/>
          <p:nvPr/>
        </p:nvSpPr>
        <p:spPr>
          <a:xfrm>
            <a:off x="3246120" y="2148840"/>
            <a:ext cx="1920240" cy="1188720"/>
          </a:xfrm>
          <a:prstGeom prst="rect">
            <a:avLst/>
          </a:prstGeom>
          <a:noFill/>
          <a:ln/>
        </p:spPr>
        <p:txBody>
          <a:bodyPr wrap="square" lIns="0" tIns="0" rIns="0" bIns="0" rtlCol="0" anchor="ctr"/>
          <a:lstStyle/>
          <a:p>
            <a:pPr indent="0" marL="0">
              <a:buNone/>
            </a:pPr>
            <a:r>
              <a:rPr lang="en-US" sz="1600" dirty="0">
                <a:solidFill>
                  <a:srgbClr val="20302A"/>
                </a:solidFill>
                <a:latin typeface="Calibri" pitchFamily="34" charset="0"/>
                <a:ea typeface="Calibri" pitchFamily="34" charset="-122"/>
                <a:cs typeface="Calibri" pitchFamily="34" charset="-120"/>
              </a:rPr>
              <a:t>20 + 10 = 30</a:t>
            </a:r>
            <a:endParaRPr lang="en-US" sz="1600" dirty="0"/>
          </a:p>
          <a:p>
            <a:pPr indent="0" marL="0">
              <a:buNone/>
            </a:pPr>
            <a:r>
              <a:rPr lang="en-US" sz="1600" dirty="0">
                <a:solidFill>
                  <a:srgbClr val="20302A"/>
                </a:solidFill>
                <a:latin typeface="Calibri" pitchFamily="34" charset="0"/>
                <a:ea typeface="Calibri" pitchFamily="34" charset="-122"/>
                <a:cs typeface="Calibri" pitchFamily="34" charset="-120"/>
              </a:rPr>
              <a:t>4 + 3 = 7</a:t>
            </a:r>
            <a:endParaRPr lang="en-US" sz="1600" dirty="0"/>
          </a:p>
          <a:p>
            <a:pPr indent="0" marL="0">
              <a:buNone/>
            </a:pPr>
            <a:r>
              <a:rPr lang="en-US" sz="1600" b="1" dirty="0">
                <a:solidFill>
                  <a:srgbClr val="176E99"/>
                </a:solidFill>
                <a:latin typeface="Calibri" pitchFamily="34" charset="0"/>
                <a:ea typeface="Calibri" pitchFamily="34" charset="-122"/>
                <a:cs typeface="Calibri" pitchFamily="34" charset="-120"/>
              </a:rPr>
              <a:t>30 + 7 = 37</a:t>
            </a:r>
            <a:endParaRPr lang="en-US" sz="1600" dirty="0"/>
          </a:p>
        </p:txBody>
      </p:sp>
      <p:sp>
        <p:nvSpPr>
          <p:cNvPr id="49" name="Text 45"/>
          <p:cNvSpPr txBox="1"/>
          <p:nvPr/>
        </p:nvSpPr>
        <p:spPr>
          <a:xfrm>
            <a:off x="731520" y="3657600"/>
            <a:ext cx="4389120" cy="548640"/>
          </a:xfrm>
          <a:prstGeom prst="rect">
            <a:avLst/>
          </a:prstGeom>
          <a:noFill/>
          <a:ln/>
        </p:spPr>
        <p:txBody>
          <a:bodyPr wrap="square" lIns="0" tIns="0" rIns="0" bIns="0" rtlCol="0" anchor="ctr"/>
          <a:lstStyle/>
          <a:p>
            <a:pPr algn="ctr" indent="0" marL="0">
              <a:buNone/>
            </a:pPr>
            <a:r>
              <a:rPr lang="en-US" sz="2200" b="1" dirty="0">
                <a:solidFill>
                  <a:srgbClr val="176E99"/>
                </a:solidFill>
                <a:latin typeface="Calibri" pitchFamily="34" charset="0"/>
                <a:ea typeface="Calibri" pitchFamily="34" charset="-122"/>
                <a:cs typeface="Calibri" pitchFamily="34" charset="-120"/>
              </a:rPr>
              <a:t>24 + 13 = 37</a:t>
            </a:r>
            <a:endParaRPr lang="en-US" sz="2200" dirty="0"/>
          </a:p>
        </p:txBody>
      </p:sp>
      <p:sp>
        <p:nvSpPr>
          <p:cNvPr id="50" name="Shape 46"/>
          <p:cNvSpPr/>
          <p:nvPr/>
        </p:nvSpPr>
        <p:spPr>
          <a:xfrm>
            <a:off x="5532120" y="1600200"/>
            <a:ext cx="6126480" cy="2880360"/>
          </a:xfrm>
          <a:prstGeom prst="roundRect">
            <a:avLst>
              <a:gd name="adj" fmla="val 4444"/>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51" name="Text 47"/>
          <p:cNvSpPr txBox="1"/>
          <p:nvPr/>
        </p:nvSpPr>
        <p:spPr>
          <a:xfrm>
            <a:off x="5715000" y="1691640"/>
            <a:ext cx="5760720" cy="365760"/>
          </a:xfrm>
          <a:prstGeom prst="rect">
            <a:avLst/>
          </a:prstGeom>
          <a:noFill/>
          <a:ln/>
        </p:spPr>
        <p:txBody>
          <a:bodyPr wrap="square" lIns="0" tIns="0" rIns="0" bIns="0" rtlCol="0" anchor="ctr"/>
          <a:lstStyle/>
          <a:p>
            <a:pPr indent="0" marL="0">
              <a:buNone/>
            </a:pPr>
            <a:r>
              <a:rPr lang="en-US" sz="1700" b="1" dirty="0">
                <a:solidFill>
                  <a:srgbClr val="743A8C"/>
                </a:solidFill>
                <a:latin typeface="Calibri" pitchFamily="34" charset="0"/>
                <a:ea typeface="Calibri" pitchFamily="34" charset="-122"/>
                <a:cs typeface="Calibri" pitchFamily="34" charset="-120"/>
              </a:rPr>
              <a:t>2  Number line: jump the tens, then the ones</a:t>
            </a:r>
            <a:endParaRPr lang="en-US" sz="1700" dirty="0"/>
          </a:p>
        </p:txBody>
      </p:sp>
      <p:sp>
        <p:nvSpPr>
          <p:cNvPr id="52" name="Shape 48"/>
          <p:cNvSpPr/>
          <p:nvPr/>
        </p:nvSpPr>
        <p:spPr>
          <a:xfrm>
            <a:off x="5943600" y="3291840"/>
            <a:ext cx="5394960" cy="0"/>
          </a:xfrm>
          <a:prstGeom prst="line">
            <a:avLst/>
          </a:prstGeom>
          <a:noFill/>
          <a:ln w="25400">
            <a:solidFill>
              <a:srgbClr val="20302A"/>
            </a:solidFill>
            <a:prstDash val="solid"/>
          </a:ln>
        </p:spPr>
      </p:sp>
      <p:sp>
        <p:nvSpPr>
          <p:cNvPr id="53" name="Shape 49"/>
          <p:cNvSpPr/>
          <p:nvPr/>
        </p:nvSpPr>
        <p:spPr>
          <a:xfrm>
            <a:off x="6035040" y="3200400"/>
            <a:ext cx="0" cy="182880"/>
          </a:xfrm>
          <a:prstGeom prst="line">
            <a:avLst/>
          </a:prstGeom>
          <a:noFill/>
          <a:ln w="19050">
            <a:solidFill>
              <a:srgbClr val="20302A"/>
            </a:solidFill>
            <a:prstDash val="solid"/>
          </a:ln>
        </p:spPr>
      </p:sp>
      <p:sp>
        <p:nvSpPr>
          <p:cNvPr id="54" name="Text 50"/>
          <p:cNvSpPr txBox="1"/>
          <p:nvPr/>
        </p:nvSpPr>
        <p:spPr>
          <a:xfrm>
            <a:off x="5715000" y="3383280"/>
            <a:ext cx="640080" cy="320040"/>
          </a:xfrm>
          <a:prstGeom prst="rect">
            <a:avLst/>
          </a:prstGeom>
          <a:noFill/>
          <a:ln/>
        </p:spPr>
        <p:txBody>
          <a:bodyPr wrap="square" lIns="0" tIns="0" rIns="0" bIns="0" rtlCol="0" anchor="t"/>
          <a:lstStyle/>
          <a:p>
            <a:pPr algn="ctr" indent="0" marL="0">
              <a:buNone/>
            </a:pPr>
            <a:r>
              <a:rPr lang="en-US" sz="1600" b="1" dirty="0">
                <a:solidFill>
                  <a:srgbClr val="20302A"/>
                </a:solidFill>
                <a:latin typeface="Calibri" pitchFamily="34" charset="0"/>
                <a:ea typeface="Calibri" pitchFamily="34" charset="-122"/>
                <a:cs typeface="Calibri" pitchFamily="34" charset="-120"/>
              </a:rPr>
              <a:t>24</a:t>
            </a:r>
            <a:endParaRPr lang="en-US" sz="1600" dirty="0"/>
          </a:p>
        </p:txBody>
      </p:sp>
      <p:sp>
        <p:nvSpPr>
          <p:cNvPr id="55" name="Shape 51"/>
          <p:cNvSpPr/>
          <p:nvPr/>
        </p:nvSpPr>
        <p:spPr>
          <a:xfrm>
            <a:off x="9509760" y="3200400"/>
            <a:ext cx="0" cy="182880"/>
          </a:xfrm>
          <a:prstGeom prst="line">
            <a:avLst/>
          </a:prstGeom>
          <a:noFill/>
          <a:ln w="19050">
            <a:solidFill>
              <a:srgbClr val="20302A"/>
            </a:solidFill>
            <a:prstDash val="solid"/>
          </a:ln>
        </p:spPr>
      </p:sp>
      <p:sp>
        <p:nvSpPr>
          <p:cNvPr id="56" name="Text 52"/>
          <p:cNvSpPr txBox="1"/>
          <p:nvPr/>
        </p:nvSpPr>
        <p:spPr>
          <a:xfrm>
            <a:off x="9189720" y="3383280"/>
            <a:ext cx="640080" cy="320040"/>
          </a:xfrm>
          <a:prstGeom prst="rect">
            <a:avLst/>
          </a:prstGeom>
          <a:noFill/>
          <a:ln/>
        </p:spPr>
        <p:txBody>
          <a:bodyPr wrap="square" lIns="0" tIns="0" rIns="0" bIns="0" rtlCol="0" anchor="t"/>
          <a:lstStyle/>
          <a:p>
            <a:pPr algn="ctr" indent="0" marL="0">
              <a:buNone/>
            </a:pPr>
            <a:r>
              <a:rPr lang="en-US" sz="1600" b="1" dirty="0">
                <a:solidFill>
                  <a:srgbClr val="20302A"/>
                </a:solidFill>
                <a:latin typeface="Calibri" pitchFamily="34" charset="0"/>
                <a:ea typeface="Calibri" pitchFamily="34" charset="-122"/>
                <a:cs typeface="Calibri" pitchFamily="34" charset="-120"/>
              </a:rPr>
              <a:t>34</a:t>
            </a:r>
            <a:endParaRPr lang="en-US" sz="1600" dirty="0"/>
          </a:p>
        </p:txBody>
      </p:sp>
      <p:sp>
        <p:nvSpPr>
          <p:cNvPr id="57" name="Shape 53"/>
          <p:cNvSpPr/>
          <p:nvPr/>
        </p:nvSpPr>
        <p:spPr>
          <a:xfrm>
            <a:off x="11155680" y="3200400"/>
            <a:ext cx="0" cy="182880"/>
          </a:xfrm>
          <a:prstGeom prst="line">
            <a:avLst/>
          </a:prstGeom>
          <a:noFill/>
          <a:ln w="19050">
            <a:solidFill>
              <a:srgbClr val="20302A"/>
            </a:solidFill>
            <a:prstDash val="solid"/>
          </a:ln>
        </p:spPr>
      </p:sp>
      <p:sp>
        <p:nvSpPr>
          <p:cNvPr id="58" name="Text 54"/>
          <p:cNvSpPr txBox="1"/>
          <p:nvPr/>
        </p:nvSpPr>
        <p:spPr>
          <a:xfrm>
            <a:off x="10835640" y="3383280"/>
            <a:ext cx="640080" cy="320040"/>
          </a:xfrm>
          <a:prstGeom prst="rect">
            <a:avLst/>
          </a:prstGeom>
          <a:noFill/>
          <a:ln/>
        </p:spPr>
        <p:txBody>
          <a:bodyPr wrap="square" lIns="0" tIns="0" rIns="0" bIns="0" rtlCol="0" anchor="t"/>
          <a:lstStyle/>
          <a:p>
            <a:pPr algn="ctr" indent="0" marL="0">
              <a:buNone/>
            </a:pPr>
            <a:r>
              <a:rPr lang="en-US" sz="1600" b="1" dirty="0">
                <a:solidFill>
                  <a:srgbClr val="20302A"/>
                </a:solidFill>
                <a:latin typeface="Calibri" pitchFamily="34" charset="0"/>
                <a:ea typeface="Calibri" pitchFamily="34" charset="-122"/>
                <a:cs typeface="Calibri" pitchFamily="34" charset="-120"/>
              </a:rPr>
              <a:t>37</a:t>
            </a:r>
            <a:endParaRPr lang="en-US" sz="1600" dirty="0"/>
          </a:p>
        </p:txBody>
      </p:sp>
      <p:sp>
        <p:nvSpPr>
          <p:cNvPr id="59" name="Shape 55"/>
          <p:cNvSpPr/>
          <p:nvPr/>
        </p:nvSpPr>
        <p:spPr>
          <a:xfrm>
            <a:off x="6035040" y="2606040"/>
            <a:ext cx="3474720" cy="1371600"/>
          </a:xfrm>
          <a:prstGeom prst="arc">
            <a:avLst>
              <a:gd name="adj1" fmla="val 10800000"/>
              <a:gd name="adj2" fmla="val 21600000"/>
            </a:avLst>
          </a:prstGeom>
          <a:noFill/>
          <a:ln w="31750">
            <a:solidFill>
              <a:srgbClr val="8E4DA8"/>
            </a:solidFill>
            <a:prstDash val="solid"/>
          </a:ln>
        </p:spPr>
      </p:sp>
      <p:sp>
        <p:nvSpPr>
          <p:cNvPr id="60" name="Shape 56"/>
          <p:cNvSpPr/>
          <p:nvPr/>
        </p:nvSpPr>
        <p:spPr>
          <a:xfrm>
            <a:off x="9509760" y="2880360"/>
            <a:ext cx="1645920" cy="822960"/>
          </a:xfrm>
          <a:prstGeom prst="arc">
            <a:avLst>
              <a:gd name="adj1" fmla="val 10800000"/>
              <a:gd name="adj2" fmla="val 21600000"/>
            </a:avLst>
          </a:prstGeom>
          <a:noFill/>
          <a:ln w="31750">
            <a:solidFill>
              <a:srgbClr val="FF6B54"/>
            </a:solidFill>
            <a:prstDash val="solid"/>
          </a:ln>
        </p:spPr>
      </p:sp>
      <p:sp>
        <p:nvSpPr>
          <p:cNvPr id="61" name="Text 57"/>
          <p:cNvSpPr txBox="1"/>
          <p:nvPr/>
        </p:nvSpPr>
        <p:spPr>
          <a:xfrm>
            <a:off x="7498080" y="2240280"/>
            <a:ext cx="640080" cy="320040"/>
          </a:xfrm>
          <a:prstGeom prst="rect">
            <a:avLst/>
          </a:prstGeom>
          <a:noFill/>
          <a:ln/>
        </p:spPr>
        <p:txBody>
          <a:bodyPr wrap="square" lIns="0" tIns="0" rIns="0" bIns="0" rtlCol="0" anchor="t"/>
          <a:lstStyle/>
          <a:p>
            <a:pPr algn="ctr" indent="0" marL="0">
              <a:buNone/>
            </a:pPr>
            <a:r>
              <a:rPr lang="en-US" sz="1500" b="1" dirty="0">
                <a:solidFill>
                  <a:srgbClr val="743A8C"/>
                </a:solidFill>
                <a:latin typeface="Calibri" pitchFamily="34" charset="0"/>
                <a:ea typeface="Calibri" pitchFamily="34" charset="-122"/>
                <a:cs typeface="Calibri" pitchFamily="34" charset="-120"/>
              </a:rPr>
              <a:t>+10</a:t>
            </a:r>
            <a:endParaRPr lang="en-US" sz="1500" dirty="0"/>
          </a:p>
        </p:txBody>
      </p:sp>
      <p:sp>
        <p:nvSpPr>
          <p:cNvPr id="62" name="Text 58"/>
          <p:cNvSpPr txBox="1"/>
          <p:nvPr/>
        </p:nvSpPr>
        <p:spPr>
          <a:xfrm>
            <a:off x="10058400" y="2514600"/>
            <a:ext cx="548640" cy="320040"/>
          </a:xfrm>
          <a:prstGeom prst="rect">
            <a:avLst/>
          </a:prstGeom>
          <a:noFill/>
          <a:ln/>
        </p:spPr>
        <p:txBody>
          <a:bodyPr wrap="square" lIns="0" tIns="0" rIns="0" bIns="0" rtlCol="0" anchor="t"/>
          <a:lstStyle/>
          <a:p>
            <a:pPr algn="ctr" indent="0" marL="0">
              <a:buNone/>
            </a:pPr>
            <a:r>
              <a:rPr lang="en-US" sz="1500" b="1" dirty="0">
                <a:solidFill>
                  <a:srgbClr val="C73A24"/>
                </a:solidFill>
                <a:latin typeface="Calibri" pitchFamily="34" charset="0"/>
                <a:ea typeface="Calibri" pitchFamily="34" charset="-122"/>
                <a:cs typeface="Calibri" pitchFamily="34" charset="-120"/>
              </a:rPr>
              <a:t>+3</a:t>
            </a:r>
            <a:endParaRPr lang="en-US" sz="1500" dirty="0"/>
          </a:p>
        </p:txBody>
      </p:sp>
      <p:sp>
        <p:nvSpPr>
          <p:cNvPr id="63" name="Text 59"/>
          <p:cNvSpPr txBox="1"/>
          <p:nvPr/>
        </p:nvSpPr>
        <p:spPr>
          <a:xfrm>
            <a:off x="5715000" y="3840480"/>
            <a:ext cx="5760720" cy="457200"/>
          </a:xfrm>
          <a:prstGeom prst="rect">
            <a:avLst/>
          </a:prstGeom>
          <a:noFill/>
          <a:ln/>
        </p:spPr>
        <p:txBody>
          <a:bodyPr wrap="square" lIns="0" tIns="0" rIns="0" bIns="0" rtlCol="0" anchor="ctr"/>
          <a:lstStyle/>
          <a:p>
            <a:pPr algn="ctr" indent="0" marL="0">
              <a:buNone/>
            </a:pPr>
            <a:r>
              <a:rPr lang="en-US" sz="1400" i="1" dirty="0">
                <a:solidFill>
                  <a:srgbClr val="4F5E54"/>
                </a:solidFill>
                <a:latin typeface="Calibri" pitchFamily="34" charset="0"/>
                <a:ea typeface="Calibri" pitchFamily="34" charset="-122"/>
                <a:cs typeface="Calibri" pitchFamily="34" charset="-120"/>
              </a:rPr>
              <a:t>"Start at 24. Jump 10 to 34. Jump 3 to 37."</a:t>
            </a:r>
            <a:endParaRPr lang="en-US" sz="1400" dirty="0"/>
          </a:p>
        </p:txBody>
      </p:sp>
      <p:sp>
        <p:nvSpPr>
          <p:cNvPr id="64" name="Shape 60"/>
          <p:cNvSpPr/>
          <p:nvPr/>
        </p:nvSpPr>
        <p:spPr>
          <a:xfrm>
            <a:off x="548640" y="4663440"/>
            <a:ext cx="11109960" cy="1600200"/>
          </a:xfrm>
          <a:prstGeom prst="roundRect">
            <a:avLst>
              <a:gd name="adj" fmla="val 8000"/>
            </a:avLst>
          </a:prstGeom>
          <a:solidFill>
            <a:srgbClr val="FFF4D6"/>
          </a:solidFill>
          <a:ln/>
          <a:effectLst>
            <a:outerShdw sx="100000" sy="100000" kx="0" ky="0" algn="bl" rotWithShape="0" blurRad="101600" dist="38100" dir="5400000">
              <a:srgbClr val="8FA293">
                <a:alpha val="35000"/>
              </a:srgbClr>
            </a:outerShdw>
          </a:effectLst>
        </p:spPr>
      </p:sp>
      <p:sp>
        <p:nvSpPr>
          <p:cNvPr id="65" name="Text 61"/>
          <p:cNvSpPr txBox="1"/>
          <p:nvPr/>
        </p:nvSpPr>
        <p:spPr>
          <a:xfrm>
            <a:off x="777240" y="4736592"/>
            <a:ext cx="6400800" cy="365760"/>
          </a:xfrm>
          <a:prstGeom prst="rect">
            <a:avLst/>
          </a:prstGeom>
          <a:noFill/>
          <a:ln/>
        </p:spPr>
        <p:txBody>
          <a:bodyPr wrap="square" lIns="0" tIns="0" rIns="0" bIns="0" rtlCol="0" anchor="ctr"/>
          <a:lstStyle/>
          <a:p>
            <a:pPr indent="0" marL="0">
              <a:buNone/>
            </a:pPr>
            <a:r>
              <a:rPr lang="en-US" sz="1700" b="1" dirty="0">
                <a:solidFill>
                  <a:srgbClr val="8A6100"/>
                </a:solidFill>
                <a:latin typeface="Calibri" pitchFamily="34" charset="0"/>
                <a:ea typeface="Calibri" pitchFamily="34" charset="-122"/>
                <a:cs typeface="Calibri" pitchFamily="34" charset="-120"/>
              </a:rPr>
              <a:t>3  Bridging 10: make the next ten first</a:t>
            </a:r>
            <a:endParaRPr lang="en-US" sz="1700" dirty="0"/>
          </a:p>
        </p:txBody>
      </p:sp>
      <p:sp>
        <p:nvSpPr>
          <p:cNvPr id="66" name="Text 62"/>
          <p:cNvSpPr txBox="1"/>
          <p:nvPr/>
        </p:nvSpPr>
        <p:spPr>
          <a:xfrm>
            <a:off x="777240" y="5212080"/>
            <a:ext cx="1463040" cy="822960"/>
          </a:xfrm>
          <a:prstGeom prst="rect">
            <a:avLst/>
          </a:prstGeom>
          <a:noFill/>
          <a:ln/>
        </p:spPr>
        <p:txBody>
          <a:bodyPr wrap="square" lIns="0" tIns="0" rIns="0" bIns="0" rtlCol="0" anchor="ctr"/>
          <a:lstStyle/>
          <a:p>
            <a:pPr indent="0" marL="0">
              <a:buNone/>
            </a:pPr>
            <a:r>
              <a:rPr lang="en-US" sz="2600" b="1" dirty="0">
                <a:solidFill>
                  <a:srgbClr val="20302A"/>
                </a:solidFill>
                <a:latin typeface="Calibri" pitchFamily="34" charset="0"/>
                <a:ea typeface="Calibri" pitchFamily="34" charset="-122"/>
                <a:cs typeface="Calibri" pitchFamily="34" charset="-120"/>
              </a:rPr>
              <a:t>38 + 5</a:t>
            </a:r>
            <a:endParaRPr lang="en-US" sz="2600" dirty="0"/>
          </a:p>
        </p:txBody>
      </p:sp>
      <p:sp>
        <p:nvSpPr>
          <p:cNvPr id="67" name="Shape 63"/>
          <p:cNvSpPr/>
          <p:nvPr/>
        </p:nvSpPr>
        <p:spPr>
          <a:xfrm flipH="1">
            <a:off x="2542032" y="5303520"/>
            <a:ext cx="205740" cy="444398"/>
          </a:xfrm>
          <a:prstGeom prst="line">
            <a:avLst/>
          </a:prstGeom>
          <a:noFill/>
          <a:ln w="25400">
            <a:solidFill>
              <a:srgbClr val="4F5E54"/>
            </a:solidFill>
            <a:prstDash val="solid"/>
          </a:ln>
        </p:spPr>
      </p:sp>
      <p:sp>
        <p:nvSpPr>
          <p:cNvPr id="68" name="Shape 64"/>
          <p:cNvSpPr/>
          <p:nvPr/>
        </p:nvSpPr>
        <p:spPr>
          <a:xfrm>
            <a:off x="2747772" y="5303520"/>
            <a:ext cx="288036" cy="444398"/>
          </a:xfrm>
          <a:prstGeom prst="line">
            <a:avLst/>
          </a:prstGeom>
          <a:noFill/>
          <a:ln w="25400">
            <a:solidFill>
              <a:srgbClr val="4F5E54"/>
            </a:solidFill>
            <a:prstDash val="solid"/>
          </a:ln>
        </p:spPr>
      </p:sp>
      <p:sp>
        <p:nvSpPr>
          <p:cNvPr id="69" name="Shape 65"/>
          <p:cNvSpPr/>
          <p:nvPr/>
        </p:nvSpPr>
        <p:spPr>
          <a:xfrm>
            <a:off x="2583180" y="5138928"/>
            <a:ext cx="329184" cy="329184"/>
          </a:xfrm>
          <a:prstGeom prst="ellipse">
            <a:avLst/>
          </a:prstGeom>
          <a:solidFill>
            <a:srgbClr val="FFFFFF"/>
          </a:solidFill>
          <a:ln w="31750">
            <a:solidFill>
              <a:srgbClr val="FBB817"/>
            </a:solidFill>
            <a:prstDash val="solid"/>
          </a:ln>
        </p:spPr>
      </p:sp>
      <p:sp>
        <p:nvSpPr>
          <p:cNvPr id="70" name="Text 66"/>
          <p:cNvSpPr txBox="1"/>
          <p:nvPr/>
        </p:nvSpPr>
        <p:spPr>
          <a:xfrm>
            <a:off x="2583180" y="5138928"/>
            <a:ext cx="329184" cy="329184"/>
          </a:xfrm>
          <a:prstGeom prst="rect">
            <a:avLst/>
          </a:prstGeom>
          <a:noFill/>
          <a:ln/>
        </p:spPr>
        <p:txBody>
          <a:bodyPr wrap="square" lIns="0" tIns="0" rIns="0" bIns="0" rtlCol="0" anchor="ctr"/>
          <a:lstStyle/>
          <a:p>
            <a:pPr algn="ctr" indent="0" marL="0">
              <a:buNone/>
            </a:pPr>
            <a:r>
              <a:rPr lang="en-US" sz="1080" b="1" dirty="0">
                <a:solidFill>
                  <a:srgbClr val="20302A"/>
                </a:solidFill>
                <a:latin typeface="Calibri" pitchFamily="34" charset="0"/>
                <a:ea typeface="Calibri" pitchFamily="34" charset="-122"/>
                <a:cs typeface="Calibri" pitchFamily="34" charset="-120"/>
              </a:rPr>
              <a:t>5</a:t>
            </a:r>
            <a:endParaRPr lang="en-US" sz="1080" dirty="0"/>
          </a:p>
        </p:txBody>
      </p:sp>
      <p:sp>
        <p:nvSpPr>
          <p:cNvPr id="71" name="Shape 67"/>
          <p:cNvSpPr/>
          <p:nvPr/>
        </p:nvSpPr>
        <p:spPr>
          <a:xfrm>
            <a:off x="2377440" y="5583326"/>
            <a:ext cx="329184" cy="329184"/>
          </a:xfrm>
          <a:prstGeom prst="ellipse">
            <a:avLst/>
          </a:prstGeom>
          <a:solidFill>
            <a:srgbClr val="FFFFFF"/>
          </a:solidFill>
          <a:ln w="31750">
            <a:solidFill>
              <a:srgbClr val="FF6B54"/>
            </a:solidFill>
            <a:prstDash val="solid"/>
          </a:ln>
        </p:spPr>
      </p:sp>
      <p:sp>
        <p:nvSpPr>
          <p:cNvPr id="72" name="Text 68"/>
          <p:cNvSpPr txBox="1"/>
          <p:nvPr/>
        </p:nvSpPr>
        <p:spPr>
          <a:xfrm>
            <a:off x="2377440" y="5583326"/>
            <a:ext cx="329184" cy="329184"/>
          </a:xfrm>
          <a:prstGeom prst="rect">
            <a:avLst/>
          </a:prstGeom>
          <a:noFill/>
          <a:ln/>
        </p:spPr>
        <p:txBody>
          <a:bodyPr wrap="square" lIns="0" tIns="0" rIns="0" bIns="0" rtlCol="0" anchor="ctr"/>
          <a:lstStyle/>
          <a:p>
            <a:pPr algn="ctr" indent="0" marL="0">
              <a:buNone/>
            </a:pPr>
            <a:r>
              <a:rPr lang="en-US" sz="1080" b="1" dirty="0">
                <a:solidFill>
                  <a:srgbClr val="20302A"/>
                </a:solidFill>
                <a:latin typeface="Calibri" pitchFamily="34" charset="0"/>
                <a:ea typeface="Calibri" pitchFamily="34" charset="-122"/>
                <a:cs typeface="Calibri" pitchFamily="34" charset="-120"/>
              </a:rPr>
              <a:t>2</a:t>
            </a:r>
            <a:endParaRPr lang="en-US" sz="1080" dirty="0"/>
          </a:p>
        </p:txBody>
      </p:sp>
      <p:sp>
        <p:nvSpPr>
          <p:cNvPr id="73" name="Shape 69"/>
          <p:cNvSpPr/>
          <p:nvPr/>
        </p:nvSpPr>
        <p:spPr>
          <a:xfrm>
            <a:off x="2871216" y="5583326"/>
            <a:ext cx="329184" cy="329184"/>
          </a:xfrm>
          <a:prstGeom prst="ellipse">
            <a:avLst/>
          </a:prstGeom>
          <a:solidFill>
            <a:srgbClr val="FFFFFF"/>
          </a:solidFill>
          <a:ln w="31750">
            <a:solidFill>
              <a:srgbClr val="FF6B54"/>
            </a:solidFill>
            <a:prstDash val="solid"/>
          </a:ln>
        </p:spPr>
      </p:sp>
      <p:sp>
        <p:nvSpPr>
          <p:cNvPr id="74" name="Text 70"/>
          <p:cNvSpPr txBox="1"/>
          <p:nvPr/>
        </p:nvSpPr>
        <p:spPr>
          <a:xfrm>
            <a:off x="2871216" y="5583326"/>
            <a:ext cx="329184" cy="329184"/>
          </a:xfrm>
          <a:prstGeom prst="rect">
            <a:avLst/>
          </a:prstGeom>
          <a:noFill/>
          <a:ln/>
        </p:spPr>
        <p:txBody>
          <a:bodyPr wrap="square" lIns="0" tIns="0" rIns="0" bIns="0" rtlCol="0" anchor="ctr"/>
          <a:lstStyle/>
          <a:p>
            <a:pPr algn="ctr" indent="0" marL="0">
              <a:buNone/>
            </a:pPr>
            <a:r>
              <a:rPr lang="en-US" sz="1080" b="1" dirty="0">
                <a:solidFill>
                  <a:srgbClr val="20302A"/>
                </a:solidFill>
                <a:latin typeface="Calibri" pitchFamily="34" charset="0"/>
                <a:ea typeface="Calibri" pitchFamily="34" charset="-122"/>
                <a:cs typeface="Calibri" pitchFamily="34" charset="-120"/>
              </a:rPr>
              <a:t>3</a:t>
            </a:r>
            <a:endParaRPr lang="en-US" sz="1080" dirty="0"/>
          </a:p>
        </p:txBody>
      </p:sp>
      <p:sp>
        <p:nvSpPr>
          <p:cNvPr id="75" name="Text 71"/>
          <p:cNvSpPr txBox="1"/>
          <p:nvPr/>
        </p:nvSpPr>
        <p:spPr>
          <a:xfrm>
            <a:off x="4343400" y="5120640"/>
            <a:ext cx="2011680" cy="960120"/>
          </a:xfrm>
          <a:prstGeom prst="rect">
            <a:avLst/>
          </a:prstGeom>
          <a:noFill/>
          <a:ln/>
        </p:spPr>
        <p:txBody>
          <a:bodyPr wrap="square" lIns="0" tIns="0" rIns="0" bIns="0" rtlCol="0" anchor="ctr"/>
          <a:lstStyle/>
          <a:p>
            <a:pPr indent="0" marL="0">
              <a:buNone/>
            </a:pPr>
            <a:r>
              <a:rPr lang="en-US" sz="1800" dirty="0">
                <a:solidFill>
                  <a:srgbClr val="20302A"/>
                </a:solidFill>
                <a:latin typeface="Calibri" pitchFamily="34" charset="0"/>
                <a:ea typeface="Calibri" pitchFamily="34" charset="-122"/>
                <a:cs typeface="Calibri" pitchFamily="34" charset="-120"/>
              </a:rPr>
              <a:t>38 + 2 = 40</a:t>
            </a:r>
            <a:endParaRPr lang="en-US" sz="1800" dirty="0"/>
          </a:p>
          <a:p>
            <a:pPr indent="0" marL="0">
              <a:buNone/>
            </a:pPr>
            <a:r>
              <a:rPr lang="en-US" sz="1800" b="1" dirty="0">
                <a:solidFill>
                  <a:srgbClr val="8A6100"/>
                </a:solidFill>
                <a:latin typeface="Calibri" pitchFamily="34" charset="0"/>
                <a:ea typeface="Calibri" pitchFamily="34" charset="-122"/>
                <a:cs typeface="Calibri" pitchFamily="34" charset="-120"/>
              </a:rPr>
              <a:t>40 + 3 = 43</a:t>
            </a:r>
            <a:endParaRPr lang="en-US" sz="1800" dirty="0"/>
          </a:p>
        </p:txBody>
      </p:sp>
      <p:sp>
        <p:nvSpPr>
          <p:cNvPr id="76" name="Text 72"/>
          <p:cNvSpPr txBox="1"/>
          <p:nvPr/>
        </p:nvSpPr>
        <p:spPr>
          <a:xfrm>
            <a:off x="6492240" y="5120640"/>
            <a:ext cx="4983480" cy="960120"/>
          </a:xfrm>
          <a:prstGeom prst="rect">
            <a:avLst/>
          </a:prstGeom>
          <a:noFill/>
          <a:ln/>
        </p:spPr>
        <p:txBody>
          <a:bodyPr wrap="square" lIns="0" tIns="0" rIns="0" bIns="0" rtlCol="0" anchor="ctr"/>
          <a:lstStyle/>
          <a:p>
            <a:pPr indent="0" marL="0">
              <a:buNone/>
            </a:pPr>
            <a:r>
              <a:rPr lang="en-US" sz="1400" i="1" dirty="0">
                <a:solidFill>
                  <a:srgbClr val="C73A24"/>
                </a:solidFill>
                <a:latin typeface="Calibri" pitchFamily="34" charset="0"/>
                <a:ea typeface="Calibri" pitchFamily="34" charset="-122"/>
                <a:cs typeface="Calibri" pitchFamily="34" charset="-120"/>
              </a:rPr>
              <a:t>"5 is 2 and 3. I use the 2 to make 40, then add the 3 that is left."</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607040" y="-1097280"/>
            <a:ext cx="2743200" cy="2743200"/>
          </a:xfrm>
          <a:prstGeom prst="ellipse">
            <a:avLst/>
          </a:prstGeom>
          <a:solidFill>
            <a:srgbClr val="EFF6F0"/>
          </a:solidFill>
          <a:ln/>
        </p:spPr>
      </p:sp>
      <p:sp>
        <p:nvSpPr>
          <p:cNvPr id="3" name="Shape 1"/>
          <p:cNvSpPr/>
          <p:nvPr/>
        </p:nvSpPr>
        <p:spPr>
          <a:xfrm>
            <a:off x="11658600" y="1325880"/>
            <a:ext cx="822960" cy="822960"/>
          </a:xfrm>
          <a:prstGeom prst="ellipse">
            <a:avLst/>
          </a:prstGeom>
          <a:solidFill>
            <a:srgbClr val="FDF3D6"/>
          </a:solidFill>
          <a:ln/>
        </p:spPr>
      </p:sp>
      <p:sp>
        <p:nvSpPr>
          <p:cNvPr id="4" name="Shape 2"/>
          <p:cNvSpPr/>
          <p:nvPr/>
        </p:nvSpPr>
        <p:spPr>
          <a:xfrm>
            <a:off x="548640" y="384048"/>
            <a:ext cx="749808" cy="749808"/>
          </a:xfrm>
          <a:prstGeom prst="ellipse">
            <a:avLst/>
          </a:prstGeom>
          <a:solidFill>
            <a:srgbClr val="8E4DA8"/>
          </a:solidFill>
          <a:ln/>
        </p:spPr>
      </p:sp>
      <p:pic>
        <p:nvPicPr>
          <p:cNvPr id="5"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6" name="Text 3"/>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Subtracting: count back, or count up?</a:t>
            </a:r>
            <a:endParaRPr lang="en-US" sz="3200" dirty="0"/>
          </a:p>
        </p:txBody>
      </p:sp>
      <p:sp>
        <p:nvSpPr>
          <p:cNvPr id="7" name="Text 4"/>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Year 2 children learn both, and choose the quicker one for each question.</a:t>
            </a:r>
            <a:endParaRPr lang="en-US" sz="1600" dirty="0"/>
          </a:p>
        </p:txBody>
      </p:sp>
      <p:pic>
        <p:nvPicPr>
          <p:cNvPr id="8"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9" name="Shape 5"/>
          <p:cNvSpPr/>
          <p:nvPr/>
        </p:nvSpPr>
        <p:spPr>
          <a:xfrm>
            <a:off x="548640" y="1600200"/>
            <a:ext cx="5440680" cy="2514600"/>
          </a:xfrm>
          <a:prstGeom prst="roundRect">
            <a:avLst>
              <a:gd name="adj" fmla="val 5091"/>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10" name="Text 6"/>
          <p:cNvSpPr txBox="1"/>
          <p:nvPr/>
        </p:nvSpPr>
        <p:spPr>
          <a:xfrm>
            <a:off x="731520" y="1691640"/>
            <a:ext cx="5120640" cy="365760"/>
          </a:xfrm>
          <a:prstGeom prst="rect">
            <a:avLst/>
          </a:prstGeom>
          <a:noFill/>
          <a:ln/>
        </p:spPr>
        <p:txBody>
          <a:bodyPr wrap="square" lIns="0" tIns="0" rIns="0" bIns="0" rtlCol="0" anchor="ctr"/>
          <a:lstStyle/>
          <a:p>
            <a:pPr indent="0" marL="0">
              <a:buNone/>
            </a:pPr>
            <a:r>
              <a:rPr lang="en-US" sz="1700" b="1" dirty="0">
                <a:solidFill>
                  <a:srgbClr val="176E99"/>
                </a:solidFill>
                <a:latin typeface="Calibri" pitchFamily="34" charset="0"/>
                <a:ea typeface="Calibri" pitchFamily="34" charset="-122"/>
                <a:cs typeface="Calibri" pitchFamily="34" charset="-120"/>
              </a:rPr>
              <a:t>Count back: 45 − 12 = 33</a:t>
            </a:r>
            <a:endParaRPr lang="en-US" sz="1700" dirty="0"/>
          </a:p>
        </p:txBody>
      </p:sp>
      <p:sp>
        <p:nvSpPr>
          <p:cNvPr id="11" name="Shape 7"/>
          <p:cNvSpPr/>
          <p:nvPr/>
        </p:nvSpPr>
        <p:spPr>
          <a:xfrm>
            <a:off x="822960" y="3291840"/>
            <a:ext cx="4937760" cy="0"/>
          </a:xfrm>
          <a:prstGeom prst="line">
            <a:avLst/>
          </a:prstGeom>
          <a:noFill/>
          <a:ln w="25400">
            <a:solidFill>
              <a:srgbClr val="20302A"/>
            </a:solidFill>
            <a:prstDash val="solid"/>
          </a:ln>
        </p:spPr>
      </p:sp>
      <p:sp>
        <p:nvSpPr>
          <p:cNvPr id="12" name="Shape 8"/>
          <p:cNvSpPr/>
          <p:nvPr/>
        </p:nvSpPr>
        <p:spPr>
          <a:xfrm>
            <a:off x="1005840" y="3200400"/>
            <a:ext cx="0" cy="182880"/>
          </a:xfrm>
          <a:prstGeom prst="line">
            <a:avLst/>
          </a:prstGeom>
          <a:noFill/>
          <a:ln w="19050">
            <a:solidFill>
              <a:srgbClr val="20302A"/>
            </a:solidFill>
            <a:prstDash val="solid"/>
          </a:ln>
        </p:spPr>
      </p:sp>
      <p:sp>
        <p:nvSpPr>
          <p:cNvPr id="13" name="Text 9"/>
          <p:cNvSpPr txBox="1"/>
          <p:nvPr/>
        </p:nvSpPr>
        <p:spPr>
          <a:xfrm>
            <a:off x="685800" y="3383280"/>
            <a:ext cx="640080" cy="320040"/>
          </a:xfrm>
          <a:prstGeom prst="rect">
            <a:avLst/>
          </a:prstGeom>
          <a:noFill/>
          <a:ln/>
        </p:spPr>
        <p:txBody>
          <a:bodyPr wrap="square" lIns="0" tIns="0" rIns="0" bIns="0" rtlCol="0" anchor="t"/>
          <a:lstStyle/>
          <a:p>
            <a:pPr algn="ctr" indent="0" marL="0">
              <a:buNone/>
            </a:pPr>
            <a:r>
              <a:rPr lang="en-US" sz="1500" b="1" dirty="0">
                <a:solidFill>
                  <a:srgbClr val="20302A"/>
                </a:solidFill>
                <a:latin typeface="Calibri" pitchFamily="34" charset="0"/>
                <a:ea typeface="Calibri" pitchFamily="34" charset="-122"/>
                <a:cs typeface="Calibri" pitchFamily="34" charset="-120"/>
              </a:rPr>
              <a:t>33</a:t>
            </a:r>
            <a:endParaRPr lang="en-US" sz="1500" dirty="0"/>
          </a:p>
        </p:txBody>
      </p:sp>
      <p:sp>
        <p:nvSpPr>
          <p:cNvPr id="14" name="Shape 10"/>
          <p:cNvSpPr/>
          <p:nvPr/>
        </p:nvSpPr>
        <p:spPr>
          <a:xfrm>
            <a:off x="2286000" y="3200400"/>
            <a:ext cx="0" cy="182880"/>
          </a:xfrm>
          <a:prstGeom prst="line">
            <a:avLst/>
          </a:prstGeom>
          <a:noFill/>
          <a:ln w="19050">
            <a:solidFill>
              <a:srgbClr val="20302A"/>
            </a:solidFill>
            <a:prstDash val="solid"/>
          </a:ln>
        </p:spPr>
      </p:sp>
      <p:sp>
        <p:nvSpPr>
          <p:cNvPr id="15" name="Text 11"/>
          <p:cNvSpPr txBox="1"/>
          <p:nvPr/>
        </p:nvSpPr>
        <p:spPr>
          <a:xfrm>
            <a:off x="1965960" y="3383280"/>
            <a:ext cx="640080" cy="320040"/>
          </a:xfrm>
          <a:prstGeom prst="rect">
            <a:avLst/>
          </a:prstGeom>
          <a:noFill/>
          <a:ln/>
        </p:spPr>
        <p:txBody>
          <a:bodyPr wrap="square" lIns="0" tIns="0" rIns="0" bIns="0" rtlCol="0" anchor="t"/>
          <a:lstStyle/>
          <a:p>
            <a:pPr algn="ctr" indent="0" marL="0">
              <a:buNone/>
            </a:pPr>
            <a:r>
              <a:rPr lang="en-US" sz="1500" b="1" dirty="0">
                <a:solidFill>
                  <a:srgbClr val="20302A"/>
                </a:solidFill>
                <a:latin typeface="Calibri" pitchFamily="34" charset="0"/>
                <a:ea typeface="Calibri" pitchFamily="34" charset="-122"/>
                <a:cs typeface="Calibri" pitchFamily="34" charset="-120"/>
              </a:rPr>
              <a:t>35</a:t>
            </a:r>
            <a:endParaRPr lang="en-US" sz="1500" dirty="0"/>
          </a:p>
        </p:txBody>
      </p:sp>
      <p:sp>
        <p:nvSpPr>
          <p:cNvPr id="16" name="Shape 12"/>
          <p:cNvSpPr/>
          <p:nvPr/>
        </p:nvSpPr>
        <p:spPr>
          <a:xfrm>
            <a:off x="5394960" y="3200400"/>
            <a:ext cx="0" cy="182880"/>
          </a:xfrm>
          <a:prstGeom prst="line">
            <a:avLst/>
          </a:prstGeom>
          <a:noFill/>
          <a:ln w="19050">
            <a:solidFill>
              <a:srgbClr val="20302A"/>
            </a:solidFill>
            <a:prstDash val="solid"/>
          </a:ln>
        </p:spPr>
      </p:sp>
      <p:sp>
        <p:nvSpPr>
          <p:cNvPr id="17" name="Text 13"/>
          <p:cNvSpPr txBox="1"/>
          <p:nvPr/>
        </p:nvSpPr>
        <p:spPr>
          <a:xfrm>
            <a:off x="5074920" y="3383280"/>
            <a:ext cx="640080" cy="320040"/>
          </a:xfrm>
          <a:prstGeom prst="rect">
            <a:avLst/>
          </a:prstGeom>
          <a:noFill/>
          <a:ln/>
        </p:spPr>
        <p:txBody>
          <a:bodyPr wrap="square" lIns="0" tIns="0" rIns="0" bIns="0" rtlCol="0" anchor="t"/>
          <a:lstStyle/>
          <a:p>
            <a:pPr algn="ctr" indent="0" marL="0">
              <a:buNone/>
            </a:pPr>
            <a:r>
              <a:rPr lang="en-US" sz="1500" b="1" dirty="0">
                <a:solidFill>
                  <a:srgbClr val="20302A"/>
                </a:solidFill>
                <a:latin typeface="Calibri" pitchFamily="34" charset="0"/>
                <a:ea typeface="Calibri" pitchFamily="34" charset="-122"/>
                <a:cs typeface="Calibri" pitchFamily="34" charset="-120"/>
              </a:rPr>
              <a:t>45</a:t>
            </a:r>
            <a:endParaRPr lang="en-US" sz="1500" dirty="0"/>
          </a:p>
        </p:txBody>
      </p:sp>
      <p:sp>
        <p:nvSpPr>
          <p:cNvPr id="18" name="Shape 14"/>
          <p:cNvSpPr/>
          <p:nvPr/>
        </p:nvSpPr>
        <p:spPr>
          <a:xfrm>
            <a:off x="2286000" y="2651760"/>
            <a:ext cx="3108960" cy="1280160"/>
          </a:xfrm>
          <a:prstGeom prst="arc">
            <a:avLst>
              <a:gd name="adj1" fmla="val 10800000"/>
              <a:gd name="adj2" fmla="val 21600000"/>
            </a:avLst>
          </a:prstGeom>
          <a:noFill/>
          <a:ln w="31750">
            <a:solidFill>
              <a:srgbClr val="2AA8E0"/>
            </a:solidFill>
            <a:prstDash val="solid"/>
          </a:ln>
        </p:spPr>
      </p:sp>
      <p:sp>
        <p:nvSpPr>
          <p:cNvPr id="19" name="Shape 15"/>
          <p:cNvSpPr/>
          <p:nvPr/>
        </p:nvSpPr>
        <p:spPr>
          <a:xfrm>
            <a:off x="1005840" y="2880360"/>
            <a:ext cx="1280160" cy="822960"/>
          </a:xfrm>
          <a:prstGeom prst="arc">
            <a:avLst>
              <a:gd name="adj1" fmla="val 10800000"/>
              <a:gd name="adj2" fmla="val 21600000"/>
            </a:avLst>
          </a:prstGeom>
          <a:noFill/>
          <a:ln w="31750">
            <a:solidFill>
              <a:srgbClr val="8E4DA8"/>
            </a:solidFill>
            <a:prstDash val="solid"/>
          </a:ln>
        </p:spPr>
      </p:sp>
      <p:sp>
        <p:nvSpPr>
          <p:cNvPr id="20" name="Text 16"/>
          <p:cNvSpPr txBox="1"/>
          <p:nvPr/>
        </p:nvSpPr>
        <p:spPr>
          <a:xfrm>
            <a:off x="3520440" y="2286000"/>
            <a:ext cx="640080" cy="320040"/>
          </a:xfrm>
          <a:prstGeom prst="rect">
            <a:avLst/>
          </a:prstGeom>
          <a:noFill/>
          <a:ln/>
        </p:spPr>
        <p:txBody>
          <a:bodyPr wrap="square" lIns="0" tIns="0" rIns="0" bIns="0" rtlCol="0" anchor="t"/>
          <a:lstStyle/>
          <a:p>
            <a:pPr algn="ctr" indent="0" marL="0">
              <a:buNone/>
            </a:pPr>
            <a:r>
              <a:rPr lang="en-US" sz="1500" b="1" dirty="0">
                <a:solidFill>
                  <a:srgbClr val="176E99"/>
                </a:solidFill>
                <a:latin typeface="Calibri" pitchFamily="34" charset="0"/>
                <a:ea typeface="Calibri" pitchFamily="34" charset="-122"/>
                <a:cs typeface="Calibri" pitchFamily="34" charset="-120"/>
              </a:rPr>
              <a:t>−10</a:t>
            </a:r>
            <a:endParaRPr lang="en-US" sz="1500" dirty="0"/>
          </a:p>
        </p:txBody>
      </p:sp>
      <p:sp>
        <p:nvSpPr>
          <p:cNvPr id="21" name="Text 17"/>
          <p:cNvSpPr txBox="1"/>
          <p:nvPr/>
        </p:nvSpPr>
        <p:spPr>
          <a:xfrm>
            <a:off x="1371600" y="2514600"/>
            <a:ext cx="548640" cy="320040"/>
          </a:xfrm>
          <a:prstGeom prst="rect">
            <a:avLst/>
          </a:prstGeom>
          <a:noFill/>
          <a:ln/>
        </p:spPr>
        <p:txBody>
          <a:bodyPr wrap="square" lIns="0" tIns="0" rIns="0" bIns="0" rtlCol="0" anchor="t"/>
          <a:lstStyle/>
          <a:p>
            <a:pPr algn="ctr" indent="0" marL="0">
              <a:buNone/>
            </a:pPr>
            <a:r>
              <a:rPr lang="en-US" sz="1500" b="1" dirty="0">
                <a:solidFill>
                  <a:srgbClr val="743A8C"/>
                </a:solidFill>
                <a:latin typeface="Calibri" pitchFamily="34" charset="0"/>
                <a:ea typeface="Calibri" pitchFamily="34" charset="-122"/>
                <a:cs typeface="Calibri" pitchFamily="34" charset="-120"/>
              </a:rPr>
              <a:t>−2</a:t>
            </a:r>
            <a:endParaRPr lang="en-US" sz="1500" dirty="0"/>
          </a:p>
        </p:txBody>
      </p:sp>
      <p:sp>
        <p:nvSpPr>
          <p:cNvPr id="22" name="Shape 18"/>
          <p:cNvSpPr/>
          <p:nvPr/>
        </p:nvSpPr>
        <p:spPr>
          <a:xfrm>
            <a:off x="6217920" y="1600200"/>
            <a:ext cx="5440680" cy="2514600"/>
          </a:xfrm>
          <a:prstGeom prst="roundRect">
            <a:avLst>
              <a:gd name="adj" fmla="val 5091"/>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23" name="Text 19"/>
          <p:cNvSpPr txBox="1"/>
          <p:nvPr/>
        </p:nvSpPr>
        <p:spPr>
          <a:xfrm>
            <a:off x="6400800" y="1691640"/>
            <a:ext cx="5120640" cy="365760"/>
          </a:xfrm>
          <a:prstGeom prst="rect">
            <a:avLst/>
          </a:prstGeom>
          <a:noFill/>
          <a:ln/>
        </p:spPr>
        <p:txBody>
          <a:bodyPr wrap="square" lIns="0" tIns="0" rIns="0" bIns="0" rtlCol="0" anchor="ctr"/>
          <a:lstStyle/>
          <a:p>
            <a:pPr indent="0" marL="0">
              <a:buNone/>
            </a:pPr>
            <a:r>
              <a:rPr lang="en-US" sz="1700" b="1" dirty="0">
                <a:solidFill>
                  <a:srgbClr val="2A7A3F"/>
                </a:solidFill>
                <a:latin typeface="Calibri" pitchFamily="34" charset="0"/>
                <a:ea typeface="Calibri" pitchFamily="34" charset="-122"/>
                <a:cs typeface="Calibri" pitchFamily="34" charset="-120"/>
              </a:rPr>
              <a:t>Count up: 52 − 47 = 5</a:t>
            </a:r>
            <a:endParaRPr lang="en-US" sz="1700" dirty="0"/>
          </a:p>
        </p:txBody>
      </p:sp>
      <p:sp>
        <p:nvSpPr>
          <p:cNvPr id="24" name="Shape 20"/>
          <p:cNvSpPr/>
          <p:nvPr/>
        </p:nvSpPr>
        <p:spPr>
          <a:xfrm>
            <a:off x="6492240" y="3291840"/>
            <a:ext cx="4937760" cy="0"/>
          </a:xfrm>
          <a:prstGeom prst="line">
            <a:avLst/>
          </a:prstGeom>
          <a:noFill/>
          <a:ln w="25400">
            <a:solidFill>
              <a:srgbClr val="20302A"/>
            </a:solidFill>
            <a:prstDash val="solid"/>
          </a:ln>
        </p:spPr>
      </p:sp>
      <p:sp>
        <p:nvSpPr>
          <p:cNvPr id="25" name="Shape 21"/>
          <p:cNvSpPr/>
          <p:nvPr/>
        </p:nvSpPr>
        <p:spPr>
          <a:xfrm>
            <a:off x="6675120" y="3200400"/>
            <a:ext cx="0" cy="182880"/>
          </a:xfrm>
          <a:prstGeom prst="line">
            <a:avLst/>
          </a:prstGeom>
          <a:noFill/>
          <a:ln w="19050">
            <a:solidFill>
              <a:srgbClr val="20302A"/>
            </a:solidFill>
            <a:prstDash val="solid"/>
          </a:ln>
        </p:spPr>
      </p:sp>
      <p:sp>
        <p:nvSpPr>
          <p:cNvPr id="26" name="Text 22"/>
          <p:cNvSpPr txBox="1"/>
          <p:nvPr/>
        </p:nvSpPr>
        <p:spPr>
          <a:xfrm>
            <a:off x="6355080" y="3383280"/>
            <a:ext cx="640080" cy="320040"/>
          </a:xfrm>
          <a:prstGeom prst="rect">
            <a:avLst/>
          </a:prstGeom>
          <a:noFill/>
          <a:ln/>
        </p:spPr>
        <p:txBody>
          <a:bodyPr wrap="square" lIns="0" tIns="0" rIns="0" bIns="0" rtlCol="0" anchor="t"/>
          <a:lstStyle/>
          <a:p>
            <a:pPr algn="ctr" indent="0" marL="0">
              <a:buNone/>
            </a:pPr>
            <a:r>
              <a:rPr lang="en-US" sz="1500" b="1" dirty="0">
                <a:solidFill>
                  <a:srgbClr val="20302A"/>
                </a:solidFill>
                <a:latin typeface="Calibri" pitchFamily="34" charset="0"/>
                <a:ea typeface="Calibri" pitchFamily="34" charset="-122"/>
                <a:cs typeface="Calibri" pitchFamily="34" charset="-120"/>
              </a:rPr>
              <a:t>47</a:t>
            </a:r>
            <a:endParaRPr lang="en-US" sz="1500" dirty="0"/>
          </a:p>
        </p:txBody>
      </p:sp>
      <p:sp>
        <p:nvSpPr>
          <p:cNvPr id="27" name="Shape 23"/>
          <p:cNvSpPr/>
          <p:nvPr/>
        </p:nvSpPr>
        <p:spPr>
          <a:xfrm>
            <a:off x="9144000" y="3200400"/>
            <a:ext cx="0" cy="182880"/>
          </a:xfrm>
          <a:prstGeom prst="line">
            <a:avLst/>
          </a:prstGeom>
          <a:noFill/>
          <a:ln w="19050">
            <a:solidFill>
              <a:srgbClr val="20302A"/>
            </a:solidFill>
            <a:prstDash val="solid"/>
          </a:ln>
        </p:spPr>
      </p:sp>
      <p:sp>
        <p:nvSpPr>
          <p:cNvPr id="28" name="Text 24"/>
          <p:cNvSpPr txBox="1"/>
          <p:nvPr/>
        </p:nvSpPr>
        <p:spPr>
          <a:xfrm>
            <a:off x="8823960" y="3383280"/>
            <a:ext cx="640080" cy="320040"/>
          </a:xfrm>
          <a:prstGeom prst="rect">
            <a:avLst/>
          </a:prstGeom>
          <a:noFill/>
          <a:ln/>
        </p:spPr>
        <p:txBody>
          <a:bodyPr wrap="square" lIns="0" tIns="0" rIns="0" bIns="0" rtlCol="0" anchor="t"/>
          <a:lstStyle/>
          <a:p>
            <a:pPr algn="ctr" indent="0" marL="0">
              <a:buNone/>
            </a:pPr>
            <a:r>
              <a:rPr lang="en-US" sz="1500" b="1" dirty="0">
                <a:solidFill>
                  <a:srgbClr val="20302A"/>
                </a:solidFill>
                <a:latin typeface="Calibri" pitchFamily="34" charset="0"/>
                <a:ea typeface="Calibri" pitchFamily="34" charset="-122"/>
                <a:cs typeface="Calibri" pitchFamily="34" charset="-120"/>
              </a:rPr>
              <a:t>50</a:t>
            </a:r>
            <a:endParaRPr lang="en-US" sz="1500" dirty="0"/>
          </a:p>
        </p:txBody>
      </p:sp>
      <p:sp>
        <p:nvSpPr>
          <p:cNvPr id="29" name="Shape 25"/>
          <p:cNvSpPr/>
          <p:nvPr/>
        </p:nvSpPr>
        <p:spPr>
          <a:xfrm>
            <a:off x="11064240" y="3200400"/>
            <a:ext cx="0" cy="182880"/>
          </a:xfrm>
          <a:prstGeom prst="line">
            <a:avLst/>
          </a:prstGeom>
          <a:noFill/>
          <a:ln w="19050">
            <a:solidFill>
              <a:srgbClr val="20302A"/>
            </a:solidFill>
            <a:prstDash val="solid"/>
          </a:ln>
        </p:spPr>
      </p:sp>
      <p:sp>
        <p:nvSpPr>
          <p:cNvPr id="30" name="Text 26"/>
          <p:cNvSpPr txBox="1"/>
          <p:nvPr/>
        </p:nvSpPr>
        <p:spPr>
          <a:xfrm>
            <a:off x="10744200" y="3383280"/>
            <a:ext cx="640080" cy="320040"/>
          </a:xfrm>
          <a:prstGeom prst="rect">
            <a:avLst/>
          </a:prstGeom>
          <a:noFill/>
          <a:ln/>
        </p:spPr>
        <p:txBody>
          <a:bodyPr wrap="square" lIns="0" tIns="0" rIns="0" bIns="0" rtlCol="0" anchor="t"/>
          <a:lstStyle/>
          <a:p>
            <a:pPr algn="ctr" indent="0" marL="0">
              <a:buNone/>
            </a:pPr>
            <a:r>
              <a:rPr lang="en-US" sz="1500" b="1" dirty="0">
                <a:solidFill>
                  <a:srgbClr val="20302A"/>
                </a:solidFill>
                <a:latin typeface="Calibri" pitchFamily="34" charset="0"/>
                <a:ea typeface="Calibri" pitchFamily="34" charset="-122"/>
                <a:cs typeface="Calibri" pitchFamily="34" charset="-120"/>
              </a:rPr>
              <a:t>52</a:t>
            </a:r>
            <a:endParaRPr lang="en-US" sz="1500" dirty="0"/>
          </a:p>
        </p:txBody>
      </p:sp>
      <p:sp>
        <p:nvSpPr>
          <p:cNvPr id="31" name="Shape 27"/>
          <p:cNvSpPr/>
          <p:nvPr/>
        </p:nvSpPr>
        <p:spPr>
          <a:xfrm>
            <a:off x="6675120" y="2743200"/>
            <a:ext cx="2468880" cy="1097280"/>
          </a:xfrm>
          <a:prstGeom prst="arc">
            <a:avLst>
              <a:gd name="adj1" fmla="val 10800000"/>
              <a:gd name="adj2" fmla="val 21600000"/>
            </a:avLst>
          </a:prstGeom>
          <a:noFill/>
          <a:ln w="31750">
            <a:solidFill>
              <a:srgbClr val="3E9B54"/>
            </a:solidFill>
            <a:prstDash val="solid"/>
          </a:ln>
        </p:spPr>
      </p:sp>
      <p:sp>
        <p:nvSpPr>
          <p:cNvPr id="32" name="Shape 28"/>
          <p:cNvSpPr/>
          <p:nvPr/>
        </p:nvSpPr>
        <p:spPr>
          <a:xfrm>
            <a:off x="9144000" y="2880360"/>
            <a:ext cx="1920240" cy="822960"/>
          </a:xfrm>
          <a:prstGeom prst="arc">
            <a:avLst>
              <a:gd name="adj1" fmla="val 10800000"/>
              <a:gd name="adj2" fmla="val 21600000"/>
            </a:avLst>
          </a:prstGeom>
          <a:noFill/>
          <a:ln w="31750">
            <a:solidFill>
              <a:srgbClr val="FBB817"/>
            </a:solidFill>
            <a:prstDash val="solid"/>
          </a:ln>
        </p:spPr>
      </p:sp>
      <p:sp>
        <p:nvSpPr>
          <p:cNvPr id="33" name="Text 29"/>
          <p:cNvSpPr txBox="1"/>
          <p:nvPr/>
        </p:nvSpPr>
        <p:spPr>
          <a:xfrm>
            <a:off x="7635240" y="2377440"/>
            <a:ext cx="548640" cy="320040"/>
          </a:xfrm>
          <a:prstGeom prst="rect">
            <a:avLst/>
          </a:prstGeom>
          <a:noFill/>
          <a:ln/>
        </p:spPr>
        <p:txBody>
          <a:bodyPr wrap="square" lIns="0" tIns="0" rIns="0" bIns="0" rtlCol="0" anchor="t"/>
          <a:lstStyle/>
          <a:p>
            <a:pPr algn="ctr" indent="0" marL="0">
              <a:buNone/>
            </a:pPr>
            <a:r>
              <a:rPr lang="en-US" sz="1500" b="1" dirty="0">
                <a:solidFill>
                  <a:srgbClr val="2A7A3F"/>
                </a:solidFill>
                <a:latin typeface="Calibri" pitchFamily="34" charset="0"/>
                <a:ea typeface="Calibri" pitchFamily="34" charset="-122"/>
                <a:cs typeface="Calibri" pitchFamily="34" charset="-120"/>
              </a:rPr>
              <a:t>+3</a:t>
            </a:r>
            <a:endParaRPr lang="en-US" sz="1500" dirty="0"/>
          </a:p>
        </p:txBody>
      </p:sp>
      <p:sp>
        <p:nvSpPr>
          <p:cNvPr id="34" name="Text 30"/>
          <p:cNvSpPr txBox="1"/>
          <p:nvPr/>
        </p:nvSpPr>
        <p:spPr>
          <a:xfrm>
            <a:off x="9829800" y="2514600"/>
            <a:ext cx="548640" cy="320040"/>
          </a:xfrm>
          <a:prstGeom prst="rect">
            <a:avLst/>
          </a:prstGeom>
          <a:noFill/>
          <a:ln/>
        </p:spPr>
        <p:txBody>
          <a:bodyPr wrap="square" lIns="0" tIns="0" rIns="0" bIns="0" rtlCol="0" anchor="t"/>
          <a:lstStyle/>
          <a:p>
            <a:pPr algn="ctr" indent="0" marL="0">
              <a:buNone/>
            </a:pPr>
            <a:r>
              <a:rPr lang="en-US" sz="1500" b="1" dirty="0">
                <a:solidFill>
                  <a:srgbClr val="8A6100"/>
                </a:solidFill>
                <a:latin typeface="Calibri" pitchFamily="34" charset="0"/>
                <a:ea typeface="Calibri" pitchFamily="34" charset="-122"/>
                <a:cs typeface="Calibri" pitchFamily="34" charset="-120"/>
              </a:rPr>
              <a:t>+2</a:t>
            </a:r>
            <a:endParaRPr lang="en-US" sz="1500" dirty="0"/>
          </a:p>
        </p:txBody>
      </p:sp>
      <p:sp>
        <p:nvSpPr>
          <p:cNvPr id="35" name="Text 31"/>
          <p:cNvSpPr txBox="1"/>
          <p:nvPr/>
        </p:nvSpPr>
        <p:spPr>
          <a:xfrm>
            <a:off x="6400800" y="3657600"/>
            <a:ext cx="5120640" cy="365760"/>
          </a:xfrm>
          <a:prstGeom prst="rect">
            <a:avLst/>
          </a:prstGeom>
          <a:noFill/>
          <a:ln/>
        </p:spPr>
        <p:txBody>
          <a:bodyPr wrap="square" lIns="0" tIns="0" rIns="0" bIns="0" rtlCol="0" anchor="ctr"/>
          <a:lstStyle/>
          <a:p>
            <a:pPr algn="ctr" indent="0" marL="0">
              <a:buNone/>
            </a:pPr>
            <a:r>
              <a:rPr lang="en-US" sz="1350" i="1" dirty="0">
                <a:solidFill>
                  <a:srgbClr val="4F5E54"/>
                </a:solidFill>
                <a:latin typeface="Calibri" pitchFamily="34" charset="0"/>
                <a:ea typeface="Calibri" pitchFamily="34" charset="-122"/>
                <a:cs typeface="Calibri" pitchFamily="34" charset="-120"/>
              </a:rPr>
              <a:t>"3 and 2 is 5. The difference is 5."</a:t>
            </a:r>
            <a:endParaRPr lang="en-US" sz="1350" dirty="0"/>
          </a:p>
        </p:txBody>
      </p:sp>
      <p:sp>
        <p:nvSpPr>
          <p:cNvPr id="36" name="Shape 32"/>
          <p:cNvSpPr/>
          <p:nvPr/>
        </p:nvSpPr>
        <p:spPr>
          <a:xfrm>
            <a:off x="548640" y="4343400"/>
            <a:ext cx="6949440" cy="1920240"/>
          </a:xfrm>
          <a:prstGeom prst="roundRect">
            <a:avLst>
              <a:gd name="adj" fmla="val 6667"/>
            </a:avLst>
          </a:prstGeom>
          <a:solidFill>
            <a:srgbClr val="FFE9E5"/>
          </a:solidFill>
          <a:ln/>
          <a:effectLst>
            <a:outerShdw sx="100000" sy="100000" kx="0" ky="0" algn="bl" rotWithShape="0" blurRad="101600" dist="38100" dir="5400000">
              <a:srgbClr val="8FA293">
                <a:alpha val="35000"/>
              </a:srgbClr>
            </a:outerShdw>
          </a:effectLst>
        </p:spPr>
      </p:sp>
      <p:sp>
        <p:nvSpPr>
          <p:cNvPr id="37" name="Shape 33"/>
          <p:cNvSpPr/>
          <p:nvPr/>
        </p:nvSpPr>
        <p:spPr>
          <a:xfrm>
            <a:off x="5303520" y="4462272"/>
            <a:ext cx="2011680" cy="548640"/>
          </a:xfrm>
          <a:prstGeom prst="roundRect">
            <a:avLst>
              <a:gd name="adj" fmla="val 50000"/>
            </a:avLst>
          </a:prstGeom>
          <a:solidFill>
            <a:srgbClr val="FF6B54"/>
          </a:solidFill>
          <a:ln/>
          <a:effectLst>
            <a:outerShdw sx="100000" sy="100000" kx="0" ky="0" algn="bl" rotWithShape="0" blurRad="101600" dist="38100" dir="5400000">
              <a:srgbClr val="8FA293">
                <a:alpha val="35000"/>
              </a:srgbClr>
            </a:outerShdw>
          </a:effectLst>
        </p:spPr>
      </p:sp>
      <p:sp>
        <p:nvSpPr>
          <p:cNvPr id="38" name="Text 34"/>
          <p:cNvSpPr txBox="1"/>
          <p:nvPr/>
        </p:nvSpPr>
        <p:spPr>
          <a:xfrm>
            <a:off x="5303520" y="4462272"/>
            <a:ext cx="2011680" cy="548640"/>
          </a:xfrm>
          <a:prstGeom prst="rect">
            <a:avLst/>
          </a:prstGeom>
          <a:noFill/>
          <a:ln/>
        </p:spPr>
        <p:txBody>
          <a:bodyPr wrap="square" lIns="0" tIns="0" rIns="0" bIns="0" rtlCol="0" anchor="ctr"/>
          <a:lstStyle/>
          <a:p>
            <a:pPr algn="ctr" indent="0" marL="0">
              <a:buNone/>
            </a:pPr>
            <a:r>
              <a:rPr lang="en-US" sz="1600" b="1" spc="200" kern="0" dirty="0">
                <a:solidFill>
                  <a:srgbClr val="FFFFFF"/>
                </a:solidFill>
                <a:latin typeface="Calibri" pitchFamily="34" charset="0"/>
                <a:ea typeface="Calibri" pitchFamily="34" charset="-122"/>
                <a:cs typeface="Calibri" pitchFamily="34" charset="-120"/>
              </a:rPr>
              <a:t>ACTIVITY</a:t>
            </a:r>
            <a:endParaRPr lang="en-US" sz="1600" dirty="0"/>
          </a:p>
        </p:txBody>
      </p:sp>
      <p:sp>
        <p:nvSpPr>
          <p:cNvPr id="39" name="Text 35"/>
          <p:cNvSpPr txBox="1"/>
          <p:nvPr/>
        </p:nvSpPr>
        <p:spPr>
          <a:xfrm>
            <a:off x="777240" y="4434840"/>
            <a:ext cx="6583680" cy="1737360"/>
          </a:xfrm>
          <a:prstGeom prst="rect">
            <a:avLst/>
          </a:prstGeom>
          <a:noFill/>
          <a:ln/>
        </p:spPr>
        <p:txBody>
          <a:bodyPr wrap="square" lIns="0" tIns="0" rIns="0" bIns="0" rtlCol="0" anchor="ctr"/>
          <a:lstStyle/>
          <a:p>
            <a:pPr indent="0" marL="0">
              <a:buNone/>
            </a:pPr>
            <a:r>
              <a:rPr lang="en-US" sz="1700" b="1" dirty="0">
                <a:solidFill>
                  <a:srgbClr val="C73A24"/>
                </a:solidFill>
                <a:latin typeface="Calibri" pitchFamily="34" charset="0"/>
                <a:ea typeface="Calibri" pitchFamily="34" charset="-122"/>
                <a:cs typeface="Calibri" pitchFamily="34" charset="-120"/>
              </a:rPr>
              <a:t>Your turn! Count back or count up?</a:t>
            </a:r>
            <a:endParaRPr lang="en-US" sz="1700" dirty="0"/>
          </a:p>
          <a:p>
            <a:pPr indent="0" marL="0">
              <a:buNone/>
            </a:pPr>
            <a:r>
              <a:rPr lang="en-US" sz="2200" b="1" dirty="0">
                <a:solidFill>
                  <a:srgbClr val="20302A"/>
                </a:solidFill>
                <a:latin typeface="Calibri" pitchFamily="34" charset="0"/>
                <a:ea typeface="Calibri" pitchFamily="34" charset="-122"/>
                <a:cs typeface="Calibri" pitchFamily="34" charset="-120"/>
              </a:rPr>
              <a:t>61 − 58          61 − 20          73 − 69</a:t>
            </a:r>
            <a:endParaRPr lang="en-US" sz="1700" dirty="0"/>
          </a:p>
          <a:p>
            <a:pPr indent="0" marL="0">
              <a:buNone/>
            </a:pPr>
            <a:r>
              <a:rPr lang="en-US" sz="1350" i="1" dirty="0">
                <a:solidFill>
                  <a:srgbClr val="4F5E54"/>
                </a:solidFill>
                <a:latin typeface="Calibri" pitchFamily="34" charset="0"/>
                <a:ea typeface="Calibri" pitchFamily="34" charset="-122"/>
                <a:cs typeface="Calibri" pitchFamily="34" charset="-120"/>
              </a:rPr>
              <a:t>Tip: if the numbers are close together, counting up is quicker.</a:t>
            </a:r>
            <a:endParaRPr lang="en-US" sz="1700" dirty="0"/>
          </a:p>
        </p:txBody>
      </p:sp>
      <p:sp>
        <p:nvSpPr>
          <p:cNvPr id="40" name="Shape 36"/>
          <p:cNvSpPr/>
          <p:nvPr/>
        </p:nvSpPr>
        <p:spPr>
          <a:xfrm>
            <a:off x="7726680" y="4343400"/>
            <a:ext cx="3931920" cy="1920240"/>
          </a:xfrm>
          <a:prstGeom prst="roundRect">
            <a:avLst>
              <a:gd name="adj" fmla="val 6667"/>
            </a:avLst>
          </a:prstGeom>
          <a:solidFill>
            <a:srgbClr val="E6F4E9"/>
          </a:solidFill>
          <a:ln/>
          <a:effectLst>
            <a:outerShdw sx="100000" sy="100000" kx="0" ky="0" algn="bl" rotWithShape="0" blurRad="101600" dist="38100" dir="5400000">
              <a:srgbClr val="8FA293">
                <a:alpha val="35000"/>
              </a:srgbClr>
            </a:outerShdw>
          </a:effectLst>
        </p:spPr>
      </p:sp>
      <p:sp>
        <p:nvSpPr>
          <p:cNvPr id="41" name="Text 37"/>
          <p:cNvSpPr txBox="1"/>
          <p:nvPr/>
        </p:nvSpPr>
        <p:spPr>
          <a:xfrm>
            <a:off x="7955280" y="4434840"/>
            <a:ext cx="3566160" cy="1737360"/>
          </a:xfrm>
          <a:prstGeom prst="rect">
            <a:avLst/>
          </a:prstGeom>
          <a:noFill/>
          <a:ln/>
        </p:spPr>
        <p:txBody>
          <a:bodyPr wrap="square" lIns="0" tIns="0" rIns="0" bIns="0" rtlCol="0" anchor="ctr"/>
          <a:lstStyle/>
          <a:p>
            <a:pPr indent="0" marL="0">
              <a:buNone/>
            </a:pPr>
            <a:r>
              <a:rPr lang="en-US" sz="1700" b="1" dirty="0">
                <a:solidFill>
                  <a:srgbClr val="2A7A3F"/>
                </a:solidFill>
                <a:latin typeface="Calibri" pitchFamily="34" charset="0"/>
                <a:ea typeface="Calibri" pitchFamily="34" charset="-122"/>
                <a:cs typeface="Calibri" pitchFamily="34" charset="-120"/>
              </a:rPr>
              <a:t>Check it!</a:t>
            </a:r>
            <a:endParaRPr lang="en-US" sz="1700" dirty="0"/>
          </a:p>
          <a:p>
            <a:pPr indent="0" marL="0">
              <a:buNone/>
            </a:pPr>
            <a:r>
              <a:rPr lang="en-US" sz="1800" b="1" dirty="0">
                <a:solidFill>
                  <a:srgbClr val="20302A"/>
                </a:solidFill>
                <a:latin typeface="Calibri" pitchFamily="34" charset="0"/>
                <a:ea typeface="Calibri" pitchFamily="34" charset="-122"/>
                <a:cs typeface="Calibri" pitchFamily="34" charset="-120"/>
              </a:rPr>
              <a:t>45 − 12 = 33</a:t>
            </a:r>
            <a:endParaRPr lang="en-US" sz="1700" dirty="0"/>
          </a:p>
          <a:p>
            <a:pPr indent="0" marL="0">
              <a:buNone/>
            </a:pPr>
            <a:r>
              <a:rPr lang="en-US" sz="1800" b="1" dirty="0">
                <a:solidFill>
                  <a:srgbClr val="20302A"/>
                </a:solidFill>
                <a:latin typeface="Calibri" pitchFamily="34" charset="0"/>
                <a:ea typeface="Calibri" pitchFamily="34" charset="-122"/>
                <a:cs typeface="Calibri" pitchFamily="34" charset="-120"/>
              </a:rPr>
              <a:t>so 33 + 12 = 45</a:t>
            </a:r>
            <a:endParaRPr lang="en-US" sz="1700" dirty="0"/>
          </a:p>
          <a:p>
            <a:pPr indent="0" marL="0">
              <a:buNone/>
            </a:pPr>
            <a:r>
              <a:rPr lang="en-US" sz="1350" i="1" dirty="0">
                <a:solidFill>
                  <a:srgbClr val="4F5E54"/>
                </a:solidFill>
                <a:latin typeface="Calibri" pitchFamily="34" charset="0"/>
                <a:ea typeface="Calibri" pitchFamily="34" charset="-122"/>
                <a:cs typeface="Calibri" pitchFamily="34" charset="-120"/>
              </a:rPr>
              <a:t>Adding undoes subtracting.</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3E9B54"/>
          </a:solidFill>
          <a:ln/>
        </p:spPr>
      </p:sp>
      <p:pic>
        <p:nvPicPr>
          <p:cNvPr id="4"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The bar model: drawing word problems</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Word problems are often the hardest part. Drawing a bar shows whether to add or subtract.</a:t>
            </a:r>
            <a:endParaRPr lang="en-US" sz="1600" dirty="0"/>
          </a:p>
        </p:txBody>
      </p:sp>
      <p:pic>
        <p:nvPicPr>
          <p:cNvPr id="7"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8" name="Shape 4"/>
          <p:cNvSpPr/>
          <p:nvPr/>
        </p:nvSpPr>
        <p:spPr>
          <a:xfrm>
            <a:off x="9052560" y="475488"/>
            <a:ext cx="2011680" cy="548640"/>
          </a:xfrm>
          <a:prstGeom prst="roundRect">
            <a:avLst>
              <a:gd name="adj" fmla="val 50000"/>
            </a:avLst>
          </a:prstGeom>
          <a:solidFill>
            <a:srgbClr val="FF6B54"/>
          </a:solidFill>
          <a:ln/>
          <a:effectLst>
            <a:outerShdw sx="100000" sy="100000" kx="0" ky="0" algn="bl" rotWithShape="0" blurRad="101600" dist="38100" dir="5400000">
              <a:srgbClr val="8FA293">
                <a:alpha val="35000"/>
              </a:srgbClr>
            </a:outerShdw>
          </a:effectLst>
        </p:spPr>
      </p:sp>
      <p:sp>
        <p:nvSpPr>
          <p:cNvPr id="9" name="Text 5"/>
          <p:cNvSpPr txBox="1"/>
          <p:nvPr/>
        </p:nvSpPr>
        <p:spPr>
          <a:xfrm>
            <a:off x="9052560" y="475488"/>
            <a:ext cx="2011680" cy="548640"/>
          </a:xfrm>
          <a:prstGeom prst="rect">
            <a:avLst/>
          </a:prstGeom>
          <a:noFill/>
          <a:ln/>
        </p:spPr>
        <p:txBody>
          <a:bodyPr wrap="square" lIns="0" tIns="0" rIns="0" bIns="0" rtlCol="0" anchor="ctr"/>
          <a:lstStyle/>
          <a:p>
            <a:pPr algn="ctr" indent="0" marL="0">
              <a:buNone/>
            </a:pPr>
            <a:r>
              <a:rPr lang="en-US" sz="1600" b="1" spc="200" kern="0" dirty="0">
                <a:solidFill>
                  <a:srgbClr val="FFFFFF"/>
                </a:solidFill>
                <a:latin typeface="Calibri" pitchFamily="34" charset="0"/>
                <a:ea typeface="Calibri" pitchFamily="34" charset="-122"/>
                <a:cs typeface="Calibri" pitchFamily="34" charset="-120"/>
              </a:rPr>
              <a:t>ACTIVITY</a:t>
            </a:r>
            <a:endParaRPr lang="en-US" sz="1600" dirty="0"/>
          </a:p>
        </p:txBody>
      </p:sp>
      <p:sp>
        <p:nvSpPr>
          <p:cNvPr id="10" name="Shape 6"/>
          <p:cNvSpPr/>
          <p:nvPr/>
        </p:nvSpPr>
        <p:spPr>
          <a:xfrm>
            <a:off x="548640" y="1600200"/>
            <a:ext cx="5440680" cy="4663440"/>
          </a:xfrm>
          <a:prstGeom prst="roundRect">
            <a:avLst>
              <a:gd name="adj" fmla="val 274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11" name="Text 7"/>
          <p:cNvSpPr txBox="1"/>
          <p:nvPr/>
        </p:nvSpPr>
        <p:spPr>
          <a:xfrm>
            <a:off x="777240" y="1691640"/>
            <a:ext cx="5029200" cy="1097280"/>
          </a:xfrm>
          <a:prstGeom prst="rect">
            <a:avLst/>
          </a:prstGeom>
          <a:noFill/>
          <a:ln/>
        </p:spPr>
        <p:txBody>
          <a:bodyPr wrap="square" lIns="0" tIns="0" rIns="0" bIns="0" rtlCol="0" anchor="ctr"/>
          <a:lstStyle/>
          <a:p>
            <a:pPr indent="0" marL="0">
              <a:buNone/>
            </a:pPr>
            <a:r>
              <a:rPr lang="en-US" sz="1600" b="1" dirty="0">
                <a:solidFill>
                  <a:srgbClr val="2A7A3F"/>
                </a:solidFill>
                <a:latin typeface="Calibri" pitchFamily="34" charset="0"/>
                <a:ea typeface="Calibri" pitchFamily="34" charset="-122"/>
                <a:cs typeface="Calibri" pitchFamily="34" charset="-120"/>
              </a:rPr>
              <a:t>Example</a:t>
            </a:r>
            <a:endParaRPr lang="en-US" sz="1600" dirty="0"/>
          </a:p>
          <a:p>
            <a:pPr indent="0" marL="0">
              <a:buNone/>
            </a:pPr>
            <a:r>
              <a:rPr lang="en-US" sz="1500" dirty="0">
                <a:solidFill>
                  <a:srgbClr val="20302A"/>
                </a:solidFill>
                <a:latin typeface="Calibri" pitchFamily="34" charset="0"/>
                <a:ea typeface="Calibri" pitchFamily="34" charset="-122"/>
                <a:cs typeface="Calibri" pitchFamily="34" charset="-120"/>
              </a:rPr>
              <a:t>There are 45 sweets in a jar. 18 are red. The rest are yellow. How many are yellow?</a:t>
            </a:r>
            <a:endParaRPr lang="en-US" sz="1600" dirty="0"/>
          </a:p>
        </p:txBody>
      </p:sp>
      <p:sp>
        <p:nvSpPr>
          <p:cNvPr id="12" name="Shape 8"/>
          <p:cNvSpPr/>
          <p:nvPr/>
        </p:nvSpPr>
        <p:spPr>
          <a:xfrm>
            <a:off x="868680" y="3017520"/>
            <a:ext cx="4754880" cy="548640"/>
          </a:xfrm>
          <a:prstGeom prst="rect">
            <a:avLst/>
          </a:prstGeom>
          <a:solidFill>
            <a:srgbClr val="DDEFE1"/>
          </a:solidFill>
          <a:ln w="22225">
            <a:solidFill>
              <a:srgbClr val="2B5E31"/>
            </a:solidFill>
            <a:prstDash val="solid"/>
          </a:ln>
        </p:spPr>
      </p:sp>
      <p:sp>
        <p:nvSpPr>
          <p:cNvPr id="13" name="Text 9"/>
          <p:cNvSpPr txBox="1"/>
          <p:nvPr/>
        </p:nvSpPr>
        <p:spPr>
          <a:xfrm>
            <a:off x="868680" y="3017520"/>
            <a:ext cx="4754880" cy="548640"/>
          </a:xfrm>
          <a:prstGeom prst="rect">
            <a:avLst/>
          </a:prstGeom>
          <a:noFill/>
          <a:ln/>
        </p:spPr>
        <p:txBody>
          <a:bodyPr wrap="square" lIns="0" tIns="0" rIns="0" bIns="0" rtlCol="0" anchor="ctr"/>
          <a:lstStyle/>
          <a:p>
            <a:pPr algn="ctr" indent="0" marL="0">
              <a:buNone/>
            </a:pPr>
            <a:r>
              <a:rPr lang="en-US" sz="1500" b="1" dirty="0">
                <a:solidFill>
                  <a:srgbClr val="1C3D24"/>
                </a:solidFill>
                <a:latin typeface="Calibri" pitchFamily="34" charset="0"/>
                <a:ea typeface="Calibri" pitchFamily="34" charset="-122"/>
                <a:cs typeface="Calibri" pitchFamily="34" charset="-120"/>
              </a:rPr>
              <a:t>45 sweets</a:t>
            </a:r>
            <a:endParaRPr lang="en-US" sz="1500" dirty="0"/>
          </a:p>
        </p:txBody>
      </p:sp>
      <p:sp>
        <p:nvSpPr>
          <p:cNvPr id="14" name="Shape 10"/>
          <p:cNvSpPr/>
          <p:nvPr/>
        </p:nvSpPr>
        <p:spPr>
          <a:xfrm>
            <a:off x="868680" y="3611880"/>
            <a:ext cx="1901952" cy="548640"/>
          </a:xfrm>
          <a:prstGeom prst="rect">
            <a:avLst/>
          </a:prstGeom>
          <a:solidFill>
            <a:srgbClr val="FF6B54"/>
          </a:solidFill>
          <a:ln w="19050">
            <a:solidFill>
              <a:srgbClr val="FFFFFF"/>
            </a:solidFill>
            <a:prstDash val="solid"/>
          </a:ln>
        </p:spPr>
      </p:sp>
      <p:sp>
        <p:nvSpPr>
          <p:cNvPr id="15" name="Text 11"/>
          <p:cNvSpPr txBox="1"/>
          <p:nvPr/>
        </p:nvSpPr>
        <p:spPr>
          <a:xfrm>
            <a:off x="868680" y="3611880"/>
            <a:ext cx="1901952"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18 red</a:t>
            </a:r>
            <a:endParaRPr lang="en-US" sz="1500" dirty="0"/>
          </a:p>
        </p:txBody>
      </p:sp>
      <p:sp>
        <p:nvSpPr>
          <p:cNvPr id="16" name="Shape 12"/>
          <p:cNvSpPr/>
          <p:nvPr/>
        </p:nvSpPr>
        <p:spPr>
          <a:xfrm>
            <a:off x="2770632" y="3611880"/>
            <a:ext cx="2852928" cy="548640"/>
          </a:xfrm>
          <a:prstGeom prst="rect">
            <a:avLst/>
          </a:prstGeom>
          <a:solidFill>
            <a:srgbClr val="FBB817"/>
          </a:solidFill>
          <a:ln w="19050">
            <a:solidFill>
              <a:srgbClr val="FFFFFF"/>
            </a:solidFill>
            <a:prstDash val="solid"/>
          </a:ln>
        </p:spPr>
      </p:sp>
      <p:sp>
        <p:nvSpPr>
          <p:cNvPr id="17" name="Text 13"/>
          <p:cNvSpPr txBox="1"/>
          <p:nvPr/>
        </p:nvSpPr>
        <p:spPr>
          <a:xfrm>
            <a:off x="2770632" y="3611880"/>
            <a:ext cx="2852928" cy="548640"/>
          </a:xfrm>
          <a:prstGeom prst="rect">
            <a:avLst/>
          </a:prstGeom>
          <a:noFill/>
          <a:ln/>
        </p:spPr>
        <p:txBody>
          <a:bodyPr wrap="square" lIns="0" tIns="0" rIns="0" bIns="0" rtlCol="0" anchor="ctr"/>
          <a:lstStyle/>
          <a:p>
            <a:pPr algn="ctr" indent="0" marL="0">
              <a:buNone/>
            </a:pPr>
            <a:r>
              <a:rPr lang="en-US" sz="1500" b="1" dirty="0">
                <a:solidFill>
                  <a:srgbClr val="20302A"/>
                </a:solidFill>
                <a:latin typeface="Calibri" pitchFamily="34" charset="0"/>
                <a:ea typeface="Calibri" pitchFamily="34" charset="-122"/>
                <a:cs typeface="Calibri" pitchFamily="34" charset="-120"/>
              </a:rPr>
              <a:t>?</a:t>
            </a:r>
            <a:endParaRPr lang="en-US" sz="1500" dirty="0"/>
          </a:p>
        </p:txBody>
      </p:sp>
      <p:sp>
        <p:nvSpPr>
          <p:cNvPr id="18" name="Text 14"/>
          <p:cNvSpPr txBox="1"/>
          <p:nvPr/>
        </p:nvSpPr>
        <p:spPr>
          <a:xfrm>
            <a:off x="777240" y="4343400"/>
            <a:ext cx="5029200" cy="1463040"/>
          </a:xfrm>
          <a:prstGeom prst="rect">
            <a:avLst/>
          </a:prstGeom>
          <a:noFill/>
          <a:ln/>
        </p:spPr>
        <p:txBody>
          <a:bodyPr wrap="square" lIns="0" tIns="0" rIns="0" bIns="0" rtlCol="0" anchor="ctr"/>
          <a:lstStyle/>
          <a:p>
            <a:pPr indent="0" marL="0">
              <a:buNone/>
            </a:pPr>
            <a:r>
              <a:rPr lang="en-US" sz="1500" dirty="0">
                <a:solidFill>
                  <a:srgbClr val="20302A"/>
                </a:solidFill>
                <a:latin typeface="Calibri" pitchFamily="34" charset="0"/>
                <a:ea typeface="Calibri" pitchFamily="34" charset="-122"/>
                <a:cs typeface="Calibri" pitchFamily="34" charset="-120"/>
              </a:rPr>
              <a:t>We know the whole and one part.</a:t>
            </a:r>
            <a:endParaRPr lang="en-US" sz="1500" dirty="0"/>
          </a:p>
          <a:p>
            <a:pPr indent="0" marL="0">
              <a:buNone/>
            </a:pPr>
            <a:r>
              <a:rPr lang="en-US" sz="1500" dirty="0">
                <a:solidFill>
                  <a:srgbClr val="20302A"/>
                </a:solidFill>
                <a:latin typeface="Calibri" pitchFamily="34" charset="0"/>
                <a:ea typeface="Calibri" pitchFamily="34" charset="-122"/>
                <a:cs typeface="Calibri" pitchFamily="34" charset="-120"/>
              </a:rPr>
              <a:t>So we subtract: 45 − 18 = 27</a:t>
            </a:r>
            <a:endParaRPr lang="en-US" sz="1500" dirty="0"/>
          </a:p>
          <a:p>
            <a:pPr indent="0" marL="0">
              <a:buNone/>
            </a:pPr>
            <a:r>
              <a:rPr lang="en-US" sz="1500" b="1" dirty="0">
                <a:solidFill>
                  <a:srgbClr val="2A7A3F"/>
                </a:solidFill>
                <a:latin typeface="Calibri" pitchFamily="34" charset="0"/>
                <a:ea typeface="Calibri" pitchFamily="34" charset="-122"/>
                <a:cs typeface="Calibri" pitchFamily="34" charset="-120"/>
              </a:rPr>
              <a:t>27 sweets are yellow.</a:t>
            </a:r>
            <a:endParaRPr lang="en-US" sz="1500" dirty="0"/>
          </a:p>
        </p:txBody>
      </p:sp>
      <p:sp>
        <p:nvSpPr>
          <p:cNvPr id="19" name="Shape 15"/>
          <p:cNvSpPr/>
          <p:nvPr/>
        </p:nvSpPr>
        <p:spPr>
          <a:xfrm>
            <a:off x="6217920" y="1600200"/>
            <a:ext cx="5440680" cy="4663440"/>
          </a:xfrm>
          <a:prstGeom prst="roundRect">
            <a:avLst>
              <a:gd name="adj" fmla="val 2745"/>
            </a:avLst>
          </a:prstGeom>
          <a:solidFill>
            <a:srgbClr val="FFE9E5"/>
          </a:solidFill>
          <a:ln/>
          <a:effectLst>
            <a:outerShdw sx="100000" sy="100000" kx="0" ky="0" algn="bl" rotWithShape="0" blurRad="101600" dist="38100" dir="5400000">
              <a:srgbClr val="8FA293">
                <a:alpha val="35000"/>
              </a:srgbClr>
            </a:outerShdw>
          </a:effectLst>
        </p:spPr>
      </p:sp>
      <p:sp>
        <p:nvSpPr>
          <p:cNvPr id="20" name="Text 16"/>
          <p:cNvSpPr txBox="1"/>
          <p:nvPr/>
        </p:nvSpPr>
        <p:spPr>
          <a:xfrm>
            <a:off x="6446520" y="1691640"/>
            <a:ext cx="5029200" cy="1188720"/>
          </a:xfrm>
          <a:prstGeom prst="rect">
            <a:avLst/>
          </a:prstGeom>
          <a:noFill/>
          <a:ln/>
        </p:spPr>
        <p:txBody>
          <a:bodyPr wrap="square" lIns="0" tIns="0" rIns="0" bIns="0" rtlCol="0" anchor="ctr"/>
          <a:lstStyle/>
          <a:p>
            <a:pPr indent="0" marL="0">
              <a:buNone/>
            </a:pPr>
            <a:r>
              <a:rPr lang="en-US" sz="1700" b="1" dirty="0">
                <a:solidFill>
                  <a:srgbClr val="C73A24"/>
                </a:solidFill>
                <a:latin typeface="Calibri" pitchFamily="34" charset="0"/>
                <a:ea typeface="Calibri" pitchFamily="34" charset="-122"/>
                <a:cs typeface="Calibri" pitchFamily="34" charset="-120"/>
              </a:rPr>
              <a:t>Your turn! Draw the bar</a:t>
            </a:r>
            <a:endParaRPr lang="en-US" sz="1700" dirty="0"/>
          </a:p>
          <a:p>
            <a:pPr indent="0" marL="0">
              <a:buNone/>
            </a:pPr>
            <a:r>
              <a:rPr lang="en-US" sz="1500" dirty="0">
                <a:solidFill>
                  <a:srgbClr val="20302A"/>
                </a:solidFill>
                <a:latin typeface="Calibri" pitchFamily="34" charset="0"/>
                <a:ea typeface="Calibri" pitchFamily="34" charset="-122"/>
                <a:cs typeface="Calibri" pitchFamily="34" charset="-120"/>
              </a:rPr>
              <a:t>Mum buys a lolly for 25p and a drink for 40p. How much does she spend altogether?</a:t>
            </a:r>
            <a:endParaRPr lang="en-US" sz="1700" dirty="0"/>
          </a:p>
        </p:txBody>
      </p:sp>
      <p:sp>
        <p:nvSpPr>
          <p:cNvPr id="21" name="Shape 17"/>
          <p:cNvSpPr/>
          <p:nvPr/>
        </p:nvSpPr>
        <p:spPr>
          <a:xfrm>
            <a:off x="6583680" y="3063240"/>
            <a:ext cx="4709160" cy="548640"/>
          </a:xfrm>
          <a:prstGeom prst="rect">
            <a:avLst/>
          </a:prstGeom>
          <a:solidFill>
            <a:srgbClr val="FFFFFF"/>
          </a:solidFill>
          <a:ln w="19050">
            <a:solidFill>
              <a:srgbClr val="FF6B54"/>
            </a:solidFill>
            <a:prstDash val="dash"/>
          </a:ln>
        </p:spPr>
      </p:sp>
      <p:sp>
        <p:nvSpPr>
          <p:cNvPr id="22" name="Text 18"/>
          <p:cNvSpPr txBox="1"/>
          <p:nvPr/>
        </p:nvSpPr>
        <p:spPr>
          <a:xfrm>
            <a:off x="6583680" y="3063240"/>
            <a:ext cx="4709160" cy="548640"/>
          </a:xfrm>
          <a:prstGeom prst="rect">
            <a:avLst/>
          </a:prstGeom>
          <a:noFill/>
          <a:ln/>
        </p:spPr>
        <p:txBody>
          <a:bodyPr wrap="square" lIns="0" tIns="0" rIns="0" bIns="0" rtlCol="0" anchor="ctr"/>
          <a:lstStyle/>
          <a:p>
            <a:pPr algn="ctr" indent="0" marL="0">
              <a:buNone/>
            </a:pPr>
            <a:r>
              <a:rPr lang="en-US" sz="1800" b="1" dirty="0">
                <a:solidFill>
                  <a:srgbClr val="C73A24"/>
                </a:solidFill>
                <a:latin typeface="Calibri" pitchFamily="34" charset="0"/>
                <a:ea typeface="Calibri" pitchFamily="34" charset="-122"/>
                <a:cs typeface="Calibri" pitchFamily="34" charset="-120"/>
              </a:rPr>
              <a:t>?</a:t>
            </a:r>
            <a:endParaRPr lang="en-US" sz="1800" dirty="0"/>
          </a:p>
        </p:txBody>
      </p:sp>
      <p:sp>
        <p:nvSpPr>
          <p:cNvPr id="23" name="Shape 19"/>
          <p:cNvSpPr/>
          <p:nvPr/>
        </p:nvSpPr>
        <p:spPr>
          <a:xfrm>
            <a:off x="6583680" y="3657600"/>
            <a:ext cx="1828800" cy="548640"/>
          </a:xfrm>
          <a:prstGeom prst="rect">
            <a:avLst/>
          </a:prstGeom>
          <a:solidFill>
            <a:srgbClr val="FFFFFF"/>
          </a:solidFill>
          <a:ln w="19050">
            <a:solidFill>
              <a:srgbClr val="FF6B54"/>
            </a:solidFill>
            <a:prstDash val="dash"/>
          </a:ln>
        </p:spPr>
      </p:sp>
      <p:sp>
        <p:nvSpPr>
          <p:cNvPr id="24" name="Shape 20"/>
          <p:cNvSpPr/>
          <p:nvPr/>
        </p:nvSpPr>
        <p:spPr>
          <a:xfrm>
            <a:off x="8412480" y="3657600"/>
            <a:ext cx="2880360" cy="548640"/>
          </a:xfrm>
          <a:prstGeom prst="rect">
            <a:avLst/>
          </a:prstGeom>
          <a:solidFill>
            <a:srgbClr val="FFFFFF"/>
          </a:solidFill>
          <a:ln w="19050">
            <a:solidFill>
              <a:srgbClr val="FF6B54"/>
            </a:solidFill>
            <a:prstDash val="dash"/>
          </a:ln>
        </p:spPr>
      </p:sp>
      <p:sp>
        <p:nvSpPr>
          <p:cNvPr id="25" name="Text 21"/>
          <p:cNvSpPr txBox="1"/>
          <p:nvPr/>
        </p:nvSpPr>
        <p:spPr>
          <a:xfrm>
            <a:off x="6583680" y="3657600"/>
            <a:ext cx="1828800" cy="548640"/>
          </a:xfrm>
          <a:prstGeom prst="rect">
            <a:avLst/>
          </a:prstGeom>
          <a:noFill/>
          <a:ln/>
        </p:spPr>
        <p:txBody>
          <a:bodyPr wrap="square" lIns="0" tIns="0" rIns="0" bIns="0" rtlCol="0" anchor="ctr"/>
          <a:lstStyle/>
          <a:p>
            <a:pPr algn="ctr" indent="0" marL="0">
              <a:buNone/>
            </a:pPr>
            <a:r>
              <a:rPr lang="en-US" sz="1800" b="1" dirty="0">
                <a:solidFill>
                  <a:srgbClr val="C73A24"/>
                </a:solidFill>
                <a:latin typeface="Calibri" pitchFamily="34" charset="0"/>
                <a:ea typeface="Calibri" pitchFamily="34" charset="-122"/>
                <a:cs typeface="Calibri" pitchFamily="34" charset="-120"/>
              </a:rPr>
              <a:t>?</a:t>
            </a:r>
            <a:endParaRPr lang="en-US" sz="1800" dirty="0"/>
          </a:p>
        </p:txBody>
      </p:sp>
      <p:sp>
        <p:nvSpPr>
          <p:cNvPr id="26" name="Text 22"/>
          <p:cNvSpPr txBox="1"/>
          <p:nvPr/>
        </p:nvSpPr>
        <p:spPr>
          <a:xfrm>
            <a:off x="8412480" y="3657600"/>
            <a:ext cx="2880360" cy="548640"/>
          </a:xfrm>
          <a:prstGeom prst="rect">
            <a:avLst/>
          </a:prstGeom>
          <a:noFill/>
          <a:ln/>
        </p:spPr>
        <p:txBody>
          <a:bodyPr wrap="square" lIns="0" tIns="0" rIns="0" bIns="0" rtlCol="0" anchor="ctr"/>
          <a:lstStyle/>
          <a:p>
            <a:pPr algn="ctr" indent="0" marL="0">
              <a:buNone/>
            </a:pPr>
            <a:r>
              <a:rPr lang="en-US" sz="1800" b="1" dirty="0">
                <a:solidFill>
                  <a:srgbClr val="C73A24"/>
                </a:solidFill>
                <a:latin typeface="Calibri" pitchFamily="34" charset="0"/>
                <a:ea typeface="Calibri" pitchFamily="34" charset="-122"/>
                <a:cs typeface="Calibri" pitchFamily="34" charset="-120"/>
              </a:rPr>
              <a:t>?</a:t>
            </a:r>
            <a:endParaRPr lang="en-US" sz="1800" dirty="0"/>
          </a:p>
        </p:txBody>
      </p:sp>
      <p:sp>
        <p:nvSpPr>
          <p:cNvPr id="27" name="Text 23"/>
          <p:cNvSpPr txBox="1"/>
          <p:nvPr/>
        </p:nvSpPr>
        <p:spPr>
          <a:xfrm>
            <a:off x="6446520" y="4434840"/>
            <a:ext cx="5029200" cy="914400"/>
          </a:xfrm>
          <a:prstGeom prst="rect">
            <a:avLst/>
          </a:prstGeom>
          <a:noFill/>
          <a:ln/>
        </p:spPr>
        <p:txBody>
          <a:bodyPr wrap="square" lIns="0" tIns="0" rIns="0" bIns="0" rtlCol="0" anchor="ctr"/>
          <a:lstStyle/>
          <a:p>
            <a:pPr indent="0" marL="0">
              <a:buNone/>
            </a:pPr>
            <a:r>
              <a:rPr lang="en-US" sz="1500" i="1" dirty="0">
                <a:solidFill>
                  <a:srgbClr val="4F5E54"/>
                </a:solidFill>
                <a:latin typeface="Calibri" pitchFamily="34" charset="0"/>
                <a:ea typeface="Calibri" pitchFamily="34" charset="-122"/>
                <a:cs typeface="Calibri" pitchFamily="34" charset="-120"/>
              </a:rPr>
              <a:t>What do we know: the parts or the whole?</a:t>
            </a:r>
            <a:endParaRPr lang="en-US" sz="1500" dirty="0"/>
          </a:p>
          <a:p>
            <a:pPr indent="0" marL="0">
              <a:buNone/>
            </a:pPr>
            <a:r>
              <a:rPr lang="en-US" sz="1500" i="1" dirty="0">
                <a:solidFill>
                  <a:srgbClr val="4F5E54"/>
                </a:solidFill>
                <a:latin typeface="Calibri" pitchFamily="34" charset="0"/>
                <a:ea typeface="Calibri" pitchFamily="34" charset="-122"/>
                <a:cs typeface="Calibri" pitchFamily="34" charset="-120"/>
              </a:rPr>
              <a:t>So do we add or subtract?</a:t>
            </a:r>
            <a:endParaRPr lang="en-US" sz="1500" dirty="0"/>
          </a:p>
        </p:txBody>
      </p:sp>
      <p:sp>
        <p:nvSpPr>
          <p:cNvPr id="28" name="Text 24"/>
          <p:cNvSpPr txBox="1"/>
          <p:nvPr/>
        </p:nvSpPr>
        <p:spPr>
          <a:xfrm>
            <a:off x="6446520" y="5394960"/>
            <a:ext cx="5029200" cy="731520"/>
          </a:xfrm>
          <a:prstGeom prst="rect">
            <a:avLst/>
          </a:prstGeom>
          <a:noFill/>
          <a:ln/>
        </p:spPr>
        <p:txBody>
          <a:bodyPr wrap="square" lIns="0" tIns="0" rIns="0" bIns="0" rtlCol="0" anchor="ctr"/>
          <a:lstStyle/>
          <a:p>
            <a:pPr indent="0" marL="0">
              <a:buNone/>
            </a:pPr>
            <a:r>
              <a:rPr lang="en-US" sz="1400" b="1" dirty="0">
                <a:solidFill>
                  <a:srgbClr val="C73A24"/>
                </a:solidFill>
                <a:latin typeface="Calibri" pitchFamily="34" charset="0"/>
                <a:ea typeface="Calibri" pitchFamily="34" charset="-122"/>
                <a:cs typeface="Calibri" pitchFamily="34" charset="-120"/>
              </a:rPr>
              <a:t>Parts known → add.  Whole and one part known → subtract.</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607040" y="-1097280"/>
            <a:ext cx="2743200" cy="2743200"/>
          </a:xfrm>
          <a:prstGeom prst="ellipse">
            <a:avLst/>
          </a:prstGeom>
          <a:solidFill>
            <a:srgbClr val="EFF6F0"/>
          </a:solidFill>
          <a:ln/>
        </p:spPr>
      </p:sp>
      <p:sp>
        <p:nvSpPr>
          <p:cNvPr id="3" name="Shape 1"/>
          <p:cNvSpPr/>
          <p:nvPr/>
        </p:nvSpPr>
        <p:spPr>
          <a:xfrm>
            <a:off x="11658600" y="1325880"/>
            <a:ext cx="822960" cy="822960"/>
          </a:xfrm>
          <a:prstGeom prst="ellipse">
            <a:avLst/>
          </a:prstGeom>
          <a:solidFill>
            <a:srgbClr val="FDF3D6"/>
          </a:solidFill>
          <a:ln/>
        </p:spPr>
      </p:sp>
      <p:sp>
        <p:nvSpPr>
          <p:cNvPr id="4" name="Shape 2"/>
          <p:cNvSpPr/>
          <p:nvPr/>
        </p:nvSpPr>
        <p:spPr>
          <a:xfrm>
            <a:off x="548640" y="384048"/>
            <a:ext cx="749808" cy="749808"/>
          </a:xfrm>
          <a:prstGeom prst="ellipse">
            <a:avLst/>
          </a:prstGeom>
          <a:solidFill>
            <a:srgbClr val="FBB817"/>
          </a:solidFill>
          <a:ln/>
        </p:spPr>
      </p:sp>
      <p:pic>
        <p:nvPicPr>
          <p:cNvPr id="5"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6" name="Text 3"/>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Multiplying: groups, arrays and times tables</a:t>
            </a:r>
            <a:endParaRPr lang="en-US" sz="3200" dirty="0"/>
          </a:p>
        </p:txBody>
      </p:sp>
      <p:sp>
        <p:nvSpPr>
          <p:cNvPr id="7" name="Text 4"/>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Year 2 children learn the 2, 5 and 10 times tables, and count in 3s.</a:t>
            </a:r>
            <a:endParaRPr lang="en-US" sz="1600" dirty="0"/>
          </a:p>
        </p:txBody>
      </p:sp>
      <p:pic>
        <p:nvPicPr>
          <p:cNvPr id="8"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9" name="Shape 5"/>
          <p:cNvSpPr/>
          <p:nvPr/>
        </p:nvSpPr>
        <p:spPr>
          <a:xfrm>
            <a:off x="548640" y="1600200"/>
            <a:ext cx="5440680" cy="3108960"/>
          </a:xfrm>
          <a:prstGeom prst="roundRect">
            <a:avLst>
              <a:gd name="adj" fmla="val 4118"/>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10" name="Text 6"/>
          <p:cNvSpPr txBox="1"/>
          <p:nvPr/>
        </p:nvSpPr>
        <p:spPr>
          <a:xfrm>
            <a:off x="731520" y="1691640"/>
            <a:ext cx="5120640" cy="365760"/>
          </a:xfrm>
          <a:prstGeom prst="rect">
            <a:avLst/>
          </a:prstGeom>
          <a:noFill/>
          <a:ln/>
        </p:spPr>
        <p:txBody>
          <a:bodyPr wrap="square" lIns="0" tIns="0" rIns="0" bIns="0" rtlCol="0" anchor="ctr"/>
          <a:lstStyle/>
          <a:p>
            <a:pPr indent="0" marL="0">
              <a:buNone/>
            </a:pPr>
            <a:r>
              <a:rPr lang="en-US" sz="1700" b="1" dirty="0">
                <a:solidFill>
                  <a:srgbClr val="176E99"/>
                </a:solidFill>
                <a:latin typeface="Calibri" pitchFamily="34" charset="0"/>
                <a:ea typeface="Calibri" pitchFamily="34" charset="-122"/>
                <a:cs typeface="Calibri" pitchFamily="34" charset="-120"/>
              </a:rPr>
              <a:t>Repeated addition</a:t>
            </a:r>
            <a:endParaRPr lang="en-US" sz="1700" dirty="0"/>
          </a:p>
        </p:txBody>
      </p:sp>
      <p:sp>
        <p:nvSpPr>
          <p:cNvPr id="11" name="Shape 7"/>
          <p:cNvSpPr/>
          <p:nvPr/>
        </p:nvSpPr>
        <p:spPr>
          <a:xfrm>
            <a:off x="868680" y="2194560"/>
            <a:ext cx="1051560" cy="1051560"/>
          </a:xfrm>
          <a:prstGeom prst="ellipse">
            <a:avLst/>
          </a:prstGeom>
          <a:solidFill>
            <a:srgbClr val="E4F4FB"/>
          </a:solidFill>
          <a:ln w="19050">
            <a:solidFill>
              <a:srgbClr val="2AA8E0"/>
            </a:solidFill>
            <a:prstDash val="solid"/>
          </a:ln>
        </p:spPr>
      </p:sp>
      <p:sp>
        <p:nvSpPr>
          <p:cNvPr id="12" name="Shape 8"/>
          <p:cNvSpPr/>
          <p:nvPr/>
        </p:nvSpPr>
        <p:spPr>
          <a:xfrm>
            <a:off x="1051560" y="2468880"/>
            <a:ext cx="256032" cy="256032"/>
          </a:xfrm>
          <a:prstGeom prst="ellipse">
            <a:avLst/>
          </a:prstGeom>
          <a:solidFill>
            <a:srgbClr val="E5484D"/>
          </a:solidFill>
          <a:ln/>
        </p:spPr>
      </p:sp>
      <p:sp>
        <p:nvSpPr>
          <p:cNvPr id="13" name="Shape 9"/>
          <p:cNvSpPr/>
          <p:nvPr/>
        </p:nvSpPr>
        <p:spPr>
          <a:xfrm>
            <a:off x="1463040" y="2468880"/>
            <a:ext cx="256032" cy="256032"/>
          </a:xfrm>
          <a:prstGeom prst="ellipse">
            <a:avLst/>
          </a:prstGeom>
          <a:solidFill>
            <a:srgbClr val="E5484D"/>
          </a:solidFill>
          <a:ln/>
        </p:spPr>
      </p:sp>
      <p:sp>
        <p:nvSpPr>
          <p:cNvPr id="14" name="Shape 10"/>
          <p:cNvSpPr/>
          <p:nvPr/>
        </p:nvSpPr>
        <p:spPr>
          <a:xfrm>
            <a:off x="1252728" y="2788920"/>
            <a:ext cx="256032" cy="256032"/>
          </a:xfrm>
          <a:prstGeom prst="ellipse">
            <a:avLst/>
          </a:prstGeom>
          <a:solidFill>
            <a:srgbClr val="E5484D"/>
          </a:solidFill>
          <a:ln/>
        </p:spPr>
      </p:sp>
      <p:sp>
        <p:nvSpPr>
          <p:cNvPr id="15" name="Shape 11"/>
          <p:cNvSpPr/>
          <p:nvPr/>
        </p:nvSpPr>
        <p:spPr>
          <a:xfrm>
            <a:off x="2103120" y="2194560"/>
            <a:ext cx="1051560" cy="1051560"/>
          </a:xfrm>
          <a:prstGeom prst="ellipse">
            <a:avLst/>
          </a:prstGeom>
          <a:solidFill>
            <a:srgbClr val="E4F4FB"/>
          </a:solidFill>
          <a:ln w="19050">
            <a:solidFill>
              <a:srgbClr val="2AA8E0"/>
            </a:solidFill>
            <a:prstDash val="solid"/>
          </a:ln>
        </p:spPr>
      </p:sp>
      <p:sp>
        <p:nvSpPr>
          <p:cNvPr id="16" name="Shape 12"/>
          <p:cNvSpPr/>
          <p:nvPr/>
        </p:nvSpPr>
        <p:spPr>
          <a:xfrm>
            <a:off x="2286000" y="2468880"/>
            <a:ext cx="256032" cy="256032"/>
          </a:xfrm>
          <a:prstGeom prst="ellipse">
            <a:avLst/>
          </a:prstGeom>
          <a:solidFill>
            <a:srgbClr val="E5484D"/>
          </a:solidFill>
          <a:ln/>
        </p:spPr>
      </p:sp>
      <p:sp>
        <p:nvSpPr>
          <p:cNvPr id="17" name="Shape 13"/>
          <p:cNvSpPr/>
          <p:nvPr/>
        </p:nvSpPr>
        <p:spPr>
          <a:xfrm>
            <a:off x="2697480" y="2468880"/>
            <a:ext cx="256032" cy="256032"/>
          </a:xfrm>
          <a:prstGeom prst="ellipse">
            <a:avLst/>
          </a:prstGeom>
          <a:solidFill>
            <a:srgbClr val="E5484D"/>
          </a:solidFill>
          <a:ln/>
        </p:spPr>
      </p:sp>
      <p:sp>
        <p:nvSpPr>
          <p:cNvPr id="18" name="Shape 14"/>
          <p:cNvSpPr/>
          <p:nvPr/>
        </p:nvSpPr>
        <p:spPr>
          <a:xfrm>
            <a:off x="2487168" y="2788920"/>
            <a:ext cx="256032" cy="256032"/>
          </a:xfrm>
          <a:prstGeom prst="ellipse">
            <a:avLst/>
          </a:prstGeom>
          <a:solidFill>
            <a:srgbClr val="E5484D"/>
          </a:solidFill>
          <a:ln/>
        </p:spPr>
      </p:sp>
      <p:sp>
        <p:nvSpPr>
          <p:cNvPr id="19" name="Shape 15"/>
          <p:cNvSpPr/>
          <p:nvPr/>
        </p:nvSpPr>
        <p:spPr>
          <a:xfrm>
            <a:off x="3337560" y="2194560"/>
            <a:ext cx="1051560" cy="1051560"/>
          </a:xfrm>
          <a:prstGeom prst="ellipse">
            <a:avLst/>
          </a:prstGeom>
          <a:solidFill>
            <a:srgbClr val="E4F4FB"/>
          </a:solidFill>
          <a:ln w="19050">
            <a:solidFill>
              <a:srgbClr val="2AA8E0"/>
            </a:solidFill>
            <a:prstDash val="solid"/>
          </a:ln>
        </p:spPr>
      </p:sp>
      <p:sp>
        <p:nvSpPr>
          <p:cNvPr id="20" name="Shape 16"/>
          <p:cNvSpPr/>
          <p:nvPr/>
        </p:nvSpPr>
        <p:spPr>
          <a:xfrm>
            <a:off x="3520440" y="2468880"/>
            <a:ext cx="256032" cy="256032"/>
          </a:xfrm>
          <a:prstGeom prst="ellipse">
            <a:avLst/>
          </a:prstGeom>
          <a:solidFill>
            <a:srgbClr val="E5484D"/>
          </a:solidFill>
          <a:ln/>
        </p:spPr>
      </p:sp>
      <p:sp>
        <p:nvSpPr>
          <p:cNvPr id="21" name="Shape 17"/>
          <p:cNvSpPr/>
          <p:nvPr/>
        </p:nvSpPr>
        <p:spPr>
          <a:xfrm>
            <a:off x="3931920" y="2468880"/>
            <a:ext cx="256032" cy="256032"/>
          </a:xfrm>
          <a:prstGeom prst="ellipse">
            <a:avLst/>
          </a:prstGeom>
          <a:solidFill>
            <a:srgbClr val="E5484D"/>
          </a:solidFill>
          <a:ln/>
        </p:spPr>
      </p:sp>
      <p:sp>
        <p:nvSpPr>
          <p:cNvPr id="22" name="Shape 18"/>
          <p:cNvSpPr/>
          <p:nvPr/>
        </p:nvSpPr>
        <p:spPr>
          <a:xfrm>
            <a:off x="3721608" y="2788920"/>
            <a:ext cx="256032" cy="256032"/>
          </a:xfrm>
          <a:prstGeom prst="ellipse">
            <a:avLst/>
          </a:prstGeom>
          <a:solidFill>
            <a:srgbClr val="E5484D"/>
          </a:solidFill>
          <a:ln/>
        </p:spPr>
      </p:sp>
      <p:sp>
        <p:nvSpPr>
          <p:cNvPr id="23" name="Shape 19"/>
          <p:cNvSpPr/>
          <p:nvPr/>
        </p:nvSpPr>
        <p:spPr>
          <a:xfrm>
            <a:off x="4572000" y="2194560"/>
            <a:ext cx="1051560" cy="1051560"/>
          </a:xfrm>
          <a:prstGeom prst="ellipse">
            <a:avLst/>
          </a:prstGeom>
          <a:solidFill>
            <a:srgbClr val="E4F4FB"/>
          </a:solidFill>
          <a:ln w="19050">
            <a:solidFill>
              <a:srgbClr val="2AA8E0"/>
            </a:solidFill>
            <a:prstDash val="solid"/>
          </a:ln>
        </p:spPr>
      </p:sp>
      <p:sp>
        <p:nvSpPr>
          <p:cNvPr id="24" name="Shape 20"/>
          <p:cNvSpPr/>
          <p:nvPr/>
        </p:nvSpPr>
        <p:spPr>
          <a:xfrm>
            <a:off x="4754880" y="2468880"/>
            <a:ext cx="256032" cy="256032"/>
          </a:xfrm>
          <a:prstGeom prst="ellipse">
            <a:avLst/>
          </a:prstGeom>
          <a:solidFill>
            <a:srgbClr val="E5484D"/>
          </a:solidFill>
          <a:ln/>
        </p:spPr>
      </p:sp>
      <p:sp>
        <p:nvSpPr>
          <p:cNvPr id="25" name="Shape 21"/>
          <p:cNvSpPr/>
          <p:nvPr/>
        </p:nvSpPr>
        <p:spPr>
          <a:xfrm>
            <a:off x="5166360" y="2468880"/>
            <a:ext cx="256032" cy="256032"/>
          </a:xfrm>
          <a:prstGeom prst="ellipse">
            <a:avLst/>
          </a:prstGeom>
          <a:solidFill>
            <a:srgbClr val="E5484D"/>
          </a:solidFill>
          <a:ln/>
        </p:spPr>
      </p:sp>
      <p:sp>
        <p:nvSpPr>
          <p:cNvPr id="26" name="Shape 22"/>
          <p:cNvSpPr/>
          <p:nvPr/>
        </p:nvSpPr>
        <p:spPr>
          <a:xfrm>
            <a:off x="4956048" y="2788920"/>
            <a:ext cx="256032" cy="256032"/>
          </a:xfrm>
          <a:prstGeom prst="ellipse">
            <a:avLst/>
          </a:prstGeom>
          <a:solidFill>
            <a:srgbClr val="E5484D"/>
          </a:solidFill>
          <a:ln/>
        </p:spPr>
      </p:sp>
      <p:sp>
        <p:nvSpPr>
          <p:cNvPr id="27" name="Text 23"/>
          <p:cNvSpPr txBox="1"/>
          <p:nvPr/>
        </p:nvSpPr>
        <p:spPr>
          <a:xfrm>
            <a:off x="731520" y="3383280"/>
            <a:ext cx="5120640" cy="1234440"/>
          </a:xfrm>
          <a:prstGeom prst="rect">
            <a:avLst/>
          </a:prstGeom>
          <a:noFill/>
          <a:ln/>
        </p:spPr>
        <p:txBody>
          <a:bodyPr wrap="square" lIns="0" tIns="0" rIns="0" bIns="0" rtlCol="0" anchor="ctr"/>
          <a:lstStyle/>
          <a:p>
            <a:pPr algn="ctr" indent="0" marL="0">
              <a:buNone/>
            </a:pPr>
            <a:r>
              <a:rPr lang="en-US" sz="1600" dirty="0">
                <a:solidFill>
                  <a:srgbClr val="20302A"/>
                </a:solidFill>
                <a:latin typeface="Calibri" pitchFamily="34" charset="0"/>
                <a:ea typeface="Calibri" pitchFamily="34" charset="-122"/>
                <a:cs typeface="Calibri" pitchFamily="34" charset="-120"/>
              </a:rPr>
              <a:t>3 + 3 + 3 + 3 = 12</a:t>
            </a:r>
            <a:endParaRPr lang="en-US" sz="1600" dirty="0"/>
          </a:p>
          <a:p>
            <a:pPr algn="ctr" indent="0" marL="0">
              <a:buNone/>
            </a:pPr>
            <a:r>
              <a:rPr lang="en-US" sz="1600" dirty="0">
                <a:solidFill>
                  <a:srgbClr val="20302A"/>
                </a:solidFill>
                <a:latin typeface="Calibri" pitchFamily="34" charset="0"/>
                <a:ea typeface="Calibri" pitchFamily="34" charset="-122"/>
                <a:cs typeface="Calibri" pitchFamily="34" charset="-120"/>
              </a:rPr>
              <a:t>4 groups of 3 = 12</a:t>
            </a:r>
            <a:endParaRPr lang="en-US" sz="1600" dirty="0"/>
          </a:p>
          <a:p>
            <a:pPr algn="ctr" indent="0" marL="0">
              <a:buNone/>
            </a:pPr>
            <a:r>
              <a:rPr lang="en-US" sz="2000" b="1" dirty="0">
                <a:solidFill>
                  <a:srgbClr val="176E99"/>
                </a:solidFill>
                <a:latin typeface="Calibri" pitchFamily="34" charset="0"/>
                <a:ea typeface="Calibri" pitchFamily="34" charset="-122"/>
                <a:cs typeface="Calibri" pitchFamily="34" charset="-120"/>
              </a:rPr>
              <a:t>4 × 3 = 12</a:t>
            </a:r>
            <a:endParaRPr lang="en-US" sz="1600" dirty="0"/>
          </a:p>
        </p:txBody>
      </p:sp>
      <p:sp>
        <p:nvSpPr>
          <p:cNvPr id="28" name="Shape 24"/>
          <p:cNvSpPr/>
          <p:nvPr/>
        </p:nvSpPr>
        <p:spPr>
          <a:xfrm>
            <a:off x="6217920" y="1600200"/>
            <a:ext cx="5440680" cy="3108960"/>
          </a:xfrm>
          <a:prstGeom prst="roundRect">
            <a:avLst>
              <a:gd name="adj" fmla="val 4118"/>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29" name="Text 25"/>
          <p:cNvSpPr txBox="1"/>
          <p:nvPr/>
        </p:nvSpPr>
        <p:spPr>
          <a:xfrm>
            <a:off x="6400800" y="1691640"/>
            <a:ext cx="5120640" cy="365760"/>
          </a:xfrm>
          <a:prstGeom prst="rect">
            <a:avLst/>
          </a:prstGeom>
          <a:noFill/>
          <a:ln/>
        </p:spPr>
        <p:txBody>
          <a:bodyPr wrap="square" lIns="0" tIns="0" rIns="0" bIns="0" rtlCol="0" anchor="ctr"/>
          <a:lstStyle/>
          <a:p>
            <a:pPr indent="0" marL="0">
              <a:buNone/>
            </a:pPr>
            <a:r>
              <a:rPr lang="en-US" sz="1700" b="1" dirty="0">
                <a:solidFill>
                  <a:srgbClr val="743A8C"/>
                </a:solidFill>
                <a:latin typeface="Calibri" pitchFamily="34" charset="0"/>
                <a:ea typeface="Calibri" pitchFamily="34" charset="-122"/>
                <a:cs typeface="Calibri" pitchFamily="34" charset="-120"/>
              </a:rPr>
              <a:t>Arrays: turn it around</a:t>
            </a:r>
            <a:endParaRPr lang="en-US" sz="1700" dirty="0"/>
          </a:p>
        </p:txBody>
      </p:sp>
      <p:sp>
        <p:nvSpPr>
          <p:cNvPr id="30" name="Shape 26"/>
          <p:cNvSpPr/>
          <p:nvPr/>
        </p:nvSpPr>
        <p:spPr>
          <a:xfrm>
            <a:off x="6675120" y="2240280"/>
            <a:ext cx="219456" cy="219456"/>
          </a:xfrm>
          <a:prstGeom prst="ellipse">
            <a:avLst/>
          </a:prstGeom>
          <a:solidFill>
            <a:srgbClr val="8E4DA8"/>
          </a:solidFill>
          <a:ln/>
        </p:spPr>
      </p:sp>
      <p:sp>
        <p:nvSpPr>
          <p:cNvPr id="31" name="Shape 27"/>
          <p:cNvSpPr/>
          <p:nvPr/>
        </p:nvSpPr>
        <p:spPr>
          <a:xfrm>
            <a:off x="6971386" y="2240280"/>
            <a:ext cx="219456" cy="219456"/>
          </a:xfrm>
          <a:prstGeom prst="ellipse">
            <a:avLst/>
          </a:prstGeom>
          <a:solidFill>
            <a:srgbClr val="8E4DA8"/>
          </a:solidFill>
          <a:ln/>
        </p:spPr>
      </p:sp>
      <p:sp>
        <p:nvSpPr>
          <p:cNvPr id="32" name="Shape 28"/>
          <p:cNvSpPr/>
          <p:nvPr/>
        </p:nvSpPr>
        <p:spPr>
          <a:xfrm>
            <a:off x="7267651" y="2240280"/>
            <a:ext cx="219456" cy="219456"/>
          </a:xfrm>
          <a:prstGeom prst="ellipse">
            <a:avLst/>
          </a:prstGeom>
          <a:solidFill>
            <a:srgbClr val="8E4DA8"/>
          </a:solidFill>
          <a:ln/>
        </p:spPr>
      </p:sp>
      <p:sp>
        <p:nvSpPr>
          <p:cNvPr id="33" name="Shape 29"/>
          <p:cNvSpPr/>
          <p:nvPr/>
        </p:nvSpPr>
        <p:spPr>
          <a:xfrm>
            <a:off x="7563917" y="2240280"/>
            <a:ext cx="219456" cy="219456"/>
          </a:xfrm>
          <a:prstGeom prst="ellipse">
            <a:avLst/>
          </a:prstGeom>
          <a:solidFill>
            <a:srgbClr val="8E4DA8"/>
          </a:solidFill>
          <a:ln/>
        </p:spPr>
      </p:sp>
      <p:sp>
        <p:nvSpPr>
          <p:cNvPr id="34" name="Shape 30"/>
          <p:cNvSpPr/>
          <p:nvPr/>
        </p:nvSpPr>
        <p:spPr>
          <a:xfrm>
            <a:off x="7860182" y="2240280"/>
            <a:ext cx="219456" cy="219456"/>
          </a:xfrm>
          <a:prstGeom prst="ellipse">
            <a:avLst/>
          </a:prstGeom>
          <a:solidFill>
            <a:srgbClr val="8E4DA8"/>
          </a:solidFill>
          <a:ln/>
        </p:spPr>
      </p:sp>
      <p:sp>
        <p:nvSpPr>
          <p:cNvPr id="35" name="Shape 31"/>
          <p:cNvSpPr/>
          <p:nvPr/>
        </p:nvSpPr>
        <p:spPr>
          <a:xfrm>
            <a:off x="8156448" y="2240280"/>
            <a:ext cx="219456" cy="219456"/>
          </a:xfrm>
          <a:prstGeom prst="ellipse">
            <a:avLst/>
          </a:prstGeom>
          <a:solidFill>
            <a:srgbClr val="8E4DA8"/>
          </a:solidFill>
          <a:ln/>
        </p:spPr>
      </p:sp>
      <p:sp>
        <p:nvSpPr>
          <p:cNvPr id="36" name="Shape 32"/>
          <p:cNvSpPr/>
          <p:nvPr/>
        </p:nvSpPr>
        <p:spPr>
          <a:xfrm>
            <a:off x="6675120" y="2536546"/>
            <a:ext cx="219456" cy="219456"/>
          </a:xfrm>
          <a:prstGeom prst="ellipse">
            <a:avLst/>
          </a:prstGeom>
          <a:solidFill>
            <a:srgbClr val="8E4DA8"/>
          </a:solidFill>
          <a:ln/>
        </p:spPr>
      </p:sp>
      <p:sp>
        <p:nvSpPr>
          <p:cNvPr id="37" name="Shape 33"/>
          <p:cNvSpPr/>
          <p:nvPr/>
        </p:nvSpPr>
        <p:spPr>
          <a:xfrm>
            <a:off x="6971386" y="2536546"/>
            <a:ext cx="219456" cy="219456"/>
          </a:xfrm>
          <a:prstGeom prst="ellipse">
            <a:avLst/>
          </a:prstGeom>
          <a:solidFill>
            <a:srgbClr val="8E4DA8"/>
          </a:solidFill>
          <a:ln/>
        </p:spPr>
      </p:sp>
      <p:sp>
        <p:nvSpPr>
          <p:cNvPr id="38" name="Shape 34"/>
          <p:cNvSpPr/>
          <p:nvPr/>
        </p:nvSpPr>
        <p:spPr>
          <a:xfrm>
            <a:off x="7267651" y="2536546"/>
            <a:ext cx="219456" cy="219456"/>
          </a:xfrm>
          <a:prstGeom prst="ellipse">
            <a:avLst/>
          </a:prstGeom>
          <a:solidFill>
            <a:srgbClr val="8E4DA8"/>
          </a:solidFill>
          <a:ln/>
        </p:spPr>
      </p:sp>
      <p:sp>
        <p:nvSpPr>
          <p:cNvPr id="39" name="Shape 35"/>
          <p:cNvSpPr/>
          <p:nvPr/>
        </p:nvSpPr>
        <p:spPr>
          <a:xfrm>
            <a:off x="7563917" y="2536546"/>
            <a:ext cx="219456" cy="219456"/>
          </a:xfrm>
          <a:prstGeom prst="ellipse">
            <a:avLst/>
          </a:prstGeom>
          <a:solidFill>
            <a:srgbClr val="8E4DA8"/>
          </a:solidFill>
          <a:ln/>
        </p:spPr>
      </p:sp>
      <p:sp>
        <p:nvSpPr>
          <p:cNvPr id="40" name="Shape 36"/>
          <p:cNvSpPr/>
          <p:nvPr/>
        </p:nvSpPr>
        <p:spPr>
          <a:xfrm>
            <a:off x="7860182" y="2536546"/>
            <a:ext cx="219456" cy="219456"/>
          </a:xfrm>
          <a:prstGeom prst="ellipse">
            <a:avLst/>
          </a:prstGeom>
          <a:solidFill>
            <a:srgbClr val="8E4DA8"/>
          </a:solidFill>
          <a:ln/>
        </p:spPr>
      </p:sp>
      <p:sp>
        <p:nvSpPr>
          <p:cNvPr id="41" name="Shape 37"/>
          <p:cNvSpPr/>
          <p:nvPr/>
        </p:nvSpPr>
        <p:spPr>
          <a:xfrm>
            <a:off x="8156448" y="2536546"/>
            <a:ext cx="219456" cy="219456"/>
          </a:xfrm>
          <a:prstGeom prst="ellipse">
            <a:avLst/>
          </a:prstGeom>
          <a:solidFill>
            <a:srgbClr val="8E4DA8"/>
          </a:solidFill>
          <a:ln/>
        </p:spPr>
      </p:sp>
      <p:sp>
        <p:nvSpPr>
          <p:cNvPr id="42" name="Shape 38"/>
          <p:cNvSpPr/>
          <p:nvPr/>
        </p:nvSpPr>
        <p:spPr>
          <a:xfrm>
            <a:off x="6675120" y="2832811"/>
            <a:ext cx="219456" cy="219456"/>
          </a:xfrm>
          <a:prstGeom prst="ellipse">
            <a:avLst/>
          </a:prstGeom>
          <a:solidFill>
            <a:srgbClr val="8E4DA8"/>
          </a:solidFill>
          <a:ln/>
        </p:spPr>
      </p:sp>
      <p:sp>
        <p:nvSpPr>
          <p:cNvPr id="43" name="Shape 39"/>
          <p:cNvSpPr/>
          <p:nvPr/>
        </p:nvSpPr>
        <p:spPr>
          <a:xfrm>
            <a:off x="6971386" y="2832811"/>
            <a:ext cx="219456" cy="219456"/>
          </a:xfrm>
          <a:prstGeom prst="ellipse">
            <a:avLst/>
          </a:prstGeom>
          <a:solidFill>
            <a:srgbClr val="8E4DA8"/>
          </a:solidFill>
          <a:ln/>
        </p:spPr>
      </p:sp>
      <p:sp>
        <p:nvSpPr>
          <p:cNvPr id="44" name="Shape 40"/>
          <p:cNvSpPr/>
          <p:nvPr/>
        </p:nvSpPr>
        <p:spPr>
          <a:xfrm>
            <a:off x="7267651" y="2832811"/>
            <a:ext cx="219456" cy="219456"/>
          </a:xfrm>
          <a:prstGeom prst="ellipse">
            <a:avLst/>
          </a:prstGeom>
          <a:solidFill>
            <a:srgbClr val="8E4DA8"/>
          </a:solidFill>
          <a:ln/>
        </p:spPr>
      </p:sp>
      <p:sp>
        <p:nvSpPr>
          <p:cNvPr id="45" name="Shape 41"/>
          <p:cNvSpPr/>
          <p:nvPr/>
        </p:nvSpPr>
        <p:spPr>
          <a:xfrm>
            <a:off x="7563917" y="2832811"/>
            <a:ext cx="219456" cy="219456"/>
          </a:xfrm>
          <a:prstGeom prst="ellipse">
            <a:avLst/>
          </a:prstGeom>
          <a:solidFill>
            <a:srgbClr val="8E4DA8"/>
          </a:solidFill>
          <a:ln/>
        </p:spPr>
      </p:sp>
      <p:sp>
        <p:nvSpPr>
          <p:cNvPr id="46" name="Shape 42"/>
          <p:cNvSpPr/>
          <p:nvPr/>
        </p:nvSpPr>
        <p:spPr>
          <a:xfrm>
            <a:off x="7860182" y="2832811"/>
            <a:ext cx="219456" cy="219456"/>
          </a:xfrm>
          <a:prstGeom prst="ellipse">
            <a:avLst/>
          </a:prstGeom>
          <a:solidFill>
            <a:srgbClr val="8E4DA8"/>
          </a:solidFill>
          <a:ln/>
        </p:spPr>
      </p:sp>
      <p:sp>
        <p:nvSpPr>
          <p:cNvPr id="47" name="Shape 43"/>
          <p:cNvSpPr/>
          <p:nvPr/>
        </p:nvSpPr>
        <p:spPr>
          <a:xfrm>
            <a:off x="8156448" y="2832811"/>
            <a:ext cx="219456" cy="219456"/>
          </a:xfrm>
          <a:prstGeom prst="ellipse">
            <a:avLst/>
          </a:prstGeom>
          <a:solidFill>
            <a:srgbClr val="8E4DA8"/>
          </a:solidFill>
          <a:ln/>
        </p:spPr>
      </p:sp>
      <p:sp>
        <p:nvSpPr>
          <p:cNvPr id="48" name="Shape 44"/>
          <p:cNvSpPr/>
          <p:nvPr/>
        </p:nvSpPr>
        <p:spPr>
          <a:xfrm>
            <a:off x="6675120" y="3129077"/>
            <a:ext cx="219456" cy="219456"/>
          </a:xfrm>
          <a:prstGeom prst="ellipse">
            <a:avLst/>
          </a:prstGeom>
          <a:solidFill>
            <a:srgbClr val="8E4DA8"/>
          </a:solidFill>
          <a:ln/>
        </p:spPr>
      </p:sp>
      <p:sp>
        <p:nvSpPr>
          <p:cNvPr id="49" name="Shape 45"/>
          <p:cNvSpPr/>
          <p:nvPr/>
        </p:nvSpPr>
        <p:spPr>
          <a:xfrm>
            <a:off x="6971386" y="3129077"/>
            <a:ext cx="219456" cy="219456"/>
          </a:xfrm>
          <a:prstGeom prst="ellipse">
            <a:avLst/>
          </a:prstGeom>
          <a:solidFill>
            <a:srgbClr val="8E4DA8"/>
          </a:solidFill>
          <a:ln/>
        </p:spPr>
      </p:sp>
      <p:sp>
        <p:nvSpPr>
          <p:cNvPr id="50" name="Shape 46"/>
          <p:cNvSpPr/>
          <p:nvPr/>
        </p:nvSpPr>
        <p:spPr>
          <a:xfrm>
            <a:off x="7267651" y="3129077"/>
            <a:ext cx="219456" cy="219456"/>
          </a:xfrm>
          <a:prstGeom prst="ellipse">
            <a:avLst/>
          </a:prstGeom>
          <a:solidFill>
            <a:srgbClr val="8E4DA8"/>
          </a:solidFill>
          <a:ln/>
        </p:spPr>
      </p:sp>
      <p:sp>
        <p:nvSpPr>
          <p:cNvPr id="51" name="Shape 47"/>
          <p:cNvSpPr/>
          <p:nvPr/>
        </p:nvSpPr>
        <p:spPr>
          <a:xfrm>
            <a:off x="7563917" y="3129077"/>
            <a:ext cx="219456" cy="219456"/>
          </a:xfrm>
          <a:prstGeom prst="ellipse">
            <a:avLst/>
          </a:prstGeom>
          <a:solidFill>
            <a:srgbClr val="8E4DA8"/>
          </a:solidFill>
          <a:ln/>
        </p:spPr>
      </p:sp>
      <p:sp>
        <p:nvSpPr>
          <p:cNvPr id="52" name="Shape 48"/>
          <p:cNvSpPr/>
          <p:nvPr/>
        </p:nvSpPr>
        <p:spPr>
          <a:xfrm>
            <a:off x="7860182" y="3129077"/>
            <a:ext cx="219456" cy="219456"/>
          </a:xfrm>
          <a:prstGeom prst="ellipse">
            <a:avLst/>
          </a:prstGeom>
          <a:solidFill>
            <a:srgbClr val="8E4DA8"/>
          </a:solidFill>
          <a:ln/>
        </p:spPr>
      </p:sp>
      <p:sp>
        <p:nvSpPr>
          <p:cNvPr id="53" name="Shape 49"/>
          <p:cNvSpPr/>
          <p:nvPr/>
        </p:nvSpPr>
        <p:spPr>
          <a:xfrm>
            <a:off x="8156448" y="3129077"/>
            <a:ext cx="219456" cy="219456"/>
          </a:xfrm>
          <a:prstGeom prst="ellipse">
            <a:avLst/>
          </a:prstGeom>
          <a:solidFill>
            <a:srgbClr val="8E4DA8"/>
          </a:solidFill>
          <a:ln/>
        </p:spPr>
      </p:sp>
      <p:sp>
        <p:nvSpPr>
          <p:cNvPr id="54" name="Text 50"/>
          <p:cNvSpPr txBox="1"/>
          <p:nvPr/>
        </p:nvSpPr>
        <p:spPr>
          <a:xfrm>
            <a:off x="9189720" y="2148840"/>
            <a:ext cx="2331720" cy="1463040"/>
          </a:xfrm>
          <a:prstGeom prst="rect">
            <a:avLst/>
          </a:prstGeom>
          <a:noFill/>
          <a:ln/>
        </p:spPr>
        <p:txBody>
          <a:bodyPr wrap="square" lIns="0" tIns="0" rIns="0" bIns="0" rtlCol="0" anchor="ctr"/>
          <a:lstStyle/>
          <a:p>
            <a:pPr indent="0" marL="0">
              <a:buNone/>
            </a:pPr>
            <a:r>
              <a:rPr lang="en-US" sz="1600" dirty="0">
                <a:solidFill>
                  <a:srgbClr val="20302A"/>
                </a:solidFill>
                <a:latin typeface="Calibri" pitchFamily="34" charset="0"/>
                <a:ea typeface="Calibri" pitchFamily="34" charset="-122"/>
                <a:cs typeface="Calibri" pitchFamily="34" charset="-120"/>
              </a:rPr>
              <a:t>4 rows of 6</a:t>
            </a:r>
            <a:endParaRPr lang="en-US" sz="1600" dirty="0"/>
          </a:p>
          <a:p>
            <a:pPr indent="0" marL="0">
              <a:buNone/>
            </a:pPr>
            <a:r>
              <a:rPr lang="en-US" sz="1600" b="1" dirty="0">
                <a:solidFill>
                  <a:srgbClr val="743A8C"/>
                </a:solidFill>
                <a:latin typeface="Calibri" pitchFamily="34" charset="0"/>
                <a:ea typeface="Calibri" pitchFamily="34" charset="-122"/>
                <a:cs typeface="Calibri" pitchFamily="34" charset="-120"/>
              </a:rPr>
              <a:t>4 × 6 = 24</a:t>
            </a:r>
            <a:endParaRPr lang="en-US" sz="1600" dirty="0"/>
          </a:p>
          <a:p>
            <a:pPr indent="0" marL="0">
              <a:buNone/>
            </a:pPr>
            <a:r>
              <a:rPr lang="en-US" sz="1600" dirty="0">
                <a:solidFill>
                  <a:srgbClr val="20302A"/>
                </a:solidFill>
                <a:latin typeface="Calibri" pitchFamily="34" charset="0"/>
                <a:ea typeface="Calibri" pitchFamily="34" charset="-122"/>
                <a:cs typeface="Calibri" pitchFamily="34" charset="-120"/>
              </a:rPr>
              <a:t>6 columns of 4</a:t>
            </a:r>
            <a:endParaRPr lang="en-US" sz="1600" dirty="0"/>
          </a:p>
          <a:p>
            <a:pPr indent="0" marL="0">
              <a:buNone/>
            </a:pPr>
            <a:r>
              <a:rPr lang="en-US" sz="1600" b="1" dirty="0">
                <a:solidFill>
                  <a:srgbClr val="743A8C"/>
                </a:solidFill>
                <a:latin typeface="Calibri" pitchFamily="34" charset="0"/>
                <a:ea typeface="Calibri" pitchFamily="34" charset="-122"/>
                <a:cs typeface="Calibri" pitchFamily="34" charset="-120"/>
              </a:rPr>
              <a:t>6 × 4 = 24</a:t>
            </a:r>
            <a:endParaRPr lang="en-US" sz="1600" dirty="0"/>
          </a:p>
        </p:txBody>
      </p:sp>
      <p:sp>
        <p:nvSpPr>
          <p:cNvPr id="55" name="Text 51"/>
          <p:cNvSpPr txBox="1"/>
          <p:nvPr/>
        </p:nvSpPr>
        <p:spPr>
          <a:xfrm>
            <a:off x="6400800" y="3977640"/>
            <a:ext cx="5120640" cy="548640"/>
          </a:xfrm>
          <a:prstGeom prst="rect">
            <a:avLst/>
          </a:prstGeom>
          <a:noFill/>
          <a:ln/>
        </p:spPr>
        <p:txBody>
          <a:bodyPr wrap="square" lIns="0" tIns="0" rIns="0" bIns="0" rtlCol="0" anchor="ctr"/>
          <a:lstStyle/>
          <a:p>
            <a:pPr algn="ctr" indent="0" marL="0">
              <a:buNone/>
            </a:pPr>
            <a:r>
              <a:rPr lang="en-US" sz="1400" i="1" dirty="0">
                <a:solidFill>
                  <a:srgbClr val="4F5E54"/>
                </a:solidFill>
                <a:latin typeface="Calibri" pitchFamily="34" charset="0"/>
                <a:ea typeface="Calibri" pitchFamily="34" charset="-122"/>
                <a:cs typeface="Calibri" pitchFamily="34" charset="-120"/>
              </a:rPr>
              <a:t>"Multiplying can be done in any order."</a:t>
            </a:r>
            <a:endParaRPr lang="en-US" sz="1400" dirty="0"/>
          </a:p>
        </p:txBody>
      </p:sp>
      <p:sp>
        <p:nvSpPr>
          <p:cNvPr id="56" name="Shape 52"/>
          <p:cNvSpPr/>
          <p:nvPr/>
        </p:nvSpPr>
        <p:spPr>
          <a:xfrm>
            <a:off x="548640" y="4937760"/>
            <a:ext cx="11109960" cy="1325880"/>
          </a:xfrm>
          <a:prstGeom prst="roundRect">
            <a:avLst>
              <a:gd name="adj" fmla="val 9655"/>
            </a:avLst>
          </a:prstGeom>
          <a:solidFill>
            <a:srgbClr val="FFF4D6"/>
          </a:solidFill>
          <a:ln/>
        </p:spPr>
      </p:sp>
      <p:sp>
        <p:nvSpPr>
          <p:cNvPr id="57" name="Text 53"/>
          <p:cNvSpPr txBox="1"/>
          <p:nvPr/>
        </p:nvSpPr>
        <p:spPr>
          <a:xfrm>
            <a:off x="777240" y="4983480"/>
            <a:ext cx="1828800" cy="411480"/>
          </a:xfrm>
          <a:prstGeom prst="rect">
            <a:avLst/>
          </a:prstGeom>
          <a:noFill/>
          <a:ln/>
        </p:spPr>
        <p:txBody>
          <a:bodyPr wrap="square" lIns="0" tIns="0" rIns="0" bIns="0" rtlCol="0" anchor="ctr"/>
          <a:lstStyle/>
          <a:p>
            <a:pPr indent="0" marL="0">
              <a:buNone/>
            </a:pPr>
            <a:r>
              <a:rPr lang="en-US" sz="1600" b="1" dirty="0">
                <a:solidFill>
                  <a:srgbClr val="8A6100"/>
                </a:solidFill>
                <a:latin typeface="Calibri" pitchFamily="34" charset="0"/>
                <a:ea typeface="Calibri" pitchFamily="34" charset="-122"/>
                <a:cs typeface="Calibri" pitchFamily="34" charset="-120"/>
              </a:rPr>
              <a:t>Count in ...</a:t>
            </a:r>
            <a:endParaRPr lang="en-US" sz="1600" dirty="0"/>
          </a:p>
        </p:txBody>
      </p:sp>
      <p:sp>
        <p:nvSpPr>
          <p:cNvPr id="58" name="Shape 54"/>
          <p:cNvSpPr/>
          <p:nvPr/>
        </p:nvSpPr>
        <p:spPr>
          <a:xfrm>
            <a:off x="777240" y="5440680"/>
            <a:ext cx="2752344" cy="457200"/>
          </a:xfrm>
          <a:prstGeom prst="roundRect">
            <a:avLst>
              <a:gd name="adj" fmla="val 50000"/>
            </a:avLst>
          </a:prstGeom>
          <a:solidFill>
            <a:srgbClr val="FFFFFF"/>
          </a:solidFill>
          <a:ln/>
        </p:spPr>
      </p:sp>
      <p:sp>
        <p:nvSpPr>
          <p:cNvPr id="59" name="Text 55"/>
          <p:cNvSpPr txBox="1"/>
          <p:nvPr/>
        </p:nvSpPr>
        <p:spPr>
          <a:xfrm>
            <a:off x="777240" y="5440680"/>
            <a:ext cx="2752344" cy="457200"/>
          </a:xfrm>
          <a:prstGeom prst="rect">
            <a:avLst/>
          </a:prstGeom>
          <a:noFill/>
          <a:ln/>
        </p:spPr>
        <p:txBody>
          <a:bodyPr wrap="square" lIns="0" tIns="0" rIns="0" bIns="0" rtlCol="0" anchor="ctr"/>
          <a:lstStyle/>
          <a:p>
            <a:pPr algn="ctr" indent="0" marL="0">
              <a:buNone/>
            </a:pPr>
            <a:r>
              <a:rPr lang="en-US" sz="1450" b="1" dirty="0">
                <a:solidFill>
                  <a:srgbClr val="8A6100"/>
                </a:solidFill>
                <a:latin typeface="Calibri" pitchFamily="34" charset="0"/>
                <a:ea typeface="Calibri" pitchFamily="34" charset="-122"/>
                <a:cs typeface="Calibri" pitchFamily="34" charset="-120"/>
              </a:rPr>
              <a:t>2s: 2, 4, 6, 8, 10 ... 24</a:t>
            </a:r>
            <a:endParaRPr lang="en-US" sz="1450" dirty="0"/>
          </a:p>
        </p:txBody>
      </p:sp>
      <p:sp>
        <p:nvSpPr>
          <p:cNvPr id="60" name="Shape 56"/>
          <p:cNvSpPr/>
          <p:nvPr/>
        </p:nvSpPr>
        <p:spPr>
          <a:xfrm>
            <a:off x="3666744" y="5440680"/>
            <a:ext cx="2275027" cy="457200"/>
          </a:xfrm>
          <a:prstGeom prst="roundRect">
            <a:avLst>
              <a:gd name="adj" fmla="val 50000"/>
            </a:avLst>
          </a:prstGeom>
          <a:solidFill>
            <a:srgbClr val="FFFFFF"/>
          </a:solidFill>
          <a:ln/>
        </p:spPr>
      </p:sp>
      <p:sp>
        <p:nvSpPr>
          <p:cNvPr id="61" name="Text 57"/>
          <p:cNvSpPr txBox="1"/>
          <p:nvPr/>
        </p:nvSpPr>
        <p:spPr>
          <a:xfrm>
            <a:off x="3666744" y="5440680"/>
            <a:ext cx="2275027" cy="457200"/>
          </a:xfrm>
          <a:prstGeom prst="rect">
            <a:avLst/>
          </a:prstGeom>
          <a:noFill/>
          <a:ln/>
        </p:spPr>
        <p:txBody>
          <a:bodyPr wrap="square" lIns="0" tIns="0" rIns="0" bIns="0" rtlCol="0" anchor="ctr"/>
          <a:lstStyle/>
          <a:p>
            <a:pPr algn="ctr" indent="0" marL="0">
              <a:buNone/>
            </a:pPr>
            <a:r>
              <a:rPr lang="en-US" sz="1450" b="1" dirty="0">
                <a:solidFill>
                  <a:srgbClr val="8A6100"/>
                </a:solidFill>
                <a:latin typeface="Calibri" pitchFamily="34" charset="0"/>
                <a:ea typeface="Calibri" pitchFamily="34" charset="-122"/>
                <a:cs typeface="Calibri" pitchFamily="34" charset="-120"/>
              </a:rPr>
              <a:t>5s: 5, 10, 15 ... 60</a:t>
            </a:r>
            <a:endParaRPr lang="en-US" sz="1450" dirty="0"/>
          </a:p>
        </p:txBody>
      </p:sp>
      <p:sp>
        <p:nvSpPr>
          <p:cNvPr id="62" name="Shape 58"/>
          <p:cNvSpPr/>
          <p:nvPr/>
        </p:nvSpPr>
        <p:spPr>
          <a:xfrm>
            <a:off x="6078931" y="5440680"/>
            <a:ext cx="2561417" cy="457200"/>
          </a:xfrm>
          <a:prstGeom prst="roundRect">
            <a:avLst>
              <a:gd name="adj" fmla="val 50000"/>
            </a:avLst>
          </a:prstGeom>
          <a:solidFill>
            <a:srgbClr val="FFFFFF"/>
          </a:solidFill>
          <a:ln/>
        </p:spPr>
      </p:sp>
      <p:sp>
        <p:nvSpPr>
          <p:cNvPr id="63" name="Text 59"/>
          <p:cNvSpPr txBox="1"/>
          <p:nvPr/>
        </p:nvSpPr>
        <p:spPr>
          <a:xfrm>
            <a:off x="6078931" y="5440680"/>
            <a:ext cx="2561417" cy="457200"/>
          </a:xfrm>
          <a:prstGeom prst="rect">
            <a:avLst/>
          </a:prstGeom>
          <a:noFill/>
          <a:ln/>
        </p:spPr>
        <p:txBody>
          <a:bodyPr wrap="square" lIns="0" tIns="0" rIns="0" bIns="0" rtlCol="0" anchor="ctr"/>
          <a:lstStyle/>
          <a:p>
            <a:pPr algn="ctr" indent="0" marL="0">
              <a:buNone/>
            </a:pPr>
            <a:r>
              <a:rPr lang="en-US" sz="1450" b="1" dirty="0">
                <a:solidFill>
                  <a:srgbClr val="8A6100"/>
                </a:solidFill>
                <a:latin typeface="Calibri" pitchFamily="34" charset="0"/>
                <a:ea typeface="Calibri" pitchFamily="34" charset="-122"/>
                <a:cs typeface="Calibri" pitchFamily="34" charset="-120"/>
              </a:rPr>
              <a:t>10s: 10, 20, 30 ... 120</a:t>
            </a:r>
            <a:endParaRPr lang="en-US" sz="1450" dirty="0"/>
          </a:p>
        </p:txBody>
      </p:sp>
      <p:sp>
        <p:nvSpPr>
          <p:cNvPr id="64" name="Shape 60"/>
          <p:cNvSpPr/>
          <p:nvPr/>
        </p:nvSpPr>
        <p:spPr>
          <a:xfrm>
            <a:off x="8777508" y="5440680"/>
            <a:ext cx="2465954" cy="457200"/>
          </a:xfrm>
          <a:prstGeom prst="roundRect">
            <a:avLst>
              <a:gd name="adj" fmla="val 50000"/>
            </a:avLst>
          </a:prstGeom>
          <a:solidFill>
            <a:srgbClr val="FFFFFF"/>
          </a:solidFill>
          <a:ln/>
        </p:spPr>
      </p:sp>
      <p:sp>
        <p:nvSpPr>
          <p:cNvPr id="65" name="Text 61"/>
          <p:cNvSpPr txBox="1"/>
          <p:nvPr/>
        </p:nvSpPr>
        <p:spPr>
          <a:xfrm>
            <a:off x="8777508" y="5440680"/>
            <a:ext cx="2465954" cy="457200"/>
          </a:xfrm>
          <a:prstGeom prst="rect">
            <a:avLst/>
          </a:prstGeom>
          <a:noFill/>
          <a:ln/>
        </p:spPr>
        <p:txBody>
          <a:bodyPr wrap="square" lIns="0" tIns="0" rIns="0" bIns="0" rtlCol="0" anchor="ctr"/>
          <a:lstStyle/>
          <a:p>
            <a:pPr algn="ctr" indent="0" marL="0">
              <a:buNone/>
            </a:pPr>
            <a:r>
              <a:rPr lang="en-US" sz="1450" b="1" dirty="0">
                <a:solidFill>
                  <a:srgbClr val="8A6100"/>
                </a:solidFill>
                <a:latin typeface="Calibri" pitchFamily="34" charset="0"/>
                <a:ea typeface="Calibri" pitchFamily="34" charset="-122"/>
                <a:cs typeface="Calibri" pitchFamily="34" charset="-120"/>
              </a:rPr>
              <a:t>3s: 3, 6, 9, 12 ... 30</a:t>
            </a:r>
            <a:endParaRPr lang="en-US" sz="14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2AA8E0"/>
          </a:solidFill>
          <a:ln/>
        </p:spPr>
      </p:sp>
      <p:pic>
        <p:nvPicPr>
          <p:cNvPr id="4"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Dividing: sharing and grouping</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Two different ways to think about the same calculation: 10 ÷ 2 = 5.</a:t>
            </a:r>
            <a:endParaRPr lang="en-US" sz="1600" dirty="0"/>
          </a:p>
        </p:txBody>
      </p:sp>
      <p:pic>
        <p:nvPicPr>
          <p:cNvPr id="7"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8" name="Shape 4"/>
          <p:cNvSpPr/>
          <p:nvPr/>
        </p:nvSpPr>
        <p:spPr>
          <a:xfrm>
            <a:off x="548640" y="1600200"/>
            <a:ext cx="5440680" cy="3291840"/>
          </a:xfrm>
          <a:prstGeom prst="roundRect">
            <a:avLst>
              <a:gd name="adj" fmla="val 3889"/>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9" name="Text 5"/>
          <p:cNvSpPr txBox="1"/>
          <p:nvPr/>
        </p:nvSpPr>
        <p:spPr>
          <a:xfrm>
            <a:off x="731520" y="1691640"/>
            <a:ext cx="5120640" cy="365760"/>
          </a:xfrm>
          <a:prstGeom prst="rect">
            <a:avLst/>
          </a:prstGeom>
          <a:noFill/>
          <a:ln/>
        </p:spPr>
        <p:txBody>
          <a:bodyPr wrap="square" lIns="0" tIns="0" rIns="0" bIns="0" rtlCol="0" anchor="ctr"/>
          <a:lstStyle/>
          <a:p>
            <a:pPr indent="0" marL="0">
              <a:buNone/>
            </a:pPr>
            <a:r>
              <a:rPr lang="en-US" sz="1800" b="1" dirty="0">
                <a:solidFill>
                  <a:srgbClr val="2A7A3F"/>
                </a:solidFill>
                <a:latin typeface="Calibri" pitchFamily="34" charset="0"/>
                <a:ea typeface="Calibri" pitchFamily="34" charset="-122"/>
                <a:cs typeface="Calibri" pitchFamily="34" charset="-120"/>
              </a:rPr>
              <a:t>Sharing</a:t>
            </a:r>
            <a:endParaRPr lang="en-US" sz="1800" dirty="0"/>
          </a:p>
        </p:txBody>
      </p:sp>
      <p:sp>
        <p:nvSpPr>
          <p:cNvPr id="10" name="Shape 6"/>
          <p:cNvSpPr/>
          <p:nvPr/>
        </p:nvSpPr>
        <p:spPr>
          <a:xfrm>
            <a:off x="1143000" y="2240280"/>
            <a:ext cx="1828800" cy="1188720"/>
          </a:xfrm>
          <a:prstGeom prst="ellipse">
            <a:avLst/>
          </a:prstGeom>
          <a:solidFill>
            <a:srgbClr val="E6F4E9"/>
          </a:solidFill>
          <a:ln w="19050">
            <a:solidFill>
              <a:srgbClr val="3E9B54"/>
            </a:solidFill>
            <a:prstDash val="solid"/>
          </a:ln>
        </p:spPr>
      </p:sp>
      <p:sp>
        <p:nvSpPr>
          <p:cNvPr id="11" name="Shape 7"/>
          <p:cNvSpPr/>
          <p:nvPr/>
        </p:nvSpPr>
        <p:spPr>
          <a:xfrm>
            <a:off x="1417320" y="2468880"/>
            <a:ext cx="274320" cy="274320"/>
          </a:xfrm>
          <a:prstGeom prst="ellipse">
            <a:avLst/>
          </a:prstGeom>
          <a:solidFill>
            <a:srgbClr val="FF6B54"/>
          </a:solidFill>
          <a:ln/>
        </p:spPr>
      </p:sp>
      <p:sp>
        <p:nvSpPr>
          <p:cNvPr id="12" name="Shape 8"/>
          <p:cNvSpPr/>
          <p:nvPr/>
        </p:nvSpPr>
        <p:spPr>
          <a:xfrm>
            <a:off x="1856232" y="2468880"/>
            <a:ext cx="274320" cy="274320"/>
          </a:xfrm>
          <a:prstGeom prst="ellipse">
            <a:avLst/>
          </a:prstGeom>
          <a:solidFill>
            <a:srgbClr val="FF6B54"/>
          </a:solidFill>
          <a:ln/>
        </p:spPr>
      </p:sp>
      <p:sp>
        <p:nvSpPr>
          <p:cNvPr id="13" name="Shape 9"/>
          <p:cNvSpPr/>
          <p:nvPr/>
        </p:nvSpPr>
        <p:spPr>
          <a:xfrm>
            <a:off x="2295144" y="2468880"/>
            <a:ext cx="274320" cy="274320"/>
          </a:xfrm>
          <a:prstGeom prst="ellipse">
            <a:avLst/>
          </a:prstGeom>
          <a:solidFill>
            <a:srgbClr val="FF6B54"/>
          </a:solidFill>
          <a:ln/>
        </p:spPr>
      </p:sp>
      <p:sp>
        <p:nvSpPr>
          <p:cNvPr id="14" name="Shape 10"/>
          <p:cNvSpPr/>
          <p:nvPr/>
        </p:nvSpPr>
        <p:spPr>
          <a:xfrm>
            <a:off x="1417320" y="2880360"/>
            <a:ext cx="274320" cy="274320"/>
          </a:xfrm>
          <a:prstGeom prst="ellipse">
            <a:avLst/>
          </a:prstGeom>
          <a:solidFill>
            <a:srgbClr val="FF6B54"/>
          </a:solidFill>
          <a:ln/>
        </p:spPr>
      </p:sp>
      <p:sp>
        <p:nvSpPr>
          <p:cNvPr id="15" name="Shape 11"/>
          <p:cNvSpPr/>
          <p:nvPr/>
        </p:nvSpPr>
        <p:spPr>
          <a:xfrm>
            <a:off x="1856232" y="2880360"/>
            <a:ext cx="274320" cy="274320"/>
          </a:xfrm>
          <a:prstGeom prst="ellipse">
            <a:avLst/>
          </a:prstGeom>
          <a:solidFill>
            <a:srgbClr val="FF6B54"/>
          </a:solidFill>
          <a:ln/>
        </p:spPr>
      </p:sp>
      <p:sp>
        <p:nvSpPr>
          <p:cNvPr id="16" name="Shape 12"/>
          <p:cNvSpPr/>
          <p:nvPr/>
        </p:nvSpPr>
        <p:spPr>
          <a:xfrm>
            <a:off x="3429000" y="2240280"/>
            <a:ext cx="1828800" cy="1188720"/>
          </a:xfrm>
          <a:prstGeom prst="ellipse">
            <a:avLst/>
          </a:prstGeom>
          <a:solidFill>
            <a:srgbClr val="E6F4E9"/>
          </a:solidFill>
          <a:ln w="19050">
            <a:solidFill>
              <a:srgbClr val="3E9B54"/>
            </a:solidFill>
            <a:prstDash val="solid"/>
          </a:ln>
        </p:spPr>
      </p:sp>
      <p:sp>
        <p:nvSpPr>
          <p:cNvPr id="17" name="Shape 13"/>
          <p:cNvSpPr/>
          <p:nvPr/>
        </p:nvSpPr>
        <p:spPr>
          <a:xfrm>
            <a:off x="3703320" y="2468880"/>
            <a:ext cx="274320" cy="274320"/>
          </a:xfrm>
          <a:prstGeom prst="ellipse">
            <a:avLst/>
          </a:prstGeom>
          <a:solidFill>
            <a:srgbClr val="FF6B54"/>
          </a:solidFill>
          <a:ln/>
        </p:spPr>
      </p:sp>
      <p:sp>
        <p:nvSpPr>
          <p:cNvPr id="18" name="Shape 14"/>
          <p:cNvSpPr/>
          <p:nvPr/>
        </p:nvSpPr>
        <p:spPr>
          <a:xfrm>
            <a:off x="4142232" y="2468880"/>
            <a:ext cx="274320" cy="274320"/>
          </a:xfrm>
          <a:prstGeom prst="ellipse">
            <a:avLst/>
          </a:prstGeom>
          <a:solidFill>
            <a:srgbClr val="FF6B54"/>
          </a:solidFill>
          <a:ln/>
        </p:spPr>
      </p:sp>
      <p:sp>
        <p:nvSpPr>
          <p:cNvPr id="19" name="Shape 15"/>
          <p:cNvSpPr/>
          <p:nvPr/>
        </p:nvSpPr>
        <p:spPr>
          <a:xfrm>
            <a:off x="4581144" y="2468880"/>
            <a:ext cx="274320" cy="274320"/>
          </a:xfrm>
          <a:prstGeom prst="ellipse">
            <a:avLst/>
          </a:prstGeom>
          <a:solidFill>
            <a:srgbClr val="FF6B54"/>
          </a:solidFill>
          <a:ln/>
        </p:spPr>
      </p:sp>
      <p:sp>
        <p:nvSpPr>
          <p:cNvPr id="20" name="Shape 16"/>
          <p:cNvSpPr/>
          <p:nvPr/>
        </p:nvSpPr>
        <p:spPr>
          <a:xfrm>
            <a:off x="3703320" y="2880360"/>
            <a:ext cx="274320" cy="274320"/>
          </a:xfrm>
          <a:prstGeom prst="ellipse">
            <a:avLst/>
          </a:prstGeom>
          <a:solidFill>
            <a:srgbClr val="FF6B54"/>
          </a:solidFill>
          <a:ln/>
        </p:spPr>
      </p:sp>
      <p:sp>
        <p:nvSpPr>
          <p:cNvPr id="21" name="Shape 17"/>
          <p:cNvSpPr/>
          <p:nvPr/>
        </p:nvSpPr>
        <p:spPr>
          <a:xfrm>
            <a:off x="4142232" y="2880360"/>
            <a:ext cx="274320" cy="274320"/>
          </a:xfrm>
          <a:prstGeom prst="ellipse">
            <a:avLst/>
          </a:prstGeom>
          <a:solidFill>
            <a:srgbClr val="FF6B54"/>
          </a:solidFill>
          <a:ln/>
        </p:spPr>
      </p:sp>
      <p:sp>
        <p:nvSpPr>
          <p:cNvPr id="22" name="Text 18"/>
          <p:cNvSpPr txBox="1"/>
          <p:nvPr/>
        </p:nvSpPr>
        <p:spPr>
          <a:xfrm>
            <a:off x="731520" y="3566160"/>
            <a:ext cx="5120640" cy="1188720"/>
          </a:xfrm>
          <a:prstGeom prst="rect">
            <a:avLst/>
          </a:prstGeom>
          <a:noFill/>
          <a:ln/>
        </p:spPr>
        <p:txBody>
          <a:bodyPr wrap="square" lIns="0" tIns="0" rIns="0" bIns="0" rtlCol="0" anchor="ctr"/>
          <a:lstStyle/>
          <a:p>
            <a:pPr algn="ctr" indent="0" marL="0">
              <a:buNone/>
            </a:pPr>
            <a:r>
              <a:rPr lang="en-US" sz="1500" i="1" dirty="0">
                <a:solidFill>
                  <a:srgbClr val="20302A"/>
                </a:solidFill>
                <a:latin typeface="Calibri" pitchFamily="34" charset="0"/>
                <a:ea typeface="Calibri" pitchFamily="34" charset="-122"/>
                <a:cs typeface="Calibri" pitchFamily="34" charset="-120"/>
              </a:rPr>
              <a:t>"10 sweets shared between 2 friends is 5 each."</a:t>
            </a:r>
            <a:endParaRPr lang="en-US" sz="1500" dirty="0"/>
          </a:p>
          <a:p>
            <a:pPr algn="ctr" indent="0" marL="0">
              <a:buNone/>
            </a:pPr>
            <a:r>
              <a:rPr lang="en-US" sz="2000" b="1" dirty="0">
                <a:solidFill>
                  <a:srgbClr val="2A7A3F"/>
                </a:solidFill>
                <a:latin typeface="Calibri" pitchFamily="34" charset="0"/>
                <a:ea typeface="Calibri" pitchFamily="34" charset="-122"/>
                <a:cs typeface="Calibri" pitchFamily="34" charset="-120"/>
              </a:rPr>
              <a:t>10 ÷ 2 = 5</a:t>
            </a:r>
            <a:endParaRPr lang="en-US" sz="1500" dirty="0"/>
          </a:p>
        </p:txBody>
      </p:sp>
      <p:sp>
        <p:nvSpPr>
          <p:cNvPr id="23" name="Shape 19"/>
          <p:cNvSpPr/>
          <p:nvPr/>
        </p:nvSpPr>
        <p:spPr>
          <a:xfrm>
            <a:off x="6217920" y="1600200"/>
            <a:ext cx="5440680" cy="3291840"/>
          </a:xfrm>
          <a:prstGeom prst="roundRect">
            <a:avLst>
              <a:gd name="adj" fmla="val 3889"/>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24" name="Text 20"/>
          <p:cNvSpPr txBox="1"/>
          <p:nvPr/>
        </p:nvSpPr>
        <p:spPr>
          <a:xfrm>
            <a:off x="6400800" y="1691640"/>
            <a:ext cx="5120640" cy="365760"/>
          </a:xfrm>
          <a:prstGeom prst="rect">
            <a:avLst/>
          </a:prstGeom>
          <a:noFill/>
          <a:ln/>
        </p:spPr>
        <p:txBody>
          <a:bodyPr wrap="square" lIns="0" tIns="0" rIns="0" bIns="0" rtlCol="0" anchor="ctr"/>
          <a:lstStyle/>
          <a:p>
            <a:pPr indent="0" marL="0">
              <a:buNone/>
            </a:pPr>
            <a:r>
              <a:rPr lang="en-US" sz="1800" b="1" dirty="0">
                <a:solidFill>
                  <a:srgbClr val="743A8C"/>
                </a:solidFill>
                <a:latin typeface="Calibri" pitchFamily="34" charset="0"/>
                <a:ea typeface="Calibri" pitchFamily="34" charset="-122"/>
                <a:cs typeface="Calibri" pitchFamily="34" charset="-120"/>
              </a:rPr>
              <a:t>Grouping</a:t>
            </a:r>
            <a:endParaRPr lang="en-US" sz="1800" dirty="0"/>
          </a:p>
        </p:txBody>
      </p:sp>
      <p:sp>
        <p:nvSpPr>
          <p:cNvPr id="25" name="Shape 21"/>
          <p:cNvSpPr/>
          <p:nvPr/>
        </p:nvSpPr>
        <p:spPr>
          <a:xfrm>
            <a:off x="6492240" y="2514600"/>
            <a:ext cx="868680" cy="594360"/>
          </a:xfrm>
          <a:prstGeom prst="roundRect">
            <a:avLst>
              <a:gd name="adj" fmla="val 23077"/>
            </a:avLst>
          </a:prstGeom>
          <a:solidFill>
            <a:srgbClr val="F3EAF7"/>
          </a:solidFill>
          <a:ln w="19050">
            <a:solidFill>
              <a:srgbClr val="8E4DA8"/>
            </a:solidFill>
            <a:prstDash val="solid"/>
          </a:ln>
        </p:spPr>
      </p:sp>
      <p:sp>
        <p:nvSpPr>
          <p:cNvPr id="26" name="Shape 22"/>
          <p:cNvSpPr/>
          <p:nvPr/>
        </p:nvSpPr>
        <p:spPr>
          <a:xfrm>
            <a:off x="6629400" y="2670048"/>
            <a:ext cx="274320" cy="274320"/>
          </a:xfrm>
          <a:prstGeom prst="ellipse">
            <a:avLst/>
          </a:prstGeom>
          <a:solidFill>
            <a:srgbClr val="FF6B54"/>
          </a:solidFill>
          <a:ln/>
        </p:spPr>
      </p:sp>
      <p:sp>
        <p:nvSpPr>
          <p:cNvPr id="27" name="Shape 23"/>
          <p:cNvSpPr/>
          <p:nvPr/>
        </p:nvSpPr>
        <p:spPr>
          <a:xfrm>
            <a:off x="6976872" y="2670048"/>
            <a:ext cx="274320" cy="274320"/>
          </a:xfrm>
          <a:prstGeom prst="ellipse">
            <a:avLst/>
          </a:prstGeom>
          <a:solidFill>
            <a:srgbClr val="FF6B54"/>
          </a:solidFill>
          <a:ln/>
        </p:spPr>
      </p:sp>
      <p:sp>
        <p:nvSpPr>
          <p:cNvPr id="28" name="Shape 24"/>
          <p:cNvSpPr/>
          <p:nvPr/>
        </p:nvSpPr>
        <p:spPr>
          <a:xfrm>
            <a:off x="7498080" y="2514600"/>
            <a:ext cx="868680" cy="594360"/>
          </a:xfrm>
          <a:prstGeom prst="roundRect">
            <a:avLst>
              <a:gd name="adj" fmla="val 23077"/>
            </a:avLst>
          </a:prstGeom>
          <a:solidFill>
            <a:srgbClr val="F3EAF7"/>
          </a:solidFill>
          <a:ln w="19050">
            <a:solidFill>
              <a:srgbClr val="8E4DA8"/>
            </a:solidFill>
            <a:prstDash val="solid"/>
          </a:ln>
        </p:spPr>
      </p:sp>
      <p:sp>
        <p:nvSpPr>
          <p:cNvPr id="29" name="Shape 25"/>
          <p:cNvSpPr/>
          <p:nvPr/>
        </p:nvSpPr>
        <p:spPr>
          <a:xfrm>
            <a:off x="7635240" y="2670048"/>
            <a:ext cx="274320" cy="274320"/>
          </a:xfrm>
          <a:prstGeom prst="ellipse">
            <a:avLst/>
          </a:prstGeom>
          <a:solidFill>
            <a:srgbClr val="FF6B54"/>
          </a:solidFill>
          <a:ln/>
        </p:spPr>
      </p:sp>
      <p:sp>
        <p:nvSpPr>
          <p:cNvPr id="30" name="Shape 26"/>
          <p:cNvSpPr/>
          <p:nvPr/>
        </p:nvSpPr>
        <p:spPr>
          <a:xfrm>
            <a:off x="7982712" y="2670048"/>
            <a:ext cx="274320" cy="274320"/>
          </a:xfrm>
          <a:prstGeom prst="ellipse">
            <a:avLst/>
          </a:prstGeom>
          <a:solidFill>
            <a:srgbClr val="FF6B54"/>
          </a:solidFill>
          <a:ln/>
        </p:spPr>
      </p:sp>
      <p:sp>
        <p:nvSpPr>
          <p:cNvPr id="31" name="Shape 27"/>
          <p:cNvSpPr/>
          <p:nvPr/>
        </p:nvSpPr>
        <p:spPr>
          <a:xfrm>
            <a:off x="8503920" y="2514600"/>
            <a:ext cx="868680" cy="594360"/>
          </a:xfrm>
          <a:prstGeom prst="roundRect">
            <a:avLst>
              <a:gd name="adj" fmla="val 23077"/>
            </a:avLst>
          </a:prstGeom>
          <a:solidFill>
            <a:srgbClr val="F3EAF7"/>
          </a:solidFill>
          <a:ln w="19050">
            <a:solidFill>
              <a:srgbClr val="8E4DA8"/>
            </a:solidFill>
            <a:prstDash val="solid"/>
          </a:ln>
        </p:spPr>
      </p:sp>
      <p:sp>
        <p:nvSpPr>
          <p:cNvPr id="32" name="Shape 28"/>
          <p:cNvSpPr/>
          <p:nvPr/>
        </p:nvSpPr>
        <p:spPr>
          <a:xfrm>
            <a:off x="8641080" y="2670048"/>
            <a:ext cx="274320" cy="274320"/>
          </a:xfrm>
          <a:prstGeom prst="ellipse">
            <a:avLst/>
          </a:prstGeom>
          <a:solidFill>
            <a:srgbClr val="FF6B54"/>
          </a:solidFill>
          <a:ln/>
        </p:spPr>
      </p:sp>
      <p:sp>
        <p:nvSpPr>
          <p:cNvPr id="33" name="Shape 29"/>
          <p:cNvSpPr/>
          <p:nvPr/>
        </p:nvSpPr>
        <p:spPr>
          <a:xfrm>
            <a:off x="8988552" y="2670048"/>
            <a:ext cx="274320" cy="274320"/>
          </a:xfrm>
          <a:prstGeom prst="ellipse">
            <a:avLst/>
          </a:prstGeom>
          <a:solidFill>
            <a:srgbClr val="FF6B54"/>
          </a:solidFill>
          <a:ln/>
        </p:spPr>
      </p:sp>
      <p:sp>
        <p:nvSpPr>
          <p:cNvPr id="34" name="Shape 30"/>
          <p:cNvSpPr/>
          <p:nvPr/>
        </p:nvSpPr>
        <p:spPr>
          <a:xfrm>
            <a:off x="9509760" y="2514600"/>
            <a:ext cx="868680" cy="594360"/>
          </a:xfrm>
          <a:prstGeom prst="roundRect">
            <a:avLst>
              <a:gd name="adj" fmla="val 23077"/>
            </a:avLst>
          </a:prstGeom>
          <a:solidFill>
            <a:srgbClr val="F3EAF7"/>
          </a:solidFill>
          <a:ln w="19050">
            <a:solidFill>
              <a:srgbClr val="8E4DA8"/>
            </a:solidFill>
            <a:prstDash val="solid"/>
          </a:ln>
        </p:spPr>
      </p:sp>
      <p:sp>
        <p:nvSpPr>
          <p:cNvPr id="35" name="Shape 31"/>
          <p:cNvSpPr/>
          <p:nvPr/>
        </p:nvSpPr>
        <p:spPr>
          <a:xfrm>
            <a:off x="9646920" y="2670048"/>
            <a:ext cx="274320" cy="274320"/>
          </a:xfrm>
          <a:prstGeom prst="ellipse">
            <a:avLst/>
          </a:prstGeom>
          <a:solidFill>
            <a:srgbClr val="FF6B54"/>
          </a:solidFill>
          <a:ln/>
        </p:spPr>
      </p:sp>
      <p:sp>
        <p:nvSpPr>
          <p:cNvPr id="36" name="Shape 32"/>
          <p:cNvSpPr/>
          <p:nvPr/>
        </p:nvSpPr>
        <p:spPr>
          <a:xfrm>
            <a:off x="9994392" y="2670048"/>
            <a:ext cx="274320" cy="274320"/>
          </a:xfrm>
          <a:prstGeom prst="ellipse">
            <a:avLst/>
          </a:prstGeom>
          <a:solidFill>
            <a:srgbClr val="FF6B54"/>
          </a:solidFill>
          <a:ln/>
        </p:spPr>
      </p:sp>
      <p:sp>
        <p:nvSpPr>
          <p:cNvPr id="37" name="Shape 33"/>
          <p:cNvSpPr/>
          <p:nvPr/>
        </p:nvSpPr>
        <p:spPr>
          <a:xfrm>
            <a:off x="10515600" y="2514600"/>
            <a:ext cx="868680" cy="594360"/>
          </a:xfrm>
          <a:prstGeom prst="roundRect">
            <a:avLst>
              <a:gd name="adj" fmla="val 23077"/>
            </a:avLst>
          </a:prstGeom>
          <a:solidFill>
            <a:srgbClr val="F3EAF7"/>
          </a:solidFill>
          <a:ln w="19050">
            <a:solidFill>
              <a:srgbClr val="8E4DA8"/>
            </a:solidFill>
            <a:prstDash val="solid"/>
          </a:ln>
        </p:spPr>
      </p:sp>
      <p:sp>
        <p:nvSpPr>
          <p:cNvPr id="38" name="Shape 34"/>
          <p:cNvSpPr/>
          <p:nvPr/>
        </p:nvSpPr>
        <p:spPr>
          <a:xfrm>
            <a:off x="10652760" y="2670048"/>
            <a:ext cx="274320" cy="274320"/>
          </a:xfrm>
          <a:prstGeom prst="ellipse">
            <a:avLst/>
          </a:prstGeom>
          <a:solidFill>
            <a:srgbClr val="FF6B54"/>
          </a:solidFill>
          <a:ln/>
        </p:spPr>
      </p:sp>
      <p:sp>
        <p:nvSpPr>
          <p:cNvPr id="39" name="Shape 35"/>
          <p:cNvSpPr/>
          <p:nvPr/>
        </p:nvSpPr>
        <p:spPr>
          <a:xfrm>
            <a:off x="11000232" y="2670048"/>
            <a:ext cx="274320" cy="274320"/>
          </a:xfrm>
          <a:prstGeom prst="ellipse">
            <a:avLst/>
          </a:prstGeom>
          <a:solidFill>
            <a:srgbClr val="FF6B54"/>
          </a:solidFill>
          <a:ln/>
        </p:spPr>
      </p:sp>
      <p:sp>
        <p:nvSpPr>
          <p:cNvPr id="40" name="Text 36"/>
          <p:cNvSpPr txBox="1"/>
          <p:nvPr/>
        </p:nvSpPr>
        <p:spPr>
          <a:xfrm>
            <a:off x="6400800" y="3566160"/>
            <a:ext cx="5120640" cy="1188720"/>
          </a:xfrm>
          <a:prstGeom prst="rect">
            <a:avLst/>
          </a:prstGeom>
          <a:noFill/>
          <a:ln/>
        </p:spPr>
        <p:txBody>
          <a:bodyPr wrap="square" lIns="0" tIns="0" rIns="0" bIns="0" rtlCol="0" anchor="ctr"/>
          <a:lstStyle/>
          <a:p>
            <a:pPr algn="ctr" indent="0" marL="0">
              <a:buNone/>
            </a:pPr>
            <a:r>
              <a:rPr lang="en-US" sz="1500" i="1" dirty="0">
                <a:solidFill>
                  <a:srgbClr val="20302A"/>
                </a:solidFill>
                <a:latin typeface="Calibri" pitchFamily="34" charset="0"/>
                <a:ea typeface="Calibri" pitchFamily="34" charset="-122"/>
                <a:cs typeface="Calibri" pitchFamily="34" charset="-120"/>
              </a:rPr>
              <a:t>"How many groups of 2 can I make from 10?"</a:t>
            </a:r>
            <a:endParaRPr lang="en-US" sz="1500" dirty="0"/>
          </a:p>
          <a:p>
            <a:pPr algn="ctr" indent="0" marL="0">
              <a:buNone/>
            </a:pPr>
            <a:r>
              <a:rPr lang="en-US" sz="2000" b="1" dirty="0">
                <a:solidFill>
                  <a:srgbClr val="743A8C"/>
                </a:solidFill>
                <a:latin typeface="Calibri" pitchFamily="34" charset="0"/>
                <a:ea typeface="Calibri" pitchFamily="34" charset="-122"/>
                <a:cs typeface="Calibri" pitchFamily="34" charset="-120"/>
              </a:rPr>
              <a:t>10 ÷ 2 = 5</a:t>
            </a:r>
            <a:endParaRPr lang="en-US" sz="1500" dirty="0"/>
          </a:p>
        </p:txBody>
      </p:sp>
      <p:sp>
        <p:nvSpPr>
          <p:cNvPr id="41" name="Shape 37"/>
          <p:cNvSpPr/>
          <p:nvPr/>
        </p:nvSpPr>
        <p:spPr>
          <a:xfrm>
            <a:off x="548640" y="5120640"/>
            <a:ext cx="6492240" cy="1143000"/>
          </a:xfrm>
          <a:prstGeom prst="roundRect">
            <a:avLst>
              <a:gd name="adj" fmla="val 11200"/>
            </a:avLst>
          </a:prstGeom>
          <a:solidFill>
            <a:srgbClr val="FFF4D6"/>
          </a:solidFill>
          <a:ln/>
        </p:spPr>
      </p:sp>
      <p:sp>
        <p:nvSpPr>
          <p:cNvPr id="42" name="Text 38"/>
          <p:cNvSpPr txBox="1"/>
          <p:nvPr/>
        </p:nvSpPr>
        <p:spPr>
          <a:xfrm>
            <a:off x="777240" y="5120640"/>
            <a:ext cx="6126480" cy="1143000"/>
          </a:xfrm>
          <a:prstGeom prst="rect">
            <a:avLst/>
          </a:prstGeom>
          <a:noFill/>
          <a:ln/>
        </p:spPr>
        <p:txBody>
          <a:bodyPr wrap="square" lIns="0" tIns="0" rIns="0" bIns="0" rtlCol="0" anchor="ctr"/>
          <a:lstStyle/>
          <a:p>
            <a:pPr indent="0" marL="0">
              <a:buNone/>
            </a:pPr>
            <a:r>
              <a:rPr lang="en-US" sz="1600" b="1" dirty="0">
                <a:solidFill>
                  <a:srgbClr val="8A6100"/>
                </a:solidFill>
                <a:latin typeface="Calibri" pitchFamily="34" charset="0"/>
                <a:ea typeface="Calibri" pitchFamily="34" charset="-122"/>
                <a:cs typeface="Calibri" pitchFamily="34" charset="-120"/>
              </a:rPr>
              <a:t>Use what you know: </a:t>
            </a:r>
            <a:pPr indent="0" marL="0">
              <a:buNone/>
            </a:pPr>
            <a:r>
              <a:rPr lang="en-US" sz="1600" dirty="0">
                <a:solidFill>
                  <a:srgbClr val="20302A"/>
                </a:solidFill>
                <a:latin typeface="Calibri" pitchFamily="34" charset="0"/>
                <a:ea typeface="Calibri" pitchFamily="34" charset="-122"/>
                <a:cs typeface="Calibri" pitchFamily="34" charset="-120"/>
              </a:rPr>
              <a:t>if 5 × 2 = 10, then 10 ÷ 2 = 5 and 10 ÷ 5 = 2.</a:t>
            </a:r>
            <a:endParaRPr lang="en-US" sz="1600" dirty="0"/>
          </a:p>
        </p:txBody>
      </p:sp>
      <p:sp>
        <p:nvSpPr>
          <p:cNvPr id="43" name="Shape 39"/>
          <p:cNvSpPr/>
          <p:nvPr/>
        </p:nvSpPr>
        <p:spPr>
          <a:xfrm>
            <a:off x="7269480" y="5120640"/>
            <a:ext cx="4389120" cy="1143000"/>
          </a:xfrm>
          <a:prstGeom prst="roundRect">
            <a:avLst>
              <a:gd name="adj" fmla="val 11200"/>
            </a:avLst>
          </a:prstGeom>
          <a:solidFill>
            <a:srgbClr val="FFE9E5"/>
          </a:solidFill>
          <a:ln/>
        </p:spPr>
      </p:sp>
      <p:sp>
        <p:nvSpPr>
          <p:cNvPr id="44" name="Text 40"/>
          <p:cNvSpPr txBox="1"/>
          <p:nvPr/>
        </p:nvSpPr>
        <p:spPr>
          <a:xfrm>
            <a:off x="7498080" y="5120640"/>
            <a:ext cx="4023360" cy="1143000"/>
          </a:xfrm>
          <a:prstGeom prst="rect">
            <a:avLst/>
          </a:prstGeom>
          <a:noFill/>
          <a:ln/>
        </p:spPr>
        <p:txBody>
          <a:bodyPr wrap="square" lIns="0" tIns="0" rIns="0" bIns="0" rtlCol="0" anchor="ctr"/>
          <a:lstStyle/>
          <a:p>
            <a:pPr indent="0" marL="0">
              <a:buNone/>
            </a:pPr>
            <a:r>
              <a:rPr lang="en-US" sz="1500" b="1" dirty="0">
                <a:solidFill>
                  <a:srgbClr val="C73A24"/>
                </a:solidFill>
                <a:latin typeface="Calibri" pitchFamily="34" charset="0"/>
                <a:ea typeface="Calibri" pitchFamily="34" charset="-122"/>
                <a:cs typeface="Calibri" pitchFamily="34" charset="-120"/>
              </a:rPr>
              <a:t>At home: </a:t>
            </a:r>
            <a:pPr indent="0" marL="0">
              <a:buNone/>
            </a:pPr>
            <a:r>
              <a:rPr lang="en-US" sz="1500" dirty="0">
                <a:solidFill>
                  <a:srgbClr val="20302A"/>
                </a:solidFill>
                <a:latin typeface="Calibri" pitchFamily="34" charset="0"/>
                <a:ea typeface="Calibri" pitchFamily="34" charset="-122"/>
                <a:cs typeface="Calibri" pitchFamily="34" charset="-120"/>
              </a:rPr>
              <a:t>share out snacks, cards or Lego. "Is it fair? Are any left over?"</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607040" y="-1097280"/>
            <a:ext cx="2743200" cy="2743200"/>
          </a:xfrm>
          <a:prstGeom prst="ellipse">
            <a:avLst/>
          </a:prstGeom>
          <a:solidFill>
            <a:srgbClr val="EFF6F0"/>
          </a:solidFill>
          <a:ln/>
        </p:spPr>
      </p:sp>
      <p:sp>
        <p:nvSpPr>
          <p:cNvPr id="3" name="Shape 1"/>
          <p:cNvSpPr/>
          <p:nvPr/>
        </p:nvSpPr>
        <p:spPr>
          <a:xfrm>
            <a:off x="11658600" y="1325880"/>
            <a:ext cx="822960" cy="822960"/>
          </a:xfrm>
          <a:prstGeom prst="ellipse">
            <a:avLst/>
          </a:prstGeom>
          <a:solidFill>
            <a:srgbClr val="FDF3D6"/>
          </a:solidFill>
          <a:ln/>
        </p:spPr>
      </p:sp>
      <p:sp>
        <p:nvSpPr>
          <p:cNvPr id="4" name="Shape 2"/>
          <p:cNvSpPr/>
          <p:nvPr/>
        </p:nvSpPr>
        <p:spPr>
          <a:xfrm>
            <a:off x="548640" y="384048"/>
            <a:ext cx="749808" cy="749808"/>
          </a:xfrm>
          <a:prstGeom prst="ellipse">
            <a:avLst/>
          </a:prstGeom>
          <a:solidFill>
            <a:srgbClr val="FF6B54"/>
          </a:solidFill>
          <a:ln/>
        </p:spPr>
      </p:sp>
      <p:pic>
        <p:nvPicPr>
          <p:cNvPr id="5"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6" name="Text 3"/>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Fractions: equal parts</a:t>
            </a:r>
            <a:endParaRPr lang="en-US" sz="3200" dirty="0"/>
          </a:p>
        </p:txBody>
      </p:sp>
      <p:sp>
        <p:nvSpPr>
          <p:cNvPr id="7" name="Text 4"/>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Year 2 children find halves, thirds and quarters of shapes and amounts.</a:t>
            </a:r>
            <a:endParaRPr lang="en-US" sz="1600" dirty="0"/>
          </a:p>
        </p:txBody>
      </p:sp>
      <p:pic>
        <p:nvPicPr>
          <p:cNvPr id="8"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9" name="Shape 5"/>
          <p:cNvSpPr/>
          <p:nvPr/>
        </p:nvSpPr>
        <p:spPr>
          <a:xfrm>
            <a:off x="548640" y="1600200"/>
            <a:ext cx="6035040" cy="2606040"/>
          </a:xfrm>
          <a:prstGeom prst="roundRect">
            <a:avLst>
              <a:gd name="adj" fmla="val 4912"/>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10" name="Text 6"/>
          <p:cNvSpPr txBox="1"/>
          <p:nvPr/>
        </p:nvSpPr>
        <p:spPr>
          <a:xfrm>
            <a:off x="731520" y="1691640"/>
            <a:ext cx="4572000" cy="365760"/>
          </a:xfrm>
          <a:prstGeom prst="rect">
            <a:avLst/>
          </a:prstGeom>
          <a:noFill/>
          <a:ln/>
        </p:spPr>
        <p:txBody>
          <a:bodyPr wrap="square" lIns="0" tIns="0" rIns="0" bIns="0" rtlCol="0" anchor="ctr"/>
          <a:lstStyle/>
          <a:p>
            <a:pPr indent="0" marL="0">
              <a:buNone/>
            </a:pPr>
            <a:r>
              <a:rPr lang="en-US" sz="1700" b="1" dirty="0">
                <a:solidFill>
                  <a:srgbClr val="C73A24"/>
                </a:solidFill>
                <a:latin typeface="Calibri" pitchFamily="34" charset="0"/>
                <a:ea typeface="Calibri" pitchFamily="34" charset="-122"/>
                <a:cs typeface="Calibri" pitchFamily="34" charset="-120"/>
              </a:rPr>
              <a:t>Of shapes</a:t>
            </a:r>
            <a:endParaRPr lang="en-US" sz="1700" dirty="0"/>
          </a:p>
        </p:txBody>
      </p:sp>
      <p:sp>
        <p:nvSpPr>
          <p:cNvPr id="11" name="Shape 7"/>
          <p:cNvSpPr/>
          <p:nvPr/>
        </p:nvSpPr>
        <p:spPr>
          <a:xfrm>
            <a:off x="822960" y="2240280"/>
            <a:ext cx="457200" cy="914400"/>
          </a:xfrm>
          <a:prstGeom prst="rect">
            <a:avLst/>
          </a:prstGeom>
          <a:solidFill>
            <a:srgbClr val="FF6B54"/>
          </a:solidFill>
          <a:ln w="19050">
            <a:solidFill>
              <a:srgbClr val="C73A24"/>
            </a:solidFill>
            <a:prstDash val="solid"/>
          </a:ln>
        </p:spPr>
      </p:sp>
      <p:sp>
        <p:nvSpPr>
          <p:cNvPr id="12" name="Shape 8"/>
          <p:cNvSpPr/>
          <p:nvPr/>
        </p:nvSpPr>
        <p:spPr>
          <a:xfrm>
            <a:off x="1280160" y="2240280"/>
            <a:ext cx="457200" cy="914400"/>
          </a:xfrm>
          <a:prstGeom prst="rect">
            <a:avLst/>
          </a:prstGeom>
          <a:solidFill>
            <a:srgbClr val="FFFFFF"/>
          </a:solidFill>
          <a:ln w="19050">
            <a:solidFill>
              <a:srgbClr val="C73A24"/>
            </a:solidFill>
            <a:prstDash val="solid"/>
          </a:ln>
        </p:spPr>
      </p:sp>
      <p:sp>
        <p:nvSpPr>
          <p:cNvPr id="13" name="Text 9"/>
          <p:cNvSpPr txBox="1"/>
          <p:nvPr/>
        </p:nvSpPr>
        <p:spPr>
          <a:xfrm>
            <a:off x="731520" y="3246120"/>
            <a:ext cx="1097280" cy="457200"/>
          </a:xfrm>
          <a:prstGeom prst="rect">
            <a:avLst/>
          </a:prstGeom>
          <a:noFill/>
          <a:ln/>
        </p:spPr>
        <p:txBody>
          <a:bodyPr wrap="square" lIns="0" tIns="0" rIns="0" bIns="0" rtlCol="0" anchor="ctr"/>
          <a:lstStyle/>
          <a:p>
            <a:pPr algn="ctr" indent="0" marL="0">
              <a:buNone/>
            </a:pPr>
            <a:r>
              <a:rPr lang="en-US" sz="2000" b="1" dirty="0">
                <a:solidFill>
                  <a:srgbClr val="C73A24"/>
                </a:solidFill>
                <a:latin typeface="Calibri" pitchFamily="34" charset="0"/>
                <a:ea typeface="Calibri" pitchFamily="34" charset="-122"/>
                <a:cs typeface="Calibri" pitchFamily="34" charset="-120"/>
              </a:rPr>
              <a:t>1/2</a:t>
            </a:r>
            <a:endParaRPr lang="en-US" sz="2000" dirty="0"/>
          </a:p>
        </p:txBody>
      </p:sp>
      <p:sp>
        <p:nvSpPr>
          <p:cNvPr id="14" name="Shape 10"/>
          <p:cNvSpPr/>
          <p:nvPr/>
        </p:nvSpPr>
        <p:spPr>
          <a:xfrm>
            <a:off x="1965960" y="2240280"/>
            <a:ext cx="304800" cy="914400"/>
          </a:xfrm>
          <a:prstGeom prst="rect">
            <a:avLst/>
          </a:prstGeom>
          <a:solidFill>
            <a:srgbClr val="FF6B54"/>
          </a:solidFill>
          <a:ln w="19050">
            <a:solidFill>
              <a:srgbClr val="C73A24"/>
            </a:solidFill>
            <a:prstDash val="solid"/>
          </a:ln>
        </p:spPr>
      </p:sp>
      <p:sp>
        <p:nvSpPr>
          <p:cNvPr id="15" name="Shape 11"/>
          <p:cNvSpPr/>
          <p:nvPr/>
        </p:nvSpPr>
        <p:spPr>
          <a:xfrm>
            <a:off x="2270760" y="2240280"/>
            <a:ext cx="304800" cy="914400"/>
          </a:xfrm>
          <a:prstGeom prst="rect">
            <a:avLst/>
          </a:prstGeom>
          <a:solidFill>
            <a:srgbClr val="FFFFFF"/>
          </a:solidFill>
          <a:ln w="19050">
            <a:solidFill>
              <a:srgbClr val="C73A24"/>
            </a:solidFill>
            <a:prstDash val="solid"/>
          </a:ln>
        </p:spPr>
      </p:sp>
      <p:sp>
        <p:nvSpPr>
          <p:cNvPr id="16" name="Shape 12"/>
          <p:cNvSpPr/>
          <p:nvPr/>
        </p:nvSpPr>
        <p:spPr>
          <a:xfrm>
            <a:off x="2575560" y="2240280"/>
            <a:ext cx="304800" cy="914400"/>
          </a:xfrm>
          <a:prstGeom prst="rect">
            <a:avLst/>
          </a:prstGeom>
          <a:solidFill>
            <a:srgbClr val="FFFFFF"/>
          </a:solidFill>
          <a:ln w="19050">
            <a:solidFill>
              <a:srgbClr val="C73A24"/>
            </a:solidFill>
            <a:prstDash val="solid"/>
          </a:ln>
        </p:spPr>
      </p:sp>
      <p:sp>
        <p:nvSpPr>
          <p:cNvPr id="17" name="Text 13"/>
          <p:cNvSpPr txBox="1"/>
          <p:nvPr/>
        </p:nvSpPr>
        <p:spPr>
          <a:xfrm>
            <a:off x="1874520" y="3246120"/>
            <a:ext cx="1097280" cy="457200"/>
          </a:xfrm>
          <a:prstGeom prst="rect">
            <a:avLst/>
          </a:prstGeom>
          <a:noFill/>
          <a:ln/>
        </p:spPr>
        <p:txBody>
          <a:bodyPr wrap="square" lIns="0" tIns="0" rIns="0" bIns="0" rtlCol="0" anchor="ctr"/>
          <a:lstStyle/>
          <a:p>
            <a:pPr algn="ctr" indent="0" marL="0">
              <a:buNone/>
            </a:pPr>
            <a:r>
              <a:rPr lang="en-US" sz="2000" b="1" dirty="0">
                <a:solidFill>
                  <a:srgbClr val="C73A24"/>
                </a:solidFill>
                <a:latin typeface="Calibri" pitchFamily="34" charset="0"/>
                <a:ea typeface="Calibri" pitchFamily="34" charset="-122"/>
                <a:cs typeface="Calibri" pitchFamily="34" charset="-120"/>
              </a:rPr>
              <a:t>1/3</a:t>
            </a:r>
            <a:endParaRPr lang="en-US" sz="2000" dirty="0"/>
          </a:p>
        </p:txBody>
      </p:sp>
      <p:sp>
        <p:nvSpPr>
          <p:cNvPr id="18" name="Shape 14"/>
          <p:cNvSpPr/>
          <p:nvPr/>
        </p:nvSpPr>
        <p:spPr>
          <a:xfrm>
            <a:off x="3108960" y="2240280"/>
            <a:ext cx="228600" cy="914400"/>
          </a:xfrm>
          <a:prstGeom prst="rect">
            <a:avLst/>
          </a:prstGeom>
          <a:solidFill>
            <a:srgbClr val="FF6B54"/>
          </a:solidFill>
          <a:ln w="19050">
            <a:solidFill>
              <a:srgbClr val="C73A24"/>
            </a:solidFill>
            <a:prstDash val="solid"/>
          </a:ln>
        </p:spPr>
      </p:sp>
      <p:sp>
        <p:nvSpPr>
          <p:cNvPr id="19" name="Shape 15"/>
          <p:cNvSpPr/>
          <p:nvPr/>
        </p:nvSpPr>
        <p:spPr>
          <a:xfrm>
            <a:off x="3337560" y="2240280"/>
            <a:ext cx="228600" cy="914400"/>
          </a:xfrm>
          <a:prstGeom prst="rect">
            <a:avLst/>
          </a:prstGeom>
          <a:solidFill>
            <a:srgbClr val="FFFFFF"/>
          </a:solidFill>
          <a:ln w="19050">
            <a:solidFill>
              <a:srgbClr val="C73A24"/>
            </a:solidFill>
            <a:prstDash val="solid"/>
          </a:ln>
        </p:spPr>
      </p:sp>
      <p:sp>
        <p:nvSpPr>
          <p:cNvPr id="20" name="Shape 16"/>
          <p:cNvSpPr/>
          <p:nvPr/>
        </p:nvSpPr>
        <p:spPr>
          <a:xfrm>
            <a:off x="3566160" y="2240280"/>
            <a:ext cx="228600" cy="914400"/>
          </a:xfrm>
          <a:prstGeom prst="rect">
            <a:avLst/>
          </a:prstGeom>
          <a:solidFill>
            <a:srgbClr val="FFFFFF"/>
          </a:solidFill>
          <a:ln w="19050">
            <a:solidFill>
              <a:srgbClr val="C73A24"/>
            </a:solidFill>
            <a:prstDash val="solid"/>
          </a:ln>
        </p:spPr>
      </p:sp>
      <p:sp>
        <p:nvSpPr>
          <p:cNvPr id="21" name="Shape 17"/>
          <p:cNvSpPr/>
          <p:nvPr/>
        </p:nvSpPr>
        <p:spPr>
          <a:xfrm>
            <a:off x="3794760" y="2240280"/>
            <a:ext cx="228600" cy="914400"/>
          </a:xfrm>
          <a:prstGeom prst="rect">
            <a:avLst/>
          </a:prstGeom>
          <a:solidFill>
            <a:srgbClr val="FFFFFF"/>
          </a:solidFill>
          <a:ln w="19050">
            <a:solidFill>
              <a:srgbClr val="C73A24"/>
            </a:solidFill>
            <a:prstDash val="solid"/>
          </a:ln>
        </p:spPr>
      </p:sp>
      <p:sp>
        <p:nvSpPr>
          <p:cNvPr id="22" name="Text 18"/>
          <p:cNvSpPr txBox="1"/>
          <p:nvPr/>
        </p:nvSpPr>
        <p:spPr>
          <a:xfrm>
            <a:off x="3017520" y="3246120"/>
            <a:ext cx="1097280" cy="457200"/>
          </a:xfrm>
          <a:prstGeom prst="rect">
            <a:avLst/>
          </a:prstGeom>
          <a:noFill/>
          <a:ln/>
        </p:spPr>
        <p:txBody>
          <a:bodyPr wrap="square" lIns="0" tIns="0" rIns="0" bIns="0" rtlCol="0" anchor="ctr"/>
          <a:lstStyle/>
          <a:p>
            <a:pPr algn="ctr" indent="0" marL="0">
              <a:buNone/>
            </a:pPr>
            <a:r>
              <a:rPr lang="en-US" sz="2000" b="1" dirty="0">
                <a:solidFill>
                  <a:srgbClr val="C73A24"/>
                </a:solidFill>
                <a:latin typeface="Calibri" pitchFamily="34" charset="0"/>
                <a:ea typeface="Calibri" pitchFamily="34" charset="-122"/>
                <a:cs typeface="Calibri" pitchFamily="34" charset="-120"/>
              </a:rPr>
              <a:t>1/4</a:t>
            </a:r>
            <a:endParaRPr lang="en-US" sz="2000" dirty="0"/>
          </a:p>
        </p:txBody>
      </p:sp>
      <p:sp>
        <p:nvSpPr>
          <p:cNvPr id="23" name="Shape 19"/>
          <p:cNvSpPr/>
          <p:nvPr/>
        </p:nvSpPr>
        <p:spPr>
          <a:xfrm>
            <a:off x="4251960" y="2240280"/>
            <a:ext cx="228600" cy="914400"/>
          </a:xfrm>
          <a:prstGeom prst="rect">
            <a:avLst/>
          </a:prstGeom>
          <a:solidFill>
            <a:srgbClr val="FF6B54"/>
          </a:solidFill>
          <a:ln w="19050">
            <a:solidFill>
              <a:srgbClr val="C73A24"/>
            </a:solidFill>
            <a:prstDash val="solid"/>
          </a:ln>
        </p:spPr>
      </p:sp>
      <p:sp>
        <p:nvSpPr>
          <p:cNvPr id="24" name="Shape 20"/>
          <p:cNvSpPr/>
          <p:nvPr/>
        </p:nvSpPr>
        <p:spPr>
          <a:xfrm>
            <a:off x="4480560" y="2240280"/>
            <a:ext cx="228600" cy="914400"/>
          </a:xfrm>
          <a:prstGeom prst="rect">
            <a:avLst/>
          </a:prstGeom>
          <a:solidFill>
            <a:srgbClr val="FF6B54"/>
          </a:solidFill>
          <a:ln w="19050">
            <a:solidFill>
              <a:srgbClr val="C73A24"/>
            </a:solidFill>
            <a:prstDash val="solid"/>
          </a:ln>
        </p:spPr>
      </p:sp>
      <p:sp>
        <p:nvSpPr>
          <p:cNvPr id="25" name="Shape 21"/>
          <p:cNvSpPr/>
          <p:nvPr/>
        </p:nvSpPr>
        <p:spPr>
          <a:xfrm>
            <a:off x="4709160" y="2240280"/>
            <a:ext cx="228600" cy="914400"/>
          </a:xfrm>
          <a:prstGeom prst="rect">
            <a:avLst/>
          </a:prstGeom>
          <a:solidFill>
            <a:srgbClr val="FFFFFF"/>
          </a:solidFill>
          <a:ln w="19050">
            <a:solidFill>
              <a:srgbClr val="C73A24"/>
            </a:solidFill>
            <a:prstDash val="solid"/>
          </a:ln>
        </p:spPr>
      </p:sp>
      <p:sp>
        <p:nvSpPr>
          <p:cNvPr id="26" name="Shape 22"/>
          <p:cNvSpPr/>
          <p:nvPr/>
        </p:nvSpPr>
        <p:spPr>
          <a:xfrm>
            <a:off x="4937760" y="2240280"/>
            <a:ext cx="228600" cy="914400"/>
          </a:xfrm>
          <a:prstGeom prst="rect">
            <a:avLst/>
          </a:prstGeom>
          <a:solidFill>
            <a:srgbClr val="FFFFFF"/>
          </a:solidFill>
          <a:ln w="19050">
            <a:solidFill>
              <a:srgbClr val="C73A24"/>
            </a:solidFill>
            <a:prstDash val="solid"/>
          </a:ln>
        </p:spPr>
      </p:sp>
      <p:sp>
        <p:nvSpPr>
          <p:cNvPr id="27" name="Text 23"/>
          <p:cNvSpPr txBox="1"/>
          <p:nvPr/>
        </p:nvSpPr>
        <p:spPr>
          <a:xfrm>
            <a:off x="4160520" y="3246120"/>
            <a:ext cx="1097280" cy="457200"/>
          </a:xfrm>
          <a:prstGeom prst="rect">
            <a:avLst/>
          </a:prstGeom>
          <a:noFill/>
          <a:ln/>
        </p:spPr>
        <p:txBody>
          <a:bodyPr wrap="square" lIns="0" tIns="0" rIns="0" bIns="0" rtlCol="0" anchor="ctr"/>
          <a:lstStyle/>
          <a:p>
            <a:pPr algn="ctr" indent="0" marL="0">
              <a:buNone/>
            </a:pPr>
            <a:r>
              <a:rPr lang="en-US" sz="2000" b="1" dirty="0">
                <a:solidFill>
                  <a:srgbClr val="C73A24"/>
                </a:solidFill>
                <a:latin typeface="Calibri" pitchFamily="34" charset="0"/>
                <a:ea typeface="Calibri" pitchFamily="34" charset="-122"/>
                <a:cs typeface="Calibri" pitchFamily="34" charset="-120"/>
              </a:rPr>
              <a:t>2/4</a:t>
            </a:r>
            <a:endParaRPr lang="en-US" sz="2000" dirty="0"/>
          </a:p>
        </p:txBody>
      </p:sp>
      <p:sp>
        <p:nvSpPr>
          <p:cNvPr id="28" name="Shape 24"/>
          <p:cNvSpPr/>
          <p:nvPr/>
        </p:nvSpPr>
        <p:spPr>
          <a:xfrm>
            <a:off x="5394960" y="2240280"/>
            <a:ext cx="228600" cy="914400"/>
          </a:xfrm>
          <a:prstGeom prst="rect">
            <a:avLst/>
          </a:prstGeom>
          <a:solidFill>
            <a:srgbClr val="FF6B54"/>
          </a:solidFill>
          <a:ln w="19050">
            <a:solidFill>
              <a:srgbClr val="C73A24"/>
            </a:solidFill>
            <a:prstDash val="solid"/>
          </a:ln>
        </p:spPr>
      </p:sp>
      <p:sp>
        <p:nvSpPr>
          <p:cNvPr id="29" name="Shape 25"/>
          <p:cNvSpPr/>
          <p:nvPr/>
        </p:nvSpPr>
        <p:spPr>
          <a:xfrm>
            <a:off x="5623560" y="2240280"/>
            <a:ext cx="228600" cy="914400"/>
          </a:xfrm>
          <a:prstGeom prst="rect">
            <a:avLst/>
          </a:prstGeom>
          <a:solidFill>
            <a:srgbClr val="FF6B54"/>
          </a:solidFill>
          <a:ln w="19050">
            <a:solidFill>
              <a:srgbClr val="C73A24"/>
            </a:solidFill>
            <a:prstDash val="solid"/>
          </a:ln>
        </p:spPr>
      </p:sp>
      <p:sp>
        <p:nvSpPr>
          <p:cNvPr id="30" name="Shape 26"/>
          <p:cNvSpPr/>
          <p:nvPr/>
        </p:nvSpPr>
        <p:spPr>
          <a:xfrm>
            <a:off x="5852160" y="2240280"/>
            <a:ext cx="228600" cy="914400"/>
          </a:xfrm>
          <a:prstGeom prst="rect">
            <a:avLst/>
          </a:prstGeom>
          <a:solidFill>
            <a:srgbClr val="FF6B54"/>
          </a:solidFill>
          <a:ln w="19050">
            <a:solidFill>
              <a:srgbClr val="C73A24"/>
            </a:solidFill>
            <a:prstDash val="solid"/>
          </a:ln>
        </p:spPr>
      </p:sp>
      <p:sp>
        <p:nvSpPr>
          <p:cNvPr id="31" name="Shape 27"/>
          <p:cNvSpPr/>
          <p:nvPr/>
        </p:nvSpPr>
        <p:spPr>
          <a:xfrm>
            <a:off x="6080760" y="2240280"/>
            <a:ext cx="228600" cy="914400"/>
          </a:xfrm>
          <a:prstGeom prst="rect">
            <a:avLst/>
          </a:prstGeom>
          <a:solidFill>
            <a:srgbClr val="FFFFFF"/>
          </a:solidFill>
          <a:ln w="19050">
            <a:solidFill>
              <a:srgbClr val="C73A24"/>
            </a:solidFill>
            <a:prstDash val="solid"/>
          </a:ln>
        </p:spPr>
      </p:sp>
      <p:sp>
        <p:nvSpPr>
          <p:cNvPr id="32" name="Text 28"/>
          <p:cNvSpPr txBox="1"/>
          <p:nvPr/>
        </p:nvSpPr>
        <p:spPr>
          <a:xfrm>
            <a:off x="5303520" y="3246120"/>
            <a:ext cx="1097280" cy="457200"/>
          </a:xfrm>
          <a:prstGeom prst="rect">
            <a:avLst/>
          </a:prstGeom>
          <a:noFill/>
          <a:ln/>
        </p:spPr>
        <p:txBody>
          <a:bodyPr wrap="square" lIns="0" tIns="0" rIns="0" bIns="0" rtlCol="0" anchor="ctr"/>
          <a:lstStyle/>
          <a:p>
            <a:pPr algn="ctr" indent="0" marL="0">
              <a:buNone/>
            </a:pPr>
            <a:r>
              <a:rPr lang="en-US" sz="2000" b="1" dirty="0">
                <a:solidFill>
                  <a:srgbClr val="C73A24"/>
                </a:solidFill>
                <a:latin typeface="Calibri" pitchFamily="34" charset="0"/>
                <a:ea typeface="Calibri" pitchFamily="34" charset="-122"/>
                <a:cs typeface="Calibri" pitchFamily="34" charset="-120"/>
              </a:rPr>
              <a:t>3/4</a:t>
            </a:r>
            <a:endParaRPr lang="en-US" sz="2000" dirty="0"/>
          </a:p>
        </p:txBody>
      </p:sp>
      <p:sp>
        <p:nvSpPr>
          <p:cNvPr id="33" name="Text 29"/>
          <p:cNvSpPr txBox="1"/>
          <p:nvPr/>
        </p:nvSpPr>
        <p:spPr>
          <a:xfrm>
            <a:off x="731520" y="3703320"/>
            <a:ext cx="5669280" cy="411480"/>
          </a:xfrm>
          <a:prstGeom prst="rect">
            <a:avLst/>
          </a:prstGeom>
          <a:noFill/>
          <a:ln/>
        </p:spPr>
        <p:txBody>
          <a:bodyPr wrap="square" lIns="0" tIns="0" rIns="0" bIns="0" rtlCol="0" anchor="ctr"/>
          <a:lstStyle/>
          <a:p>
            <a:pPr algn="ctr" indent="0" marL="0">
              <a:buNone/>
            </a:pPr>
            <a:r>
              <a:rPr lang="en-US" sz="1400" i="1" dirty="0">
                <a:solidFill>
                  <a:srgbClr val="4F5E54"/>
                </a:solidFill>
                <a:latin typeface="Calibri" pitchFamily="34" charset="0"/>
                <a:ea typeface="Calibri" pitchFamily="34" charset="-122"/>
                <a:cs typeface="Calibri" pitchFamily="34" charset="-120"/>
              </a:rPr>
              <a:t>2/4 is the same as 1/2!</a:t>
            </a:r>
            <a:endParaRPr lang="en-US" sz="1400" dirty="0"/>
          </a:p>
        </p:txBody>
      </p:sp>
      <p:sp>
        <p:nvSpPr>
          <p:cNvPr id="34" name="Shape 30"/>
          <p:cNvSpPr/>
          <p:nvPr/>
        </p:nvSpPr>
        <p:spPr>
          <a:xfrm>
            <a:off x="6812280" y="1600200"/>
            <a:ext cx="4846320" cy="2606040"/>
          </a:xfrm>
          <a:prstGeom prst="roundRect">
            <a:avLst>
              <a:gd name="adj" fmla="val 4912"/>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35" name="Text 31"/>
          <p:cNvSpPr txBox="1"/>
          <p:nvPr/>
        </p:nvSpPr>
        <p:spPr>
          <a:xfrm>
            <a:off x="6995160" y="1691640"/>
            <a:ext cx="4480560" cy="365760"/>
          </a:xfrm>
          <a:prstGeom prst="rect">
            <a:avLst/>
          </a:prstGeom>
          <a:noFill/>
          <a:ln/>
        </p:spPr>
        <p:txBody>
          <a:bodyPr wrap="square" lIns="0" tIns="0" rIns="0" bIns="0" rtlCol="0" anchor="ctr"/>
          <a:lstStyle/>
          <a:p>
            <a:pPr indent="0" marL="0">
              <a:buNone/>
            </a:pPr>
            <a:r>
              <a:rPr lang="en-US" sz="1700" b="1" dirty="0">
                <a:solidFill>
                  <a:srgbClr val="743A8C"/>
                </a:solidFill>
                <a:latin typeface="Calibri" pitchFamily="34" charset="0"/>
                <a:ea typeface="Calibri" pitchFamily="34" charset="-122"/>
                <a:cs typeface="Calibri" pitchFamily="34" charset="-120"/>
              </a:rPr>
              <a:t>Of amounts: ¾ of 12 = 9</a:t>
            </a:r>
            <a:endParaRPr lang="en-US" sz="1700" dirty="0"/>
          </a:p>
        </p:txBody>
      </p:sp>
      <p:sp>
        <p:nvSpPr>
          <p:cNvPr id="36" name="Shape 32"/>
          <p:cNvSpPr/>
          <p:nvPr/>
        </p:nvSpPr>
        <p:spPr>
          <a:xfrm>
            <a:off x="7086600" y="2240280"/>
            <a:ext cx="4297680" cy="457200"/>
          </a:xfrm>
          <a:prstGeom prst="rect">
            <a:avLst/>
          </a:prstGeom>
          <a:solidFill>
            <a:srgbClr val="DDEFE1"/>
          </a:solidFill>
          <a:ln w="22225">
            <a:solidFill>
              <a:srgbClr val="2B5E31"/>
            </a:solidFill>
            <a:prstDash val="solid"/>
          </a:ln>
        </p:spPr>
      </p:sp>
      <p:sp>
        <p:nvSpPr>
          <p:cNvPr id="37" name="Text 33"/>
          <p:cNvSpPr txBox="1"/>
          <p:nvPr/>
        </p:nvSpPr>
        <p:spPr>
          <a:xfrm>
            <a:off x="7086600" y="2240280"/>
            <a:ext cx="4297680" cy="457200"/>
          </a:xfrm>
          <a:prstGeom prst="rect">
            <a:avLst/>
          </a:prstGeom>
          <a:noFill/>
          <a:ln/>
        </p:spPr>
        <p:txBody>
          <a:bodyPr wrap="square" lIns="0" tIns="0" rIns="0" bIns="0" rtlCol="0" anchor="ctr"/>
          <a:lstStyle/>
          <a:p>
            <a:pPr algn="ctr" indent="0" marL="0">
              <a:buNone/>
            </a:pPr>
            <a:r>
              <a:rPr lang="en-US" sz="1500" b="1" dirty="0">
                <a:solidFill>
                  <a:srgbClr val="1C3D24"/>
                </a:solidFill>
                <a:latin typeface="Calibri" pitchFamily="34" charset="0"/>
                <a:ea typeface="Calibri" pitchFamily="34" charset="-122"/>
                <a:cs typeface="Calibri" pitchFamily="34" charset="-120"/>
              </a:rPr>
              <a:t>12</a:t>
            </a:r>
            <a:endParaRPr lang="en-US" sz="1500" dirty="0"/>
          </a:p>
        </p:txBody>
      </p:sp>
      <p:sp>
        <p:nvSpPr>
          <p:cNvPr id="38" name="Shape 34"/>
          <p:cNvSpPr/>
          <p:nvPr/>
        </p:nvSpPr>
        <p:spPr>
          <a:xfrm>
            <a:off x="7086600" y="2743200"/>
            <a:ext cx="1074420" cy="457200"/>
          </a:xfrm>
          <a:prstGeom prst="rect">
            <a:avLst/>
          </a:prstGeom>
          <a:solidFill>
            <a:srgbClr val="8E4DA8"/>
          </a:solidFill>
          <a:ln w="19050">
            <a:solidFill>
              <a:srgbClr val="FFFFFF"/>
            </a:solidFill>
            <a:prstDash val="solid"/>
          </a:ln>
        </p:spPr>
      </p:sp>
      <p:sp>
        <p:nvSpPr>
          <p:cNvPr id="39" name="Text 35"/>
          <p:cNvSpPr txBox="1"/>
          <p:nvPr/>
        </p:nvSpPr>
        <p:spPr>
          <a:xfrm>
            <a:off x="7086600" y="2743200"/>
            <a:ext cx="107442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40" name="Shape 36"/>
          <p:cNvSpPr/>
          <p:nvPr/>
        </p:nvSpPr>
        <p:spPr>
          <a:xfrm>
            <a:off x="8161020" y="2743200"/>
            <a:ext cx="1074420" cy="457200"/>
          </a:xfrm>
          <a:prstGeom prst="rect">
            <a:avLst/>
          </a:prstGeom>
          <a:solidFill>
            <a:srgbClr val="8E4DA8"/>
          </a:solidFill>
          <a:ln w="19050">
            <a:solidFill>
              <a:srgbClr val="FFFFFF"/>
            </a:solidFill>
            <a:prstDash val="solid"/>
          </a:ln>
        </p:spPr>
      </p:sp>
      <p:sp>
        <p:nvSpPr>
          <p:cNvPr id="41" name="Text 37"/>
          <p:cNvSpPr txBox="1"/>
          <p:nvPr/>
        </p:nvSpPr>
        <p:spPr>
          <a:xfrm>
            <a:off x="8161020" y="2743200"/>
            <a:ext cx="107442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42" name="Shape 38"/>
          <p:cNvSpPr/>
          <p:nvPr/>
        </p:nvSpPr>
        <p:spPr>
          <a:xfrm>
            <a:off x="9235440" y="2743200"/>
            <a:ext cx="1074420" cy="457200"/>
          </a:xfrm>
          <a:prstGeom prst="rect">
            <a:avLst/>
          </a:prstGeom>
          <a:solidFill>
            <a:srgbClr val="8E4DA8"/>
          </a:solidFill>
          <a:ln w="19050">
            <a:solidFill>
              <a:srgbClr val="FFFFFF"/>
            </a:solidFill>
            <a:prstDash val="solid"/>
          </a:ln>
        </p:spPr>
      </p:sp>
      <p:sp>
        <p:nvSpPr>
          <p:cNvPr id="43" name="Text 39"/>
          <p:cNvSpPr txBox="1"/>
          <p:nvPr/>
        </p:nvSpPr>
        <p:spPr>
          <a:xfrm>
            <a:off x="9235440" y="2743200"/>
            <a:ext cx="107442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44" name="Shape 40"/>
          <p:cNvSpPr/>
          <p:nvPr/>
        </p:nvSpPr>
        <p:spPr>
          <a:xfrm>
            <a:off x="10309860" y="2743200"/>
            <a:ext cx="1074420" cy="457200"/>
          </a:xfrm>
          <a:prstGeom prst="rect">
            <a:avLst/>
          </a:prstGeom>
          <a:solidFill>
            <a:srgbClr val="D9C7E3"/>
          </a:solidFill>
          <a:ln w="19050">
            <a:solidFill>
              <a:srgbClr val="FFFFFF"/>
            </a:solidFill>
            <a:prstDash val="solid"/>
          </a:ln>
        </p:spPr>
      </p:sp>
      <p:sp>
        <p:nvSpPr>
          <p:cNvPr id="45" name="Text 41"/>
          <p:cNvSpPr txBox="1"/>
          <p:nvPr/>
        </p:nvSpPr>
        <p:spPr>
          <a:xfrm>
            <a:off x="10309860" y="2743200"/>
            <a:ext cx="107442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46" name="Text 42"/>
          <p:cNvSpPr txBox="1"/>
          <p:nvPr/>
        </p:nvSpPr>
        <p:spPr>
          <a:xfrm>
            <a:off x="6995160" y="3246120"/>
            <a:ext cx="4480560" cy="868680"/>
          </a:xfrm>
          <a:prstGeom prst="rect">
            <a:avLst/>
          </a:prstGeom>
          <a:noFill/>
          <a:ln/>
        </p:spPr>
        <p:txBody>
          <a:bodyPr wrap="square" lIns="0" tIns="0" rIns="0" bIns="0" rtlCol="0" anchor="ctr"/>
          <a:lstStyle/>
          <a:p>
            <a:pPr indent="0" marL="0">
              <a:buNone/>
            </a:pPr>
            <a:r>
              <a:rPr lang="en-US" sz="1450" dirty="0">
                <a:solidFill>
                  <a:srgbClr val="20302A"/>
                </a:solidFill>
                <a:latin typeface="Calibri" pitchFamily="34" charset="0"/>
                <a:ea typeface="Calibri" pitchFamily="34" charset="-122"/>
                <a:cs typeface="Calibri" pitchFamily="34" charset="-120"/>
              </a:rPr>
              <a:t>12 in 4 equal parts is 3 in each part.</a:t>
            </a:r>
            <a:endParaRPr lang="en-US" sz="1450" dirty="0"/>
          </a:p>
          <a:p>
            <a:pPr indent="0" marL="0">
              <a:buNone/>
            </a:pPr>
            <a:r>
              <a:rPr lang="en-US" sz="1450" b="1" dirty="0">
                <a:solidFill>
                  <a:srgbClr val="743A8C"/>
                </a:solidFill>
                <a:latin typeface="Calibri" pitchFamily="34" charset="0"/>
                <a:ea typeface="Calibri" pitchFamily="34" charset="-122"/>
                <a:cs typeface="Calibri" pitchFamily="34" charset="-120"/>
              </a:rPr>
              <a:t>Three parts: 3 + 3 + 3 = 9</a:t>
            </a:r>
            <a:endParaRPr lang="en-US" sz="1450" dirty="0"/>
          </a:p>
        </p:txBody>
      </p:sp>
      <p:sp>
        <p:nvSpPr>
          <p:cNvPr id="47" name="Shape 43"/>
          <p:cNvSpPr/>
          <p:nvPr/>
        </p:nvSpPr>
        <p:spPr>
          <a:xfrm>
            <a:off x="548640" y="4434840"/>
            <a:ext cx="11109960" cy="1828800"/>
          </a:xfrm>
          <a:prstGeom prst="roundRect">
            <a:avLst>
              <a:gd name="adj" fmla="val 7000"/>
            </a:avLst>
          </a:prstGeom>
          <a:solidFill>
            <a:srgbClr val="FFF4D6"/>
          </a:solidFill>
          <a:ln/>
        </p:spPr>
      </p:sp>
      <p:sp>
        <p:nvSpPr>
          <p:cNvPr id="48" name="Text 44"/>
          <p:cNvSpPr txBox="1"/>
          <p:nvPr/>
        </p:nvSpPr>
        <p:spPr>
          <a:xfrm>
            <a:off x="777240" y="4480560"/>
            <a:ext cx="10698480" cy="1737360"/>
          </a:xfrm>
          <a:prstGeom prst="rect">
            <a:avLst/>
          </a:prstGeom>
          <a:noFill/>
          <a:ln/>
        </p:spPr>
        <p:txBody>
          <a:bodyPr wrap="square" lIns="0" tIns="0" rIns="0" bIns="0" rtlCol="0" anchor="ctr"/>
          <a:lstStyle/>
          <a:p>
            <a:pPr indent="0" marL="0">
              <a:buNone/>
            </a:pPr>
            <a:r>
              <a:rPr lang="en-US" sz="1600" b="1" dirty="0">
                <a:solidFill>
                  <a:srgbClr val="8A6100"/>
                </a:solidFill>
                <a:latin typeface="Calibri" pitchFamily="34" charset="0"/>
                <a:ea typeface="Calibri" pitchFamily="34" charset="-122"/>
                <a:cs typeface="Calibri" pitchFamily="34" charset="-120"/>
              </a:rPr>
              <a:t>At home</a:t>
            </a:r>
            <a:endParaRPr lang="en-US" sz="1600" dirty="0"/>
          </a:p>
          <a:p>
            <a:pPr marL="203200" indent="-203200">
              <a:spcAft>
                <a:spcPts val="600"/>
              </a:spcAft>
              <a:buSzPct val="100000"/>
              <a:buChar char="•"/>
            </a:pPr>
            <a:r>
              <a:rPr lang="en-US" sz="1450" dirty="0">
                <a:solidFill>
                  <a:srgbClr val="20302A"/>
                </a:solidFill>
                <a:latin typeface="Calibri" pitchFamily="34" charset="0"/>
                <a:ea typeface="Calibri" pitchFamily="34" charset="-122"/>
                <a:cs typeface="Calibri" pitchFamily="34" charset="-120"/>
              </a:rPr>
              <a:t>Cut pizza, cake or toast: "Are the pieces equal? What fraction is each piece?"</a:t>
            </a:r>
            <a:endParaRPr lang="en-US" sz="1600" dirty="0"/>
          </a:p>
          <a:p>
            <a:pPr marL="203200" indent="-203200">
              <a:spcAft>
                <a:spcPts val="600"/>
              </a:spcAft>
              <a:buSzPct val="100000"/>
              <a:buChar char="•"/>
            </a:pPr>
            <a:r>
              <a:rPr lang="en-US" sz="1450" dirty="0">
                <a:solidFill>
                  <a:srgbClr val="20302A"/>
                </a:solidFill>
                <a:latin typeface="Calibri" pitchFamily="34" charset="0"/>
                <a:ea typeface="Calibri" pitchFamily="34" charset="-122"/>
                <a:cs typeface="Calibri" pitchFamily="34" charset="-120"/>
              </a:rPr>
              <a:t>Share 12 grapes into 4 equal groups. "What is a quarter of 12? Three quarters?"</a:t>
            </a:r>
            <a:endParaRPr lang="en-US" sz="1600" dirty="0"/>
          </a:p>
          <a:p>
            <a:pPr marL="203200" indent="-203200">
              <a:spcAft>
                <a:spcPts val="600"/>
              </a:spcAft>
              <a:buSzPct val="100000"/>
              <a:buChar char="•"/>
            </a:pPr>
            <a:r>
              <a:rPr lang="en-US" sz="1450" dirty="0">
                <a:solidFill>
                  <a:srgbClr val="20302A"/>
                </a:solidFill>
                <a:latin typeface="Calibri" pitchFamily="34" charset="0"/>
                <a:ea typeface="Calibri" pitchFamily="34" charset="-122"/>
                <a:cs typeface="Calibri" pitchFamily="34" charset="-120"/>
              </a:rPr>
              <a:t>Fold paper into halves and quarters, and colour some parts.</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2AA8E0"/>
          </a:solidFill>
          <a:ln/>
        </p:spPr>
      </p:sp>
      <p:pic>
        <p:nvPicPr>
          <p:cNvPr id="4"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Also in Year 2: money, time and measures</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These are best learnt through real life, so they are perfect for home.</a:t>
            </a:r>
            <a:endParaRPr lang="en-US" sz="1600" dirty="0"/>
          </a:p>
        </p:txBody>
      </p:sp>
      <p:pic>
        <p:nvPicPr>
          <p:cNvPr id="7"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8" name="Shape 4"/>
          <p:cNvSpPr/>
          <p:nvPr/>
        </p:nvSpPr>
        <p:spPr>
          <a:xfrm>
            <a:off x="548640" y="1600200"/>
            <a:ext cx="3566160" cy="4617720"/>
          </a:xfrm>
          <a:prstGeom prst="roundRect">
            <a:avLst>
              <a:gd name="adj" fmla="val 3590"/>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9" name="Shape 5"/>
          <p:cNvSpPr/>
          <p:nvPr/>
        </p:nvSpPr>
        <p:spPr>
          <a:xfrm>
            <a:off x="548640" y="1600200"/>
            <a:ext cx="3566160" cy="548640"/>
          </a:xfrm>
          <a:prstGeom prst="roundRect">
            <a:avLst>
              <a:gd name="adj" fmla="val 23333"/>
            </a:avLst>
          </a:prstGeom>
          <a:solidFill>
            <a:srgbClr val="FBB817"/>
          </a:solidFill>
          <a:ln/>
        </p:spPr>
      </p:sp>
      <p:sp>
        <p:nvSpPr>
          <p:cNvPr id="10" name="Shape 6"/>
          <p:cNvSpPr/>
          <p:nvPr/>
        </p:nvSpPr>
        <p:spPr>
          <a:xfrm>
            <a:off x="548640" y="1965960"/>
            <a:ext cx="3566160" cy="182880"/>
          </a:xfrm>
          <a:prstGeom prst="rect">
            <a:avLst/>
          </a:prstGeom>
          <a:solidFill>
            <a:srgbClr val="FBB817"/>
          </a:solidFill>
          <a:ln/>
        </p:spPr>
      </p:sp>
      <p:sp>
        <p:nvSpPr>
          <p:cNvPr id="11" name="Text 7"/>
          <p:cNvSpPr txBox="1"/>
          <p:nvPr/>
        </p:nvSpPr>
        <p:spPr>
          <a:xfrm>
            <a:off x="731520" y="1600200"/>
            <a:ext cx="3200400" cy="548640"/>
          </a:xfrm>
          <a:prstGeom prst="rect">
            <a:avLst/>
          </a:prstGeom>
          <a:noFill/>
          <a:ln/>
        </p:spPr>
        <p:txBody>
          <a:bodyPr wrap="square" lIns="0" tIns="0" rIns="0" bIns="0" rtlCol="0" anchor="ctr"/>
          <a:lstStyle/>
          <a:p>
            <a:pPr indent="0" marL="0">
              <a:buNone/>
            </a:pPr>
            <a:r>
              <a:rPr lang="en-US" sz="1800" b="1" dirty="0">
                <a:solidFill>
                  <a:srgbClr val="20302A"/>
                </a:solidFill>
                <a:latin typeface="Calibri" pitchFamily="34" charset="0"/>
                <a:ea typeface="Calibri" pitchFamily="34" charset="-122"/>
                <a:cs typeface="Calibri" pitchFamily="34" charset="-120"/>
              </a:rPr>
              <a:t>Money</a:t>
            </a:r>
            <a:endParaRPr lang="en-US" sz="1800" dirty="0"/>
          </a:p>
        </p:txBody>
      </p:sp>
      <p:sp>
        <p:nvSpPr>
          <p:cNvPr id="12" name="Shape 8"/>
          <p:cNvSpPr/>
          <p:nvPr/>
        </p:nvSpPr>
        <p:spPr>
          <a:xfrm>
            <a:off x="914400" y="2423160"/>
            <a:ext cx="685800" cy="685800"/>
          </a:xfrm>
          <a:prstGeom prst="ellipse">
            <a:avLst/>
          </a:prstGeom>
          <a:solidFill>
            <a:srgbClr val="D6DADC"/>
          </a:solidFill>
          <a:ln w="15875">
            <a:solidFill>
              <a:srgbClr val="A9894A"/>
            </a:solidFill>
            <a:prstDash val="solid"/>
          </a:ln>
        </p:spPr>
      </p:sp>
      <p:sp>
        <p:nvSpPr>
          <p:cNvPr id="13" name="Text 9"/>
          <p:cNvSpPr txBox="1"/>
          <p:nvPr/>
        </p:nvSpPr>
        <p:spPr>
          <a:xfrm>
            <a:off x="914400" y="2423160"/>
            <a:ext cx="685800" cy="685800"/>
          </a:xfrm>
          <a:prstGeom prst="rect">
            <a:avLst/>
          </a:prstGeom>
          <a:noFill/>
          <a:ln/>
        </p:spPr>
        <p:txBody>
          <a:bodyPr wrap="square" lIns="0" tIns="0" rIns="0" bIns="0" rtlCol="0" anchor="ctr"/>
          <a:lstStyle/>
          <a:p>
            <a:pPr algn="ctr" indent="0" marL="0">
              <a:buNone/>
            </a:pPr>
            <a:r>
              <a:rPr lang="en-US" sz="1950" b="1" dirty="0">
                <a:solidFill>
                  <a:srgbClr val="20302A"/>
                </a:solidFill>
                <a:latin typeface="Calibri" pitchFamily="34" charset="0"/>
                <a:ea typeface="Calibri" pitchFamily="34" charset="-122"/>
                <a:cs typeface="Calibri" pitchFamily="34" charset="-120"/>
              </a:rPr>
              <a:t>20p</a:t>
            </a:r>
            <a:endParaRPr lang="en-US" sz="1950" dirty="0"/>
          </a:p>
        </p:txBody>
      </p:sp>
      <p:sp>
        <p:nvSpPr>
          <p:cNvPr id="14" name="Shape 10"/>
          <p:cNvSpPr/>
          <p:nvPr/>
        </p:nvSpPr>
        <p:spPr>
          <a:xfrm>
            <a:off x="1691640" y="2423160"/>
            <a:ext cx="685800" cy="685800"/>
          </a:xfrm>
          <a:prstGeom prst="ellipse">
            <a:avLst/>
          </a:prstGeom>
          <a:solidFill>
            <a:srgbClr val="D6DADC"/>
          </a:solidFill>
          <a:ln w="15875">
            <a:solidFill>
              <a:srgbClr val="A9894A"/>
            </a:solidFill>
            <a:prstDash val="solid"/>
          </a:ln>
        </p:spPr>
      </p:sp>
      <p:sp>
        <p:nvSpPr>
          <p:cNvPr id="15" name="Text 11"/>
          <p:cNvSpPr txBox="1"/>
          <p:nvPr/>
        </p:nvSpPr>
        <p:spPr>
          <a:xfrm>
            <a:off x="1691640" y="2423160"/>
            <a:ext cx="685800" cy="685800"/>
          </a:xfrm>
          <a:prstGeom prst="rect">
            <a:avLst/>
          </a:prstGeom>
          <a:noFill/>
          <a:ln/>
        </p:spPr>
        <p:txBody>
          <a:bodyPr wrap="square" lIns="0" tIns="0" rIns="0" bIns="0" rtlCol="0" anchor="ctr"/>
          <a:lstStyle/>
          <a:p>
            <a:pPr algn="ctr" indent="0" marL="0">
              <a:buNone/>
            </a:pPr>
            <a:r>
              <a:rPr lang="en-US" sz="1950" b="1" dirty="0">
                <a:solidFill>
                  <a:srgbClr val="20302A"/>
                </a:solidFill>
                <a:latin typeface="Calibri" pitchFamily="34" charset="0"/>
                <a:ea typeface="Calibri" pitchFamily="34" charset="-122"/>
                <a:cs typeface="Calibri" pitchFamily="34" charset="-120"/>
              </a:rPr>
              <a:t>20p</a:t>
            </a:r>
            <a:endParaRPr lang="en-US" sz="1950" dirty="0"/>
          </a:p>
        </p:txBody>
      </p:sp>
      <p:sp>
        <p:nvSpPr>
          <p:cNvPr id="16" name="Shape 12"/>
          <p:cNvSpPr/>
          <p:nvPr/>
        </p:nvSpPr>
        <p:spPr>
          <a:xfrm>
            <a:off x="2468880" y="2423160"/>
            <a:ext cx="685800" cy="685800"/>
          </a:xfrm>
          <a:prstGeom prst="ellipse">
            <a:avLst/>
          </a:prstGeom>
          <a:solidFill>
            <a:srgbClr val="D6DADC"/>
          </a:solidFill>
          <a:ln w="15875">
            <a:solidFill>
              <a:srgbClr val="A9894A"/>
            </a:solidFill>
            <a:prstDash val="solid"/>
          </a:ln>
        </p:spPr>
      </p:sp>
      <p:sp>
        <p:nvSpPr>
          <p:cNvPr id="17" name="Text 13"/>
          <p:cNvSpPr txBox="1"/>
          <p:nvPr/>
        </p:nvSpPr>
        <p:spPr>
          <a:xfrm>
            <a:off x="2468880" y="2423160"/>
            <a:ext cx="685800" cy="685800"/>
          </a:xfrm>
          <a:prstGeom prst="rect">
            <a:avLst/>
          </a:prstGeom>
          <a:noFill/>
          <a:ln/>
        </p:spPr>
        <p:txBody>
          <a:bodyPr wrap="square" lIns="0" tIns="0" rIns="0" bIns="0" rtlCol="0" anchor="ctr"/>
          <a:lstStyle/>
          <a:p>
            <a:pPr algn="ctr" indent="0" marL="0">
              <a:buNone/>
            </a:pPr>
            <a:r>
              <a:rPr lang="en-US" sz="1950" b="1" dirty="0">
                <a:solidFill>
                  <a:srgbClr val="20302A"/>
                </a:solidFill>
                <a:latin typeface="Calibri" pitchFamily="34" charset="0"/>
                <a:ea typeface="Calibri" pitchFamily="34" charset="-122"/>
                <a:cs typeface="Calibri" pitchFamily="34" charset="-120"/>
              </a:rPr>
              <a:t>10p</a:t>
            </a:r>
            <a:endParaRPr lang="en-US" sz="1950" dirty="0"/>
          </a:p>
        </p:txBody>
      </p:sp>
      <p:sp>
        <p:nvSpPr>
          <p:cNvPr id="18" name="Text 14"/>
          <p:cNvSpPr txBox="1"/>
          <p:nvPr/>
        </p:nvSpPr>
        <p:spPr>
          <a:xfrm>
            <a:off x="3200400" y="2423160"/>
            <a:ext cx="822960" cy="685800"/>
          </a:xfrm>
          <a:prstGeom prst="rect">
            <a:avLst/>
          </a:prstGeom>
          <a:noFill/>
          <a:ln/>
        </p:spPr>
        <p:txBody>
          <a:bodyPr wrap="square" lIns="0" tIns="0" rIns="0" bIns="0" rtlCol="0" anchor="ctr"/>
          <a:lstStyle/>
          <a:p>
            <a:pPr indent="0" marL="0">
              <a:buNone/>
            </a:pPr>
            <a:r>
              <a:rPr lang="en-US" sz="1800" b="1" dirty="0">
                <a:solidFill>
                  <a:srgbClr val="8A6100"/>
                </a:solidFill>
                <a:latin typeface="Calibri" pitchFamily="34" charset="0"/>
                <a:ea typeface="Calibri" pitchFamily="34" charset="-122"/>
                <a:cs typeface="Calibri" pitchFamily="34" charset="-120"/>
              </a:rPr>
              <a:t>= 50p</a:t>
            </a:r>
            <a:endParaRPr lang="en-US" sz="1800" dirty="0"/>
          </a:p>
        </p:txBody>
      </p:sp>
      <p:sp>
        <p:nvSpPr>
          <p:cNvPr id="19" name="Shape 15"/>
          <p:cNvSpPr/>
          <p:nvPr/>
        </p:nvSpPr>
        <p:spPr>
          <a:xfrm>
            <a:off x="1920240" y="3200400"/>
            <a:ext cx="685800" cy="685800"/>
          </a:xfrm>
          <a:prstGeom prst="ellipse">
            <a:avLst/>
          </a:prstGeom>
          <a:solidFill>
            <a:srgbClr val="D6DADC"/>
          </a:solidFill>
          <a:ln w="15875">
            <a:solidFill>
              <a:srgbClr val="A9894A"/>
            </a:solidFill>
            <a:prstDash val="solid"/>
          </a:ln>
        </p:spPr>
      </p:sp>
      <p:sp>
        <p:nvSpPr>
          <p:cNvPr id="20" name="Text 16"/>
          <p:cNvSpPr txBox="1"/>
          <p:nvPr/>
        </p:nvSpPr>
        <p:spPr>
          <a:xfrm>
            <a:off x="1920240" y="3200400"/>
            <a:ext cx="685800" cy="685800"/>
          </a:xfrm>
          <a:prstGeom prst="rect">
            <a:avLst/>
          </a:prstGeom>
          <a:noFill/>
          <a:ln/>
        </p:spPr>
        <p:txBody>
          <a:bodyPr wrap="square" lIns="0" tIns="0" rIns="0" bIns="0" rtlCol="0" anchor="ctr"/>
          <a:lstStyle/>
          <a:p>
            <a:pPr algn="ctr" indent="0" marL="0">
              <a:buNone/>
            </a:pPr>
            <a:r>
              <a:rPr lang="en-US" sz="1950" b="1" dirty="0">
                <a:solidFill>
                  <a:srgbClr val="20302A"/>
                </a:solidFill>
                <a:latin typeface="Calibri" pitchFamily="34" charset="0"/>
                <a:ea typeface="Calibri" pitchFamily="34" charset="-122"/>
                <a:cs typeface="Calibri" pitchFamily="34" charset="-120"/>
              </a:rPr>
              <a:t>50p</a:t>
            </a:r>
            <a:endParaRPr lang="en-US" sz="1950" dirty="0"/>
          </a:p>
        </p:txBody>
      </p:sp>
      <p:sp>
        <p:nvSpPr>
          <p:cNvPr id="21" name="Text 17"/>
          <p:cNvSpPr txBox="1"/>
          <p:nvPr/>
        </p:nvSpPr>
        <p:spPr>
          <a:xfrm>
            <a:off x="731520" y="3931920"/>
            <a:ext cx="3200400" cy="411480"/>
          </a:xfrm>
          <a:prstGeom prst="rect">
            <a:avLst/>
          </a:prstGeom>
          <a:noFill/>
          <a:ln/>
        </p:spPr>
        <p:txBody>
          <a:bodyPr wrap="square" lIns="0" tIns="0" rIns="0" bIns="0" rtlCol="0" anchor="ctr"/>
          <a:lstStyle/>
          <a:p>
            <a:pPr algn="ctr" indent="0" marL="0">
              <a:buNone/>
            </a:pPr>
            <a:r>
              <a:rPr lang="en-US" sz="1500" b="1" dirty="0">
                <a:solidFill>
                  <a:srgbClr val="8A6100"/>
                </a:solidFill>
                <a:latin typeface="Calibri" pitchFamily="34" charset="0"/>
                <a:ea typeface="Calibri" pitchFamily="34" charset="-122"/>
                <a:cs typeface="Calibri" pitchFamily="34" charset="-120"/>
              </a:rPr>
              <a:t>Make amounts and give change</a:t>
            </a:r>
            <a:endParaRPr lang="en-US" sz="1500" dirty="0"/>
          </a:p>
        </p:txBody>
      </p:sp>
      <p:sp>
        <p:nvSpPr>
          <p:cNvPr id="22" name="Shape 18"/>
          <p:cNvSpPr/>
          <p:nvPr/>
        </p:nvSpPr>
        <p:spPr>
          <a:xfrm>
            <a:off x="685800" y="4434840"/>
            <a:ext cx="3291840" cy="1645920"/>
          </a:xfrm>
          <a:prstGeom prst="roundRect">
            <a:avLst>
              <a:gd name="adj" fmla="val 6667"/>
            </a:avLst>
          </a:prstGeom>
          <a:solidFill>
            <a:srgbClr val="FFF4D6"/>
          </a:solidFill>
          <a:ln/>
        </p:spPr>
      </p:sp>
      <p:sp>
        <p:nvSpPr>
          <p:cNvPr id="23" name="Text 19"/>
          <p:cNvSpPr txBox="1"/>
          <p:nvPr/>
        </p:nvSpPr>
        <p:spPr>
          <a:xfrm>
            <a:off x="822960" y="4480560"/>
            <a:ext cx="3017520" cy="1554480"/>
          </a:xfrm>
          <a:prstGeom prst="rect">
            <a:avLst/>
          </a:prstGeom>
          <a:noFill/>
          <a:ln/>
        </p:spPr>
        <p:txBody>
          <a:bodyPr wrap="square" lIns="0" tIns="0" rIns="0" bIns="0" rtlCol="0" anchor="ctr"/>
          <a:lstStyle/>
          <a:p>
            <a:pPr indent="0" marL="0">
              <a:buNone/>
            </a:pPr>
            <a:r>
              <a:rPr lang="en-US" sz="1400" b="1" dirty="0">
                <a:solidFill>
                  <a:srgbClr val="8A6100"/>
                </a:solidFill>
                <a:latin typeface="Calibri" pitchFamily="34" charset="0"/>
                <a:ea typeface="Calibri" pitchFamily="34" charset="-122"/>
                <a:cs typeface="Calibri" pitchFamily="34" charset="-120"/>
              </a:rPr>
              <a:t>At home</a:t>
            </a:r>
            <a:endParaRPr lang="en-US" sz="1400" dirty="0"/>
          </a:p>
          <a:p>
            <a:pPr marL="203200" indent="-203200">
              <a:spcAft>
                <a:spcPts val="600"/>
              </a:spcAft>
              <a:buSzPct val="100000"/>
              <a:buChar char="•"/>
            </a:pPr>
            <a:r>
              <a:rPr lang="en-US" sz="1350" dirty="0">
                <a:solidFill>
                  <a:srgbClr val="20302A"/>
                </a:solidFill>
                <a:latin typeface="Calibri" pitchFamily="34" charset="0"/>
                <a:ea typeface="Calibri" pitchFamily="34" charset="-122"/>
                <a:cs typeface="Calibri" pitchFamily="34" charset="-120"/>
              </a:rPr>
              <a:t>Pay for small things with coins: "How else could we make 50p?"</a:t>
            </a:r>
            <a:endParaRPr lang="en-US" sz="1400" dirty="0"/>
          </a:p>
          <a:p>
            <a:pPr marL="203200" indent="-203200">
              <a:spcAft>
                <a:spcPts val="600"/>
              </a:spcAft>
              <a:buSzPct val="100000"/>
              <a:buChar char="•"/>
            </a:pPr>
            <a:r>
              <a:rPr lang="en-US" sz="1350" dirty="0">
                <a:solidFill>
                  <a:srgbClr val="20302A"/>
                </a:solidFill>
                <a:latin typeface="Calibri" pitchFamily="34" charset="0"/>
                <a:ea typeface="Calibri" pitchFamily="34" charset="-122"/>
                <a:cs typeface="Calibri" pitchFamily="34" charset="-120"/>
              </a:rPr>
              <a:t>Give change from £1 by counting up.</a:t>
            </a:r>
            <a:endParaRPr lang="en-US" sz="1400" dirty="0"/>
          </a:p>
        </p:txBody>
      </p:sp>
      <p:sp>
        <p:nvSpPr>
          <p:cNvPr id="24" name="Shape 20"/>
          <p:cNvSpPr/>
          <p:nvPr/>
        </p:nvSpPr>
        <p:spPr>
          <a:xfrm>
            <a:off x="4315968" y="1600200"/>
            <a:ext cx="3566160" cy="4617720"/>
          </a:xfrm>
          <a:prstGeom prst="roundRect">
            <a:avLst>
              <a:gd name="adj" fmla="val 3590"/>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25" name="Shape 21"/>
          <p:cNvSpPr/>
          <p:nvPr/>
        </p:nvSpPr>
        <p:spPr>
          <a:xfrm>
            <a:off x="4315968" y="1600200"/>
            <a:ext cx="3566160" cy="548640"/>
          </a:xfrm>
          <a:prstGeom prst="roundRect">
            <a:avLst>
              <a:gd name="adj" fmla="val 23333"/>
            </a:avLst>
          </a:prstGeom>
          <a:solidFill>
            <a:srgbClr val="2AA8E0"/>
          </a:solidFill>
          <a:ln/>
        </p:spPr>
      </p:sp>
      <p:sp>
        <p:nvSpPr>
          <p:cNvPr id="26" name="Shape 22"/>
          <p:cNvSpPr/>
          <p:nvPr/>
        </p:nvSpPr>
        <p:spPr>
          <a:xfrm>
            <a:off x="4315968" y="1965960"/>
            <a:ext cx="3566160" cy="182880"/>
          </a:xfrm>
          <a:prstGeom prst="rect">
            <a:avLst/>
          </a:prstGeom>
          <a:solidFill>
            <a:srgbClr val="2AA8E0"/>
          </a:solidFill>
          <a:ln/>
        </p:spPr>
      </p:sp>
      <p:sp>
        <p:nvSpPr>
          <p:cNvPr id="27" name="Text 23"/>
          <p:cNvSpPr txBox="1"/>
          <p:nvPr/>
        </p:nvSpPr>
        <p:spPr>
          <a:xfrm>
            <a:off x="4498848" y="1600200"/>
            <a:ext cx="3200400" cy="548640"/>
          </a:xfrm>
          <a:prstGeom prst="rect">
            <a:avLst/>
          </a:prstGeom>
          <a:noFill/>
          <a:ln/>
        </p:spPr>
        <p:txBody>
          <a:bodyPr wrap="square" lIns="0" tIns="0" rIns="0" bIns="0" rtlCol="0" anchor="ctr"/>
          <a:lstStyle/>
          <a:p>
            <a:pPr indent="0" marL="0">
              <a:buNone/>
            </a:pPr>
            <a:r>
              <a:rPr lang="en-US" sz="1800" b="1" dirty="0">
                <a:solidFill>
                  <a:srgbClr val="FFFFFF"/>
                </a:solidFill>
                <a:latin typeface="Calibri" pitchFamily="34" charset="0"/>
                <a:ea typeface="Calibri" pitchFamily="34" charset="-122"/>
                <a:cs typeface="Calibri" pitchFamily="34" charset="-120"/>
              </a:rPr>
              <a:t>Time</a:t>
            </a:r>
            <a:endParaRPr lang="en-US" sz="1800" dirty="0"/>
          </a:p>
        </p:txBody>
      </p:sp>
      <p:sp>
        <p:nvSpPr>
          <p:cNvPr id="28" name="Shape 24"/>
          <p:cNvSpPr/>
          <p:nvPr/>
        </p:nvSpPr>
        <p:spPr>
          <a:xfrm>
            <a:off x="4773168" y="2331720"/>
            <a:ext cx="1463040" cy="1463040"/>
          </a:xfrm>
          <a:prstGeom prst="ellipse">
            <a:avLst/>
          </a:prstGeom>
          <a:solidFill>
            <a:srgbClr val="FFFFFF"/>
          </a:solidFill>
          <a:ln w="31750">
            <a:solidFill>
              <a:srgbClr val="2B5E31"/>
            </a:solidFill>
            <a:prstDash val="solid"/>
          </a:ln>
        </p:spPr>
      </p:sp>
      <p:sp>
        <p:nvSpPr>
          <p:cNvPr id="29" name="Text 25"/>
          <p:cNvSpPr txBox="1"/>
          <p:nvPr/>
        </p:nvSpPr>
        <p:spPr>
          <a:xfrm>
            <a:off x="5645506" y="2472041"/>
            <a:ext cx="274320" cy="219456"/>
          </a:xfrm>
          <a:prstGeom prst="rect">
            <a:avLst/>
          </a:prstGeom>
          <a:noFill/>
          <a:ln/>
        </p:spPr>
        <p:txBody>
          <a:bodyPr wrap="square" lIns="0" tIns="0" rIns="0" bIns="0" rtlCol="0" anchor="ctr"/>
          <a:lstStyle/>
          <a:p>
            <a:pPr algn="ctr" indent="0" marL="0">
              <a:buNone/>
            </a:pPr>
            <a:r>
              <a:rPr lang="en-US" sz="1440" b="1" dirty="0">
                <a:solidFill>
                  <a:srgbClr val="20302A"/>
                </a:solidFill>
                <a:latin typeface="Calibri" pitchFamily="34" charset="0"/>
                <a:ea typeface="Calibri" pitchFamily="34" charset="-122"/>
                <a:cs typeface="Calibri" pitchFamily="34" charset="-120"/>
              </a:rPr>
              <a:t>1</a:t>
            </a:r>
            <a:endParaRPr lang="en-US" sz="1440" dirty="0"/>
          </a:p>
        </p:txBody>
      </p:sp>
      <p:sp>
        <p:nvSpPr>
          <p:cNvPr id="30" name="Text 26"/>
          <p:cNvSpPr txBox="1"/>
          <p:nvPr/>
        </p:nvSpPr>
        <p:spPr>
          <a:xfrm>
            <a:off x="5848999" y="2675534"/>
            <a:ext cx="274320" cy="219456"/>
          </a:xfrm>
          <a:prstGeom prst="rect">
            <a:avLst/>
          </a:prstGeom>
          <a:noFill/>
          <a:ln/>
        </p:spPr>
        <p:txBody>
          <a:bodyPr wrap="square" lIns="0" tIns="0" rIns="0" bIns="0" rtlCol="0" anchor="ctr"/>
          <a:lstStyle/>
          <a:p>
            <a:pPr algn="ctr" indent="0" marL="0">
              <a:buNone/>
            </a:pPr>
            <a:r>
              <a:rPr lang="en-US" sz="1440" b="1" dirty="0">
                <a:solidFill>
                  <a:srgbClr val="20302A"/>
                </a:solidFill>
                <a:latin typeface="Calibri" pitchFamily="34" charset="0"/>
                <a:ea typeface="Calibri" pitchFamily="34" charset="-122"/>
                <a:cs typeface="Calibri" pitchFamily="34" charset="-120"/>
              </a:rPr>
              <a:t>2</a:t>
            </a:r>
            <a:endParaRPr lang="en-US" sz="1440" dirty="0"/>
          </a:p>
        </p:txBody>
      </p:sp>
      <p:sp>
        <p:nvSpPr>
          <p:cNvPr id="31" name="Text 27"/>
          <p:cNvSpPr txBox="1"/>
          <p:nvPr/>
        </p:nvSpPr>
        <p:spPr>
          <a:xfrm>
            <a:off x="5923483" y="2953512"/>
            <a:ext cx="274320" cy="219456"/>
          </a:xfrm>
          <a:prstGeom prst="rect">
            <a:avLst/>
          </a:prstGeom>
          <a:noFill/>
          <a:ln/>
        </p:spPr>
        <p:txBody>
          <a:bodyPr wrap="square" lIns="0" tIns="0" rIns="0" bIns="0" rtlCol="0" anchor="ctr"/>
          <a:lstStyle/>
          <a:p>
            <a:pPr algn="ctr" indent="0" marL="0">
              <a:buNone/>
            </a:pPr>
            <a:r>
              <a:rPr lang="en-US" sz="1440" b="1" dirty="0">
                <a:solidFill>
                  <a:srgbClr val="20302A"/>
                </a:solidFill>
                <a:latin typeface="Calibri" pitchFamily="34" charset="0"/>
                <a:ea typeface="Calibri" pitchFamily="34" charset="-122"/>
                <a:cs typeface="Calibri" pitchFamily="34" charset="-120"/>
              </a:rPr>
              <a:t>3</a:t>
            </a:r>
            <a:endParaRPr lang="en-US" sz="1440" dirty="0"/>
          </a:p>
        </p:txBody>
      </p:sp>
      <p:sp>
        <p:nvSpPr>
          <p:cNvPr id="32" name="Text 28"/>
          <p:cNvSpPr txBox="1"/>
          <p:nvPr/>
        </p:nvSpPr>
        <p:spPr>
          <a:xfrm>
            <a:off x="5848999" y="3231490"/>
            <a:ext cx="274320" cy="219456"/>
          </a:xfrm>
          <a:prstGeom prst="rect">
            <a:avLst/>
          </a:prstGeom>
          <a:noFill/>
          <a:ln/>
        </p:spPr>
        <p:txBody>
          <a:bodyPr wrap="square" lIns="0" tIns="0" rIns="0" bIns="0" rtlCol="0" anchor="ctr"/>
          <a:lstStyle/>
          <a:p>
            <a:pPr algn="ctr" indent="0" marL="0">
              <a:buNone/>
            </a:pPr>
            <a:r>
              <a:rPr lang="en-US" sz="1440" b="1" dirty="0">
                <a:solidFill>
                  <a:srgbClr val="20302A"/>
                </a:solidFill>
                <a:latin typeface="Calibri" pitchFamily="34" charset="0"/>
                <a:ea typeface="Calibri" pitchFamily="34" charset="-122"/>
                <a:cs typeface="Calibri" pitchFamily="34" charset="-120"/>
              </a:rPr>
              <a:t>4</a:t>
            </a:r>
            <a:endParaRPr lang="en-US" sz="1440" dirty="0"/>
          </a:p>
        </p:txBody>
      </p:sp>
      <p:sp>
        <p:nvSpPr>
          <p:cNvPr id="33" name="Text 29"/>
          <p:cNvSpPr txBox="1"/>
          <p:nvPr/>
        </p:nvSpPr>
        <p:spPr>
          <a:xfrm>
            <a:off x="5645506" y="3434983"/>
            <a:ext cx="274320" cy="219456"/>
          </a:xfrm>
          <a:prstGeom prst="rect">
            <a:avLst/>
          </a:prstGeom>
          <a:noFill/>
          <a:ln/>
        </p:spPr>
        <p:txBody>
          <a:bodyPr wrap="square" lIns="0" tIns="0" rIns="0" bIns="0" rtlCol="0" anchor="ctr"/>
          <a:lstStyle/>
          <a:p>
            <a:pPr algn="ctr" indent="0" marL="0">
              <a:buNone/>
            </a:pPr>
            <a:r>
              <a:rPr lang="en-US" sz="1440" b="1" dirty="0">
                <a:solidFill>
                  <a:srgbClr val="20302A"/>
                </a:solidFill>
                <a:latin typeface="Calibri" pitchFamily="34" charset="0"/>
                <a:ea typeface="Calibri" pitchFamily="34" charset="-122"/>
                <a:cs typeface="Calibri" pitchFamily="34" charset="-120"/>
              </a:rPr>
              <a:t>5</a:t>
            </a:r>
            <a:endParaRPr lang="en-US" sz="1440" dirty="0"/>
          </a:p>
        </p:txBody>
      </p:sp>
      <p:sp>
        <p:nvSpPr>
          <p:cNvPr id="34" name="Text 30"/>
          <p:cNvSpPr txBox="1"/>
          <p:nvPr/>
        </p:nvSpPr>
        <p:spPr>
          <a:xfrm>
            <a:off x="5367528" y="3509467"/>
            <a:ext cx="274320" cy="219456"/>
          </a:xfrm>
          <a:prstGeom prst="rect">
            <a:avLst/>
          </a:prstGeom>
          <a:noFill/>
          <a:ln/>
        </p:spPr>
        <p:txBody>
          <a:bodyPr wrap="square" lIns="0" tIns="0" rIns="0" bIns="0" rtlCol="0" anchor="ctr"/>
          <a:lstStyle/>
          <a:p>
            <a:pPr algn="ctr" indent="0" marL="0">
              <a:buNone/>
            </a:pPr>
            <a:r>
              <a:rPr lang="en-US" sz="1440" b="1" dirty="0">
                <a:solidFill>
                  <a:srgbClr val="20302A"/>
                </a:solidFill>
                <a:latin typeface="Calibri" pitchFamily="34" charset="0"/>
                <a:ea typeface="Calibri" pitchFamily="34" charset="-122"/>
                <a:cs typeface="Calibri" pitchFamily="34" charset="-120"/>
              </a:rPr>
              <a:t>6</a:t>
            </a:r>
            <a:endParaRPr lang="en-US" sz="1440" dirty="0"/>
          </a:p>
        </p:txBody>
      </p:sp>
      <p:sp>
        <p:nvSpPr>
          <p:cNvPr id="35" name="Text 31"/>
          <p:cNvSpPr txBox="1"/>
          <p:nvPr/>
        </p:nvSpPr>
        <p:spPr>
          <a:xfrm>
            <a:off x="5089550" y="3434983"/>
            <a:ext cx="274320" cy="219456"/>
          </a:xfrm>
          <a:prstGeom prst="rect">
            <a:avLst/>
          </a:prstGeom>
          <a:noFill/>
          <a:ln/>
        </p:spPr>
        <p:txBody>
          <a:bodyPr wrap="square" lIns="0" tIns="0" rIns="0" bIns="0" rtlCol="0" anchor="ctr"/>
          <a:lstStyle/>
          <a:p>
            <a:pPr algn="ctr" indent="0" marL="0">
              <a:buNone/>
            </a:pPr>
            <a:r>
              <a:rPr lang="en-US" sz="1440" b="1" dirty="0">
                <a:solidFill>
                  <a:srgbClr val="20302A"/>
                </a:solidFill>
                <a:latin typeface="Calibri" pitchFamily="34" charset="0"/>
                <a:ea typeface="Calibri" pitchFamily="34" charset="-122"/>
                <a:cs typeface="Calibri" pitchFamily="34" charset="-120"/>
              </a:rPr>
              <a:t>7</a:t>
            </a:r>
            <a:endParaRPr lang="en-US" sz="1440" dirty="0"/>
          </a:p>
        </p:txBody>
      </p:sp>
      <p:sp>
        <p:nvSpPr>
          <p:cNvPr id="36" name="Text 32"/>
          <p:cNvSpPr txBox="1"/>
          <p:nvPr/>
        </p:nvSpPr>
        <p:spPr>
          <a:xfrm>
            <a:off x="4886057" y="3231490"/>
            <a:ext cx="274320" cy="219456"/>
          </a:xfrm>
          <a:prstGeom prst="rect">
            <a:avLst/>
          </a:prstGeom>
          <a:noFill/>
          <a:ln/>
        </p:spPr>
        <p:txBody>
          <a:bodyPr wrap="square" lIns="0" tIns="0" rIns="0" bIns="0" rtlCol="0" anchor="ctr"/>
          <a:lstStyle/>
          <a:p>
            <a:pPr algn="ctr" indent="0" marL="0">
              <a:buNone/>
            </a:pPr>
            <a:r>
              <a:rPr lang="en-US" sz="1440" b="1" dirty="0">
                <a:solidFill>
                  <a:srgbClr val="20302A"/>
                </a:solidFill>
                <a:latin typeface="Calibri" pitchFamily="34" charset="0"/>
                <a:ea typeface="Calibri" pitchFamily="34" charset="-122"/>
                <a:cs typeface="Calibri" pitchFamily="34" charset="-120"/>
              </a:rPr>
              <a:t>8</a:t>
            </a:r>
            <a:endParaRPr lang="en-US" sz="1440" dirty="0"/>
          </a:p>
        </p:txBody>
      </p:sp>
      <p:sp>
        <p:nvSpPr>
          <p:cNvPr id="37" name="Text 33"/>
          <p:cNvSpPr txBox="1"/>
          <p:nvPr/>
        </p:nvSpPr>
        <p:spPr>
          <a:xfrm>
            <a:off x="4811573" y="2953512"/>
            <a:ext cx="274320" cy="219456"/>
          </a:xfrm>
          <a:prstGeom prst="rect">
            <a:avLst/>
          </a:prstGeom>
          <a:noFill/>
          <a:ln/>
        </p:spPr>
        <p:txBody>
          <a:bodyPr wrap="square" lIns="0" tIns="0" rIns="0" bIns="0" rtlCol="0" anchor="ctr"/>
          <a:lstStyle/>
          <a:p>
            <a:pPr algn="ctr" indent="0" marL="0">
              <a:buNone/>
            </a:pPr>
            <a:r>
              <a:rPr lang="en-US" sz="1440" b="1" dirty="0">
                <a:solidFill>
                  <a:srgbClr val="20302A"/>
                </a:solidFill>
                <a:latin typeface="Calibri" pitchFamily="34" charset="0"/>
                <a:ea typeface="Calibri" pitchFamily="34" charset="-122"/>
                <a:cs typeface="Calibri" pitchFamily="34" charset="-120"/>
              </a:rPr>
              <a:t>9</a:t>
            </a:r>
            <a:endParaRPr lang="en-US" sz="1440" dirty="0"/>
          </a:p>
        </p:txBody>
      </p:sp>
      <p:sp>
        <p:nvSpPr>
          <p:cNvPr id="38" name="Text 34"/>
          <p:cNvSpPr txBox="1"/>
          <p:nvPr/>
        </p:nvSpPr>
        <p:spPr>
          <a:xfrm>
            <a:off x="4886057" y="2675534"/>
            <a:ext cx="274320" cy="219456"/>
          </a:xfrm>
          <a:prstGeom prst="rect">
            <a:avLst/>
          </a:prstGeom>
          <a:noFill/>
          <a:ln/>
        </p:spPr>
        <p:txBody>
          <a:bodyPr wrap="square" lIns="0" tIns="0" rIns="0" bIns="0" rtlCol="0" anchor="ctr"/>
          <a:lstStyle/>
          <a:p>
            <a:pPr algn="ctr" indent="0" marL="0">
              <a:buNone/>
            </a:pPr>
            <a:r>
              <a:rPr lang="en-US" sz="1440" b="1" dirty="0">
                <a:solidFill>
                  <a:srgbClr val="20302A"/>
                </a:solidFill>
                <a:latin typeface="Calibri" pitchFamily="34" charset="0"/>
                <a:ea typeface="Calibri" pitchFamily="34" charset="-122"/>
                <a:cs typeface="Calibri" pitchFamily="34" charset="-120"/>
              </a:rPr>
              <a:t>10</a:t>
            </a:r>
            <a:endParaRPr lang="en-US" sz="1440" dirty="0"/>
          </a:p>
        </p:txBody>
      </p:sp>
      <p:sp>
        <p:nvSpPr>
          <p:cNvPr id="39" name="Text 35"/>
          <p:cNvSpPr txBox="1"/>
          <p:nvPr/>
        </p:nvSpPr>
        <p:spPr>
          <a:xfrm>
            <a:off x="5089550" y="2472041"/>
            <a:ext cx="274320" cy="219456"/>
          </a:xfrm>
          <a:prstGeom prst="rect">
            <a:avLst/>
          </a:prstGeom>
          <a:noFill/>
          <a:ln/>
        </p:spPr>
        <p:txBody>
          <a:bodyPr wrap="square" lIns="0" tIns="0" rIns="0" bIns="0" rtlCol="0" anchor="ctr"/>
          <a:lstStyle/>
          <a:p>
            <a:pPr algn="ctr" indent="0" marL="0">
              <a:buNone/>
            </a:pPr>
            <a:r>
              <a:rPr lang="en-US" sz="1440" b="1" dirty="0">
                <a:solidFill>
                  <a:srgbClr val="20302A"/>
                </a:solidFill>
                <a:latin typeface="Calibri" pitchFamily="34" charset="0"/>
                <a:ea typeface="Calibri" pitchFamily="34" charset="-122"/>
                <a:cs typeface="Calibri" pitchFamily="34" charset="-120"/>
              </a:rPr>
              <a:t>11</a:t>
            </a:r>
            <a:endParaRPr lang="en-US" sz="1440" dirty="0"/>
          </a:p>
        </p:txBody>
      </p:sp>
      <p:sp>
        <p:nvSpPr>
          <p:cNvPr id="40" name="Text 36"/>
          <p:cNvSpPr txBox="1"/>
          <p:nvPr/>
        </p:nvSpPr>
        <p:spPr>
          <a:xfrm>
            <a:off x="5367528" y="2397557"/>
            <a:ext cx="274320" cy="219456"/>
          </a:xfrm>
          <a:prstGeom prst="rect">
            <a:avLst/>
          </a:prstGeom>
          <a:noFill/>
          <a:ln/>
        </p:spPr>
        <p:txBody>
          <a:bodyPr wrap="square" lIns="0" tIns="0" rIns="0" bIns="0" rtlCol="0" anchor="ctr"/>
          <a:lstStyle/>
          <a:p>
            <a:pPr algn="ctr" indent="0" marL="0">
              <a:buNone/>
            </a:pPr>
            <a:r>
              <a:rPr lang="en-US" sz="1440" b="1" dirty="0">
                <a:solidFill>
                  <a:srgbClr val="20302A"/>
                </a:solidFill>
                <a:latin typeface="Calibri" pitchFamily="34" charset="0"/>
                <a:ea typeface="Calibri" pitchFamily="34" charset="-122"/>
                <a:cs typeface="Calibri" pitchFamily="34" charset="-120"/>
              </a:rPr>
              <a:t>12</a:t>
            </a:r>
            <a:endParaRPr lang="en-US" sz="1440" dirty="0"/>
          </a:p>
        </p:txBody>
      </p:sp>
      <p:sp>
        <p:nvSpPr>
          <p:cNvPr id="41" name="Shape 37"/>
          <p:cNvSpPr/>
          <p:nvPr/>
        </p:nvSpPr>
        <p:spPr>
          <a:xfrm>
            <a:off x="5504688" y="3063240"/>
            <a:ext cx="526694" cy="914"/>
          </a:xfrm>
          <a:prstGeom prst="line">
            <a:avLst/>
          </a:prstGeom>
          <a:noFill/>
          <a:ln w="31750">
            <a:solidFill>
              <a:srgbClr val="FF6B54"/>
            </a:solidFill>
            <a:prstDash val="solid"/>
          </a:ln>
        </p:spPr>
      </p:sp>
      <p:sp>
        <p:nvSpPr>
          <p:cNvPr id="42" name="Shape 38"/>
          <p:cNvSpPr/>
          <p:nvPr/>
        </p:nvSpPr>
        <p:spPr>
          <a:xfrm>
            <a:off x="5504688" y="3063240"/>
            <a:ext cx="278570" cy="213754"/>
          </a:xfrm>
          <a:prstGeom prst="line">
            <a:avLst/>
          </a:prstGeom>
          <a:noFill/>
          <a:ln w="50800">
            <a:solidFill>
              <a:srgbClr val="20302A"/>
            </a:solidFill>
            <a:prstDash val="solid"/>
          </a:ln>
        </p:spPr>
      </p:sp>
      <p:sp>
        <p:nvSpPr>
          <p:cNvPr id="43" name="Shape 39"/>
          <p:cNvSpPr/>
          <p:nvPr/>
        </p:nvSpPr>
        <p:spPr>
          <a:xfrm>
            <a:off x="5468112" y="3026664"/>
            <a:ext cx="73152" cy="73152"/>
          </a:xfrm>
          <a:prstGeom prst="ellipse">
            <a:avLst/>
          </a:prstGeom>
          <a:solidFill>
            <a:srgbClr val="20302A"/>
          </a:solidFill>
          <a:ln/>
        </p:spPr>
      </p:sp>
      <p:sp>
        <p:nvSpPr>
          <p:cNvPr id="44" name="Shape 40"/>
          <p:cNvSpPr/>
          <p:nvPr/>
        </p:nvSpPr>
        <p:spPr>
          <a:xfrm>
            <a:off x="6373368" y="2423160"/>
            <a:ext cx="1280160" cy="1280160"/>
          </a:xfrm>
          <a:prstGeom prst="ellipse">
            <a:avLst/>
          </a:prstGeom>
          <a:solidFill>
            <a:srgbClr val="FFFFFF"/>
          </a:solidFill>
          <a:ln w="31750">
            <a:solidFill>
              <a:srgbClr val="2B5E31"/>
            </a:solidFill>
            <a:prstDash val="solid"/>
          </a:ln>
        </p:spPr>
      </p:sp>
      <p:sp>
        <p:nvSpPr>
          <p:cNvPr id="45" name="Text 41"/>
          <p:cNvSpPr txBox="1"/>
          <p:nvPr/>
        </p:nvSpPr>
        <p:spPr>
          <a:xfrm>
            <a:off x="7119518" y="2532225"/>
            <a:ext cx="274320" cy="219456"/>
          </a:xfrm>
          <a:prstGeom prst="rect">
            <a:avLst/>
          </a:prstGeom>
          <a:noFill/>
          <a:ln/>
        </p:spPr>
        <p:txBody>
          <a:bodyPr wrap="square" lIns="0" tIns="0" rIns="0" bIns="0" rtlCol="0" anchor="ctr"/>
          <a:lstStyle/>
          <a:p>
            <a:pPr algn="ctr" indent="0" marL="0">
              <a:buNone/>
            </a:pPr>
            <a:r>
              <a:rPr lang="en-US" sz="1260" b="1" dirty="0">
                <a:solidFill>
                  <a:srgbClr val="20302A"/>
                </a:solidFill>
                <a:latin typeface="Calibri" pitchFamily="34" charset="0"/>
                <a:ea typeface="Calibri" pitchFamily="34" charset="-122"/>
                <a:cs typeface="Calibri" pitchFamily="34" charset="-120"/>
              </a:rPr>
              <a:t>1</a:t>
            </a:r>
            <a:endParaRPr lang="en-US" sz="1260" dirty="0"/>
          </a:p>
        </p:txBody>
      </p:sp>
      <p:sp>
        <p:nvSpPr>
          <p:cNvPr id="46" name="Text 42"/>
          <p:cNvSpPr txBox="1"/>
          <p:nvPr/>
        </p:nvSpPr>
        <p:spPr>
          <a:xfrm>
            <a:off x="7297575" y="2710282"/>
            <a:ext cx="274320" cy="219456"/>
          </a:xfrm>
          <a:prstGeom prst="rect">
            <a:avLst/>
          </a:prstGeom>
          <a:noFill/>
          <a:ln/>
        </p:spPr>
        <p:txBody>
          <a:bodyPr wrap="square" lIns="0" tIns="0" rIns="0" bIns="0" rtlCol="0" anchor="ctr"/>
          <a:lstStyle/>
          <a:p>
            <a:pPr algn="ctr" indent="0" marL="0">
              <a:buNone/>
            </a:pPr>
            <a:r>
              <a:rPr lang="en-US" sz="1260" b="1" dirty="0">
                <a:solidFill>
                  <a:srgbClr val="20302A"/>
                </a:solidFill>
                <a:latin typeface="Calibri" pitchFamily="34" charset="0"/>
                <a:ea typeface="Calibri" pitchFamily="34" charset="-122"/>
                <a:cs typeface="Calibri" pitchFamily="34" charset="-120"/>
              </a:rPr>
              <a:t>2</a:t>
            </a:r>
            <a:endParaRPr lang="en-US" sz="1260" dirty="0"/>
          </a:p>
        </p:txBody>
      </p:sp>
      <p:sp>
        <p:nvSpPr>
          <p:cNvPr id="47" name="Text 43"/>
          <p:cNvSpPr txBox="1"/>
          <p:nvPr/>
        </p:nvSpPr>
        <p:spPr>
          <a:xfrm>
            <a:off x="7362749" y="2953512"/>
            <a:ext cx="274320" cy="219456"/>
          </a:xfrm>
          <a:prstGeom prst="rect">
            <a:avLst/>
          </a:prstGeom>
          <a:noFill/>
          <a:ln/>
        </p:spPr>
        <p:txBody>
          <a:bodyPr wrap="square" lIns="0" tIns="0" rIns="0" bIns="0" rtlCol="0" anchor="ctr"/>
          <a:lstStyle/>
          <a:p>
            <a:pPr algn="ctr" indent="0" marL="0">
              <a:buNone/>
            </a:pPr>
            <a:r>
              <a:rPr lang="en-US" sz="1260" b="1" dirty="0">
                <a:solidFill>
                  <a:srgbClr val="20302A"/>
                </a:solidFill>
                <a:latin typeface="Calibri" pitchFamily="34" charset="0"/>
                <a:ea typeface="Calibri" pitchFamily="34" charset="-122"/>
                <a:cs typeface="Calibri" pitchFamily="34" charset="-120"/>
              </a:rPr>
              <a:t>3</a:t>
            </a:r>
            <a:endParaRPr lang="en-US" sz="1260" dirty="0"/>
          </a:p>
        </p:txBody>
      </p:sp>
      <p:sp>
        <p:nvSpPr>
          <p:cNvPr id="48" name="Text 44"/>
          <p:cNvSpPr txBox="1"/>
          <p:nvPr/>
        </p:nvSpPr>
        <p:spPr>
          <a:xfrm>
            <a:off x="7297575" y="3196742"/>
            <a:ext cx="274320" cy="219456"/>
          </a:xfrm>
          <a:prstGeom prst="rect">
            <a:avLst/>
          </a:prstGeom>
          <a:noFill/>
          <a:ln/>
        </p:spPr>
        <p:txBody>
          <a:bodyPr wrap="square" lIns="0" tIns="0" rIns="0" bIns="0" rtlCol="0" anchor="ctr"/>
          <a:lstStyle/>
          <a:p>
            <a:pPr algn="ctr" indent="0" marL="0">
              <a:buNone/>
            </a:pPr>
            <a:r>
              <a:rPr lang="en-US" sz="1260" b="1" dirty="0">
                <a:solidFill>
                  <a:srgbClr val="20302A"/>
                </a:solidFill>
                <a:latin typeface="Calibri" pitchFamily="34" charset="0"/>
                <a:ea typeface="Calibri" pitchFamily="34" charset="-122"/>
                <a:cs typeface="Calibri" pitchFamily="34" charset="-120"/>
              </a:rPr>
              <a:t>4</a:t>
            </a:r>
            <a:endParaRPr lang="en-US" sz="1260" dirty="0"/>
          </a:p>
        </p:txBody>
      </p:sp>
      <p:sp>
        <p:nvSpPr>
          <p:cNvPr id="49" name="Text 45"/>
          <p:cNvSpPr txBox="1"/>
          <p:nvPr/>
        </p:nvSpPr>
        <p:spPr>
          <a:xfrm>
            <a:off x="7119518" y="3374799"/>
            <a:ext cx="274320" cy="219456"/>
          </a:xfrm>
          <a:prstGeom prst="rect">
            <a:avLst/>
          </a:prstGeom>
          <a:noFill/>
          <a:ln/>
        </p:spPr>
        <p:txBody>
          <a:bodyPr wrap="square" lIns="0" tIns="0" rIns="0" bIns="0" rtlCol="0" anchor="ctr"/>
          <a:lstStyle/>
          <a:p>
            <a:pPr algn="ctr" indent="0" marL="0">
              <a:buNone/>
            </a:pPr>
            <a:r>
              <a:rPr lang="en-US" sz="1260" b="1" dirty="0">
                <a:solidFill>
                  <a:srgbClr val="20302A"/>
                </a:solidFill>
                <a:latin typeface="Calibri" pitchFamily="34" charset="0"/>
                <a:ea typeface="Calibri" pitchFamily="34" charset="-122"/>
                <a:cs typeface="Calibri" pitchFamily="34" charset="-120"/>
              </a:rPr>
              <a:t>5</a:t>
            </a:r>
            <a:endParaRPr lang="en-US" sz="1260" dirty="0"/>
          </a:p>
        </p:txBody>
      </p:sp>
      <p:sp>
        <p:nvSpPr>
          <p:cNvPr id="50" name="Text 46"/>
          <p:cNvSpPr txBox="1"/>
          <p:nvPr/>
        </p:nvSpPr>
        <p:spPr>
          <a:xfrm>
            <a:off x="6876288" y="3439973"/>
            <a:ext cx="274320" cy="219456"/>
          </a:xfrm>
          <a:prstGeom prst="rect">
            <a:avLst/>
          </a:prstGeom>
          <a:noFill/>
          <a:ln/>
        </p:spPr>
        <p:txBody>
          <a:bodyPr wrap="square" lIns="0" tIns="0" rIns="0" bIns="0" rtlCol="0" anchor="ctr"/>
          <a:lstStyle/>
          <a:p>
            <a:pPr algn="ctr" indent="0" marL="0">
              <a:buNone/>
            </a:pPr>
            <a:r>
              <a:rPr lang="en-US" sz="1260" b="1" dirty="0">
                <a:solidFill>
                  <a:srgbClr val="20302A"/>
                </a:solidFill>
                <a:latin typeface="Calibri" pitchFamily="34" charset="0"/>
                <a:ea typeface="Calibri" pitchFamily="34" charset="-122"/>
                <a:cs typeface="Calibri" pitchFamily="34" charset="-120"/>
              </a:rPr>
              <a:t>6</a:t>
            </a:r>
            <a:endParaRPr lang="en-US" sz="1260" dirty="0"/>
          </a:p>
        </p:txBody>
      </p:sp>
      <p:sp>
        <p:nvSpPr>
          <p:cNvPr id="51" name="Text 47"/>
          <p:cNvSpPr txBox="1"/>
          <p:nvPr/>
        </p:nvSpPr>
        <p:spPr>
          <a:xfrm>
            <a:off x="6633058" y="3374799"/>
            <a:ext cx="274320" cy="219456"/>
          </a:xfrm>
          <a:prstGeom prst="rect">
            <a:avLst/>
          </a:prstGeom>
          <a:noFill/>
          <a:ln/>
        </p:spPr>
        <p:txBody>
          <a:bodyPr wrap="square" lIns="0" tIns="0" rIns="0" bIns="0" rtlCol="0" anchor="ctr"/>
          <a:lstStyle/>
          <a:p>
            <a:pPr algn="ctr" indent="0" marL="0">
              <a:buNone/>
            </a:pPr>
            <a:r>
              <a:rPr lang="en-US" sz="1260" b="1" dirty="0">
                <a:solidFill>
                  <a:srgbClr val="20302A"/>
                </a:solidFill>
                <a:latin typeface="Calibri" pitchFamily="34" charset="0"/>
                <a:ea typeface="Calibri" pitchFamily="34" charset="-122"/>
                <a:cs typeface="Calibri" pitchFamily="34" charset="-120"/>
              </a:rPr>
              <a:t>7</a:t>
            </a:r>
            <a:endParaRPr lang="en-US" sz="1260" dirty="0"/>
          </a:p>
        </p:txBody>
      </p:sp>
      <p:sp>
        <p:nvSpPr>
          <p:cNvPr id="52" name="Text 48"/>
          <p:cNvSpPr txBox="1"/>
          <p:nvPr/>
        </p:nvSpPr>
        <p:spPr>
          <a:xfrm>
            <a:off x="6455001" y="3196742"/>
            <a:ext cx="274320" cy="219456"/>
          </a:xfrm>
          <a:prstGeom prst="rect">
            <a:avLst/>
          </a:prstGeom>
          <a:noFill/>
          <a:ln/>
        </p:spPr>
        <p:txBody>
          <a:bodyPr wrap="square" lIns="0" tIns="0" rIns="0" bIns="0" rtlCol="0" anchor="ctr"/>
          <a:lstStyle/>
          <a:p>
            <a:pPr algn="ctr" indent="0" marL="0">
              <a:buNone/>
            </a:pPr>
            <a:r>
              <a:rPr lang="en-US" sz="1260" b="1" dirty="0">
                <a:solidFill>
                  <a:srgbClr val="20302A"/>
                </a:solidFill>
                <a:latin typeface="Calibri" pitchFamily="34" charset="0"/>
                <a:ea typeface="Calibri" pitchFamily="34" charset="-122"/>
                <a:cs typeface="Calibri" pitchFamily="34" charset="-120"/>
              </a:rPr>
              <a:t>8</a:t>
            </a:r>
            <a:endParaRPr lang="en-US" sz="1260" dirty="0"/>
          </a:p>
        </p:txBody>
      </p:sp>
      <p:sp>
        <p:nvSpPr>
          <p:cNvPr id="53" name="Text 49"/>
          <p:cNvSpPr txBox="1"/>
          <p:nvPr/>
        </p:nvSpPr>
        <p:spPr>
          <a:xfrm>
            <a:off x="6389827" y="2953512"/>
            <a:ext cx="274320" cy="219456"/>
          </a:xfrm>
          <a:prstGeom prst="rect">
            <a:avLst/>
          </a:prstGeom>
          <a:noFill/>
          <a:ln/>
        </p:spPr>
        <p:txBody>
          <a:bodyPr wrap="square" lIns="0" tIns="0" rIns="0" bIns="0" rtlCol="0" anchor="ctr"/>
          <a:lstStyle/>
          <a:p>
            <a:pPr algn="ctr" indent="0" marL="0">
              <a:buNone/>
            </a:pPr>
            <a:r>
              <a:rPr lang="en-US" sz="1260" b="1" dirty="0">
                <a:solidFill>
                  <a:srgbClr val="20302A"/>
                </a:solidFill>
                <a:latin typeface="Calibri" pitchFamily="34" charset="0"/>
                <a:ea typeface="Calibri" pitchFamily="34" charset="-122"/>
                <a:cs typeface="Calibri" pitchFamily="34" charset="-120"/>
              </a:rPr>
              <a:t>9</a:t>
            </a:r>
            <a:endParaRPr lang="en-US" sz="1260" dirty="0"/>
          </a:p>
        </p:txBody>
      </p:sp>
      <p:sp>
        <p:nvSpPr>
          <p:cNvPr id="54" name="Text 50"/>
          <p:cNvSpPr txBox="1"/>
          <p:nvPr/>
        </p:nvSpPr>
        <p:spPr>
          <a:xfrm>
            <a:off x="6455001" y="2710282"/>
            <a:ext cx="274320" cy="219456"/>
          </a:xfrm>
          <a:prstGeom prst="rect">
            <a:avLst/>
          </a:prstGeom>
          <a:noFill/>
          <a:ln/>
        </p:spPr>
        <p:txBody>
          <a:bodyPr wrap="square" lIns="0" tIns="0" rIns="0" bIns="0" rtlCol="0" anchor="ctr"/>
          <a:lstStyle/>
          <a:p>
            <a:pPr algn="ctr" indent="0" marL="0">
              <a:buNone/>
            </a:pPr>
            <a:r>
              <a:rPr lang="en-US" sz="1260" b="1" dirty="0">
                <a:solidFill>
                  <a:srgbClr val="20302A"/>
                </a:solidFill>
                <a:latin typeface="Calibri" pitchFamily="34" charset="0"/>
                <a:ea typeface="Calibri" pitchFamily="34" charset="-122"/>
                <a:cs typeface="Calibri" pitchFamily="34" charset="-120"/>
              </a:rPr>
              <a:t>10</a:t>
            </a:r>
            <a:endParaRPr lang="en-US" sz="1260" dirty="0"/>
          </a:p>
        </p:txBody>
      </p:sp>
      <p:sp>
        <p:nvSpPr>
          <p:cNvPr id="55" name="Text 51"/>
          <p:cNvSpPr txBox="1"/>
          <p:nvPr/>
        </p:nvSpPr>
        <p:spPr>
          <a:xfrm>
            <a:off x="6633058" y="2532225"/>
            <a:ext cx="274320" cy="219456"/>
          </a:xfrm>
          <a:prstGeom prst="rect">
            <a:avLst/>
          </a:prstGeom>
          <a:noFill/>
          <a:ln/>
        </p:spPr>
        <p:txBody>
          <a:bodyPr wrap="square" lIns="0" tIns="0" rIns="0" bIns="0" rtlCol="0" anchor="ctr"/>
          <a:lstStyle/>
          <a:p>
            <a:pPr algn="ctr" indent="0" marL="0">
              <a:buNone/>
            </a:pPr>
            <a:r>
              <a:rPr lang="en-US" sz="1260" b="1" dirty="0">
                <a:solidFill>
                  <a:srgbClr val="20302A"/>
                </a:solidFill>
                <a:latin typeface="Calibri" pitchFamily="34" charset="0"/>
                <a:ea typeface="Calibri" pitchFamily="34" charset="-122"/>
                <a:cs typeface="Calibri" pitchFamily="34" charset="-120"/>
              </a:rPr>
              <a:t>11</a:t>
            </a:r>
            <a:endParaRPr lang="en-US" sz="1260" dirty="0"/>
          </a:p>
        </p:txBody>
      </p:sp>
      <p:sp>
        <p:nvSpPr>
          <p:cNvPr id="56" name="Text 52"/>
          <p:cNvSpPr txBox="1"/>
          <p:nvPr/>
        </p:nvSpPr>
        <p:spPr>
          <a:xfrm>
            <a:off x="6876288" y="2467051"/>
            <a:ext cx="274320" cy="219456"/>
          </a:xfrm>
          <a:prstGeom prst="rect">
            <a:avLst/>
          </a:prstGeom>
          <a:noFill/>
          <a:ln/>
        </p:spPr>
        <p:txBody>
          <a:bodyPr wrap="square" lIns="0" tIns="0" rIns="0" bIns="0" rtlCol="0" anchor="ctr"/>
          <a:lstStyle/>
          <a:p>
            <a:pPr algn="ctr" indent="0" marL="0">
              <a:buNone/>
            </a:pPr>
            <a:r>
              <a:rPr lang="en-US" sz="1260" b="1" dirty="0">
                <a:solidFill>
                  <a:srgbClr val="20302A"/>
                </a:solidFill>
                <a:latin typeface="Calibri" pitchFamily="34" charset="0"/>
                <a:ea typeface="Calibri" pitchFamily="34" charset="-122"/>
                <a:cs typeface="Calibri" pitchFamily="34" charset="-120"/>
              </a:rPr>
              <a:t>12</a:t>
            </a:r>
            <a:endParaRPr lang="en-US" sz="1260" dirty="0"/>
          </a:p>
        </p:txBody>
      </p:sp>
      <p:sp>
        <p:nvSpPr>
          <p:cNvPr id="57" name="Shape 53"/>
          <p:cNvSpPr/>
          <p:nvPr/>
        </p:nvSpPr>
        <p:spPr>
          <a:xfrm flipH="1">
            <a:off x="6552590" y="3063240"/>
            <a:ext cx="460858" cy="914"/>
          </a:xfrm>
          <a:prstGeom prst="line">
            <a:avLst/>
          </a:prstGeom>
          <a:noFill/>
          <a:ln w="31750">
            <a:solidFill>
              <a:srgbClr val="FF6B54"/>
            </a:solidFill>
            <a:prstDash val="solid"/>
          </a:ln>
        </p:spPr>
      </p:sp>
      <p:sp>
        <p:nvSpPr>
          <p:cNvPr id="58" name="Shape 54"/>
          <p:cNvSpPr/>
          <p:nvPr/>
        </p:nvSpPr>
        <p:spPr>
          <a:xfrm>
            <a:off x="6729597" y="2945665"/>
            <a:ext cx="283851" cy="117575"/>
          </a:xfrm>
          <a:prstGeom prst="line">
            <a:avLst/>
          </a:prstGeom>
          <a:noFill/>
          <a:ln w="50800">
            <a:solidFill>
              <a:srgbClr val="20302A"/>
            </a:solidFill>
            <a:prstDash val="solid"/>
          </a:ln>
        </p:spPr>
      </p:sp>
      <p:sp>
        <p:nvSpPr>
          <p:cNvPr id="59" name="Shape 55"/>
          <p:cNvSpPr/>
          <p:nvPr/>
        </p:nvSpPr>
        <p:spPr>
          <a:xfrm>
            <a:off x="6976872" y="3026664"/>
            <a:ext cx="73152" cy="73152"/>
          </a:xfrm>
          <a:prstGeom prst="ellipse">
            <a:avLst/>
          </a:prstGeom>
          <a:solidFill>
            <a:srgbClr val="20302A"/>
          </a:solidFill>
          <a:ln/>
        </p:spPr>
      </p:sp>
      <p:sp>
        <p:nvSpPr>
          <p:cNvPr id="60" name="Text 56"/>
          <p:cNvSpPr txBox="1"/>
          <p:nvPr/>
        </p:nvSpPr>
        <p:spPr>
          <a:xfrm>
            <a:off x="4498848" y="3931920"/>
            <a:ext cx="3200400" cy="411480"/>
          </a:xfrm>
          <a:prstGeom prst="rect">
            <a:avLst/>
          </a:prstGeom>
          <a:noFill/>
          <a:ln/>
        </p:spPr>
        <p:txBody>
          <a:bodyPr wrap="square" lIns="0" tIns="0" rIns="0" bIns="0" rtlCol="0" anchor="ctr"/>
          <a:lstStyle/>
          <a:p>
            <a:pPr algn="ctr" indent="0" marL="0">
              <a:buNone/>
            </a:pPr>
            <a:r>
              <a:rPr lang="en-US" sz="1500" b="1" dirty="0">
                <a:solidFill>
                  <a:srgbClr val="176E99"/>
                </a:solidFill>
                <a:latin typeface="Calibri" pitchFamily="34" charset="0"/>
                <a:ea typeface="Calibri" pitchFamily="34" charset="-122"/>
                <a:cs typeface="Calibri" pitchFamily="34" charset="-120"/>
              </a:rPr>
              <a:t>To 5 minutes, quarter past and to</a:t>
            </a:r>
            <a:endParaRPr lang="en-US" sz="1500" dirty="0"/>
          </a:p>
        </p:txBody>
      </p:sp>
      <p:sp>
        <p:nvSpPr>
          <p:cNvPr id="61" name="Shape 57"/>
          <p:cNvSpPr/>
          <p:nvPr/>
        </p:nvSpPr>
        <p:spPr>
          <a:xfrm>
            <a:off x="4453128" y="4434840"/>
            <a:ext cx="3291840" cy="1645920"/>
          </a:xfrm>
          <a:prstGeom prst="roundRect">
            <a:avLst>
              <a:gd name="adj" fmla="val 6667"/>
            </a:avLst>
          </a:prstGeom>
          <a:solidFill>
            <a:srgbClr val="E4F4FB"/>
          </a:solidFill>
          <a:ln/>
        </p:spPr>
      </p:sp>
      <p:sp>
        <p:nvSpPr>
          <p:cNvPr id="62" name="Text 58"/>
          <p:cNvSpPr txBox="1"/>
          <p:nvPr/>
        </p:nvSpPr>
        <p:spPr>
          <a:xfrm>
            <a:off x="4590288" y="4480560"/>
            <a:ext cx="3017520" cy="1554480"/>
          </a:xfrm>
          <a:prstGeom prst="rect">
            <a:avLst/>
          </a:prstGeom>
          <a:noFill/>
          <a:ln/>
        </p:spPr>
        <p:txBody>
          <a:bodyPr wrap="square" lIns="0" tIns="0" rIns="0" bIns="0" rtlCol="0" anchor="ctr"/>
          <a:lstStyle/>
          <a:p>
            <a:pPr indent="0" marL="0">
              <a:buNone/>
            </a:pPr>
            <a:r>
              <a:rPr lang="en-US" sz="1400" b="1" dirty="0">
                <a:solidFill>
                  <a:srgbClr val="176E99"/>
                </a:solidFill>
                <a:latin typeface="Calibri" pitchFamily="34" charset="0"/>
                <a:ea typeface="Calibri" pitchFamily="34" charset="-122"/>
                <a:cs typeface="Calibri" pitchFamily="34" charset="-120"/>
              </a:rPr>
              <a:t>At home</a:t>
            </a:r>
            <a:endParaRPr lang="en-US" sz="1400" dirty="0"/>
          </a:p>
          <a:p>
            <a:pPr marL="203200" indent="-203200">
              <a:spcAft>
                <a:spcPts val="600"/>
              </a:spcAft>
              <a:buSzPct val="100000"/>
              <a:buChar char="•"/>
            </a:pPr>
            <a:r>
              <a:rPr lang="en-US" sz="1350" dirty="0">
                <a:solidFill>
                  <a:srgbClr val="20302A"/>
                </a:solidFill>
                <a:latin typeface="Calibri" pitchFamily="34" charset="0"/>
                <a:ea typeface="Calibri" pitchFamily="34" charset="-122"/>
                <a:cs typeface="Calibri" pitchFamily="34" charset="-120"/>
              </a:rPr>
              <a:t>Ask "What time is it?" through the day.</a:t>
            </a:r>
            <a:endParaRPr lang="en-US" sz="1400" dirty="0"/>
          </a:p>
          <a:p>
            <a:pPr marL="203200" indent="-203200">
              <a:spcAft>
                <a:spcPts val="600"/>
              </a:spcAft>
              <a:buSzPct val="100000"/>
              <a:buChar char="•"/>
            </a:pPr>
            <a:r>
              <a:rPr lang="en-US" sz="1350" dirty="0">
                <a:solidFill>
                  <a:srgbClr val="20302A"/>
                </a:solidFill>
                <a:latin typeface="Calibri" pitchFamily="34" charset="0"/>
                <a:ea typeface="Calibri" pitchFamily="34" charset="-122"/>
                <a:cs typeface="Calibri" pitchFamily="34" charset="-120"/>
              </a:rPr>
              <a:t>Count round the clock in 5s.</a:t>
            </a:r>
            <a:endParaRPr lang="en-US" sz="1400" dirty="0"/>
          </a:p>
        </p:txBody>
      </p:sp>
      <p:sp>
        <p:nvSpPr>
          <p:cNvPr id="63" name="Shape 59"/>
          <p:cNvSpPr/>
          <p:nvPr/>
        </p:nvSpPr>
        <p:spPr>
          <a:xfrm>
            <a:off x="8083296" y="1600200"/>
            <a:ext cx="3566160" cy="4617720"/>
          </a:xfrm>
          <a:prstGeom prst="roundRect">
            <a:avLst>
              <a:gd name="adj" fmla="val 3590"/>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64" name="Shape 60"/>
          <p:cNvSpPr/>
          <p:nvPr/>
        </p:nvSpPr>
        <p:spPr>
          <a:xfrm>
            <a:off x="8083296" y="1600200"/>
            <a:ext cx="3566160" cy="548640"/>
          </a:xfrm>
          <a:prstGeom prst="roundRect">
            <a:avLst>
              <a:gd name="adj" fmla="val 23333"/>
            </a:avLst>
          </a:prstGeom>
          <a:solidFill>
            <a:srgbClr val="3E9B54"/>
          </a:solidFill>
          <a:ln/>
        </p:spPr>
      </p:sp>
      <p:sp>
        <p:nvSpPr>
          <p:cNvPr id="65" name="Shape 61"/>
          <p:cNvSpPr/>
          <p:nvPr/>
        </p:nvSpPr>
        <p:spPr>
          <a:xfrm>
            <a:off x="8083296" y="1965960"/>
            <a:ext cx="3566160" cy="182880"/>
          </a:xfrm>
          <a:prstGeom prst="rect">
            <a:avLst/>
          </a:prstGeom>
          <a:solidFill>
            <a:srgbClr val="3E9B54"/>
          </a:solidFill>
          <a:ln/>
        </p:spPr>
      </p:sp>
      <p:sp>
        <p:nvSpPr>
          <p:cNvPr id="66" name="Text 62"/>
          <p:cNvSpPr txBox="1"/>
          <p:nvPr/>
        </p:nvSpPr>
        <p:spPr>
          <a:xfrm>
            <a:off x="8266176" y="1600200"/>
            <a:ext cx="3200400" cy="548640"/>
          </a:xfrm>
          <a:prstGeom prst="rect">
            <a:avLst/>
          </a:prstGeom>
          <a:noFill/>
          <a:ln/>
        </p:spPr>
        <p:txBody>
          <a:bodyPr wrap="square" lIns="0" tIns="0" rIns="0" bIns="0" rtlCol="0" anchor="ctr"/>
          <a:lstStyle/>
          <a:p>
            <a:pPr indent="0" marL="0">
              <a:buNone/>
            </a:pPr>
            <a:r>
              <a:rPr lang="en-US" sz="1800" b="1" dirty="0">
                <a:solidFill>
                  <a:srgbClr val="FFFFFF"/>
                </a:solidFill>
                <a:latin typeface="Calibri" pitchFamily="34" charset="0"/>
                <a:ea typeface="Calibri" pitchFamily="34" charset="-122"/>
                <a:cs typeface="Calibri" pitchFamily="34" charset="-120"/>
              </a:rPr>
              <a:t>Measures</a:t>
            </a:r>
            <a:endParaRPr lang="en-US" sz="1800" dirty="0"/>
          </a:p>
        </p:txBody>
      </p:sp>
      <p:sp>
        <p:nvSpPr>
          <p:cNvPr id="67" name="Shape 63"/>
          <p:cNvSpPr/>
          <p:nvPr/>
        </p:nvSpPr>
        <p:spPr>
          <a:xfrm>
            <a:off x="8403336" y="2834640"/>
            <a:ext cx="2926080" cy="457200"/>
          </a:xfrm>
          <a:prstGeom prst="rect">
            <a:avLst/>
          </a:prstGeom>
          <a:solidFill>
            <a:srgbClr val="F9E7B0"/>
          </a:solidFill>
          <a:ln w="15875">
            <a:solidFill>
              <a:srgbClr val="8A6100"/>
            </a:solidFill>
            <a:prstDash val="solid"/>
          </a:ln>
        </p:spPr>
      </p:sp>
      <p:sp>
        <p:nvSpPr>
          <p:cNvPr id="68" name="Shape 64"/>
          <p:cNvSpPr/>
          <p:nvPr/>
        </p:nvSpPr>
        <p:spPr>
          <a:xfrm>
            <a:off x="8494776" y="2834640"/>
            <a:ext cx="0" cy="201168"/>
          </a:xfrm>
          <a:prstGeom prst="line">
            <a:avLst/>
          </a:prstGeom>
          <a:noFill/>
          <a:ln w="12700">
            <a:solidFill>
              <a:srgbClr val="20302A"/>
            </a:solidFill>
            <a:prstDash val="solid"/>
          </a:ln>
        </p:spPr>
      </p:sp>
      <p:sp>
        <p:nvSpPr>
          <p:cNvPr id="69" name="Shape 65"/>
          <p:cNvSpPr/>
          <p:nvPr/>
        </p:nvSpPr>
        <p:spPr>
          <a:xfrm>
            <a:off x="8666226" y="2834640"/>
            <a:ext cx="0" cy="109728"/>
          </a:xfrm>
          <a:prstGeom prst="line">
            <a:avLst/>
          </a:prstGeom>
          <a:noFill/>
          <a:ln w="12700">
            <a:solidFill>
              <a:srgbClr val="20302A"/>
            </a:solidFill>
            <a:prstDash val="solid"/>
          </a:ln>
        </p:spPr>
      </p:sp>
      <p:sp>
        <p:nvSpPr>
          <p:cNvPr id="70" name="Shape 66"/>
          <p:cNvSpPr/>
          <p:nvPr/>
        </p:nvSpPr>
        <p:spPr>
          <a:xfrm>
            <a:off x="8837676" y="2834640"/>
            <a:ext cx="0" cy="201168"/>
          </a:xfrm>
          <a:prstGeom prst="line">
            <a:avLst/>
          </a:prstGeom>
          <a:noFill/>
          <a:ln w="12700">
            <a:solidFill>
              <a:srgbClr val="20302A"/>
            </a:solidFill>
            <a:prstDash val="solid"/>
          </a:ln>
        </p:spPr>
      </p:sp>
      <p:sp>
        <p:nvSpPr>
          <p:cNvPr id="71" name="Shape 67"/>
          <p:cNvSpPr/>
          <p:nvPr/>
        </p:nvSpPr>
        <p:spPr>
          <a:xfrm>
            <a:off x="9009126" y="2834640"/>
            <a:ext cx="0" cy="109728"/>
          </a:xfrm>
          <a:prstGeom prst="line">
            <a:avLst/>
          </a:prstGeom>
          <a:noFill/>
          <a:ln w="12700">
            <a:solidFill>
              <a:srgbClr val="20302A"/>
            </a:solidFill>
            <a:prstDash val="solid"/>
          </a:ln>
        </p:spPr>
      </p:sp>
      <p:sp>
        <p:nvSpPr>
          <p:cNvPr id="72" name="Shape 68"/>
          <p:cNvSpPr/>
          <p:nvPr/>
        </p:nvSpPr>
        <p:spPr>
          <a:xfrm>
            <a:off x="9180576" y="2834640"/>
            <a:ext cx="0" cy="201168"/>
          </a:xfrm>
          <a:prstGeom prst="line">
            <a:avLst/>
          </a:prstGeom>
          <a:noFill/>
          <a:ln w="12700">
            <a:solidFill>
              <a:srgbClr val="20302A"/>
            </a:solidFill>
            <a:prstDash val="solid"/>
          </a:ln>
        </p:spPr>
      </p:sp>
      <p:sp>
        <p:nvSpPr>
          <p:cNvPr id="73" name="Shape 69"/>
          <p:cNvSpPr/>
          <p:nvPr/>
        </p:nvSpPr>
        <p:spPr>
          <a:xfrm>
            <a:off x="9352026" y="2834640"/>
            <a:ext cx="0" cy="109728"/>
          </a:xfrm>
          <a:prstGeom prst="line">
            <a:avLst/>
          </a:prstGeom>
          <a:noFill/>
          <a:ln w="12700">
            <a:solidFill>
              <a:srgbClr val="20302A"/>
            </a:solidFill>
            <a:prstDash val="solid"/>
          </a:ln>
        </p:spPr>
      </p:sp>
      <p:sp>
        <p:nvSpPr>
          <p:cNvPr id="74" name="Shape 70"/>
          <p:cNvSpPr/>
          <p:nvPr/>
        </p:nvSpPr>
        <p:spPr>
          <a:xfrm>
            <a:off x="9523476" y="2834640"/>
            <a:ext cx="0" cy="201168"/>
          </a:xfrm>
          <a:prstGeom prst="line">
            <a:avLst/>
          </a:prstGeom>
          <a:noFill/>
          <a:ln w="12700">
            <a:solidFill>
              <a:srgbClr val="20302A"/>
            </a:solidFill>
            <a:prstDash val="solid"/>
          </a:ln>
        </p:spPr>
      </p:sp>
      <p:sp>
        <p:nvSpPr>
          <p:cNvPr id="75" name="Shape 71"/>
          <p:cNvSpPr/>
          <p:nvPr/>
        </p:nvSpPr>
        <p:spPr>
          <a:xfrm>
            <a:off x="9694926" y="2834640"/>
            <a:ext cx="0" cy="109728"/>
          </a:xfrm>
          <a:prstGeom prst="line">
            <a:avLst/>
          </a:prstGeom>
          <a:noFill/>
          <a:ln w="12700">
            <a:solidFill>
              <a:srgbClr val="20302A"/>
            </a:solidFill>
            <a:prstDash val="solid"/>
          </a:ln>
        </p:spPr>
      </p:sp>
      <p:sp>
        <p:nvSpPr>
          <p:cNvPr id="76" name="Shape 72"/>
          <p:cNvSpPr/>
          <p:nvPr/>
        </p:nvSpPr>
        <p:spPr>
          <a:xfrm>
            <a:off x="9866376" y="2834640"/>
            <a:ext cx="0" cy="201168"/>
          </a:xfrm>
          <a:prstGeom prst="line">
            <a:avLst/>
          </a:prstGeom>
          <a:noFill/>
          <a:ln w="12700">
            <a:solidFill>
              <a:srgbClr val="20302A"/>
            </a:solidFill>
            <a:prstDash val="solid"/>
          </a:ln>
        </p:spPr>
      </p:sp>
      <p:sp>
        <p:nvSpPr>
          <p:cNvPr id="77" name="Shape 73"/>
          <p:cNvSpPr/>
          <p:nvPr/>
        </p:nvSpPr>
        <p:spPr>
          <a:xfrm>
            <a:off x="10037826" y="2834640"/>
            <a:ext cx="0" cy="109728"/>
          </a:xfrm>
          <a:prstGeom prst="line">
            <a:avLst/>
          </a:prstGeom>
          <a:noFill/>
          <a:ln w="12700">
            <a:solidFill>
              <a:srgbClr val="20302A"/>
            </a:solidFill>
            <a:prstDash val="solid"/>
          </a:ln>
        </p:spPr>
      </p:sp>
      <p:sp>
        <p:nvSpPr>
          <p:cNvPr id="78" name="Shape 74"/>
          <p:cNvSpPr/>
          <p:nvPr/>
        </p:nvSpPr>
        <p:spPr>
          <a:xfrm>
            <a:off x="10209276" y="2834640"/>
            <a:ext cx="0" cy="201168"/>
          </a:xfrm>
          <a:prstGeom prst="line">
            <a:avLst/>
          </a:prstGeom>
          <a:noFill/>
          <a:ln w="12700">
            <a:solidFill>
              <a:srgbClr val="20302A"/>
            </a:solidFill>
            <a:prstDash val="solid"/>
          </a:ln>
        </p:spPr>
      </p:sp>
      <p:sp>
        <p:nvSpPr>
          <p:cNvPr id="79" name="Shape 75"/>
          <p:cNvSpPr/>
          <p:nvPr/>
        </p:nvSpPr>
        <p:spPr>
          <a:xfrm>
            <a:off x="10380726" y="2834640"/>
            <a:ext cx="0" cy="109728"/>
          </a:xfrm>
          <a:prstGeom prst="line">
            <a:avLst/>
          </a:prstGeom>
          <a:noFill/>
          <a:ln w="12700">
            <a:solidFill>
              <a:srgbClr val="20302A"/>
            </a:solidFill>
            <a:prstDash val="solid"/>
          </a:ln>
        </p:spPr>
      </p:sp>
      <p:sp>
        <p:nvSpPr>
          <p:cNvPr id="80" name="Shape 76"/>
          <p:cNvSpPr/>
          <p:nvPr/>
        </p:nvSpPr>
        <p:spPr>
          <a:xfrm>
            <a:off x="10552176" y="2834640"/>
            <a:ext cx="0" cy="201168"/>
          </a:xfrm>
          <a:prstGeom prst="line">
            <a:avLst/>
          </a:prstGeom>
          <a:noFill/>
          <a:ln w="12700">
            <a:solidFill>
              <a:srgbClr val="20302A"/>
            </a:solidFill>
            <a:prstDash val="solid"/>
          </a:ln>
        </p:spPr>
      </p:sp>
      <p:sp>
        <p:nvSpPr>
          <p:cNvPr id="81" name="Shape 77"/>
          <p:cNvSpPr/>
          <p:nvPr/>
        </p:nvSpPr>
        <p:spPr>
          <a:xfrm>
            <a:off x="10723626" y="2834640"/>
            <a:ext cx="0" cy="109728"/>
          </a:xfrm>
          <a:prstGeom prst="line">
            <a:avLst/>
          </a:prstGeom>
          <a:noFill/>
          <a:ln w="12700">
            <a:solidFill>
              <a:srgbClr val="20302A"/>
            </a:solidFill>
            <a:prstDash val="solid"/>
          </a:ln>
        </p:spPr>
      </p:sp>
      <p:sp>
        <p:nvSpPr>
          <p:cNvPr id="82" name="Shape 78"/>
          <p:cNvSpPr/>
          <p:nvPr/>
        </p:nvSpPr>
        <p:spPr>
          <a:xfrm>
            <a:off x="10895076" y="2834640"/>
            <a:ext cx="0" cy="201168"/>
          </a:xfrm>
          <a:prstGeom prst="line">
            <a:avLst/>
          </a:prstGeom>
          <a:noFill/>
          <a:ln w="12700">
            <a:solidFill>
              <a:srgbClr val="20302A"/>
            </a:solidFill>
            <a:prstDash val="solid"/>
          </a:ln>
        </p:spPr>
      </p:sp>
      <p:sp>
        <p:nvSpPr>
          <p:cNvPr id="83" name="Shape 79"/>
          <p:cNvSpPr/>
          <p:nvPr/>
        </p:nvSpPr>
        <p:spPr>
          <a:xfrm>
            <a:off x="11066526" y="2834640"/>
            <a:ext cx="0" cy="109728"/>
          </a:xfrm>
          <a:prstGeom prst="line">
            <a:avLst/>
          </a:prstGeom>
          <a:noFill/>
          <a:ln w="12700">
            <a:solidFill>
              <a:srgbClr val="20302A"/>
            </a:solidFill>
            <a:prstDash val="solid"/>
          </a:ln>
        </p:spPr>
      </p:sp>
      <p:sp>
        <p:nvSpPr>
          <p:cNvPr id="84" name="Shape 80"/>
          <p:cNvSpPr/>
          <p:nvPr/>
        </p:nvSpPr>
        <p:spPr>
          <a:xfrm>
            <a:off x="11237976" y="2834640"/>
            <a:ext cx="0" cy="201168"/>
          </a:xfrm>
          <a:prstGeom prst="line">
            <a:avLst/>
          </a:prstGeom>
          <a:noFill/>
          <a:ln w="12700">
            <a:solidFill>
              <a:srgbClr val="20302A"/>
            </a:solidFill>
            <a:prstDash val="solid"/>
          </a:ln>
        </p:spPr>
      </p:sp>
      <p:sp>
        <p:nvSpPr>
          <p:cNvPr id="85" name="Text 81"/>
          <p:cNvSpPr txBox="1"/>
          <p:nvPr/>
        </p:nvSpPr>
        <p:spPr>
          <a:xfrm>
            <a:off x="8357616" y="3044952"/>
            <a:ext cx="274320" cy="201168"/>
          </a:xfrm>
          <a:prstGeom prst="rect">
            <a:avLst/>
          </a:prstGeom>
          <a:noFill/>
          <a:ln/>
        </p:spPr>
        <p:txBody>
          <a:bodyPr wrap="square" lIns="0" tIns="0" rIns="0" bIns="0" rtlCol="0" anchor="t"/>
          <a:lstStyle/>
          <a:p>
            <a:pPr algn="ctr" indent="0" marL="0">
              <a:buNone/>
            </a:pPr>
            <a:r>
              <a:rPr lang="en-US" sz="900" dirty="0">
                <a:solidFill>
                  <a:srgbClr val="20302A"/>
                </a:solidFill>
                <a:latin typeface="Calibri" pitchFamily="34" charset="0"/>
                <a:ea typeface="Calibri" pitchFamily="34" charset="-122"/>
                <a:cs typeface="Calibri" pitchFamily="34" charset="-120"/>
              </a:rPr>
              <a:t>0</a:t>
            </a:r>
            <a:endParaRPr lang="en-US" sz="900" dirty="0"/>
          </a:p>
        </p:txBody>
      </p:sp>
      <p:sp>
        <p:nvSpPr>
          <p:cNvPr id="86" name="Text 82"/>
          <p:cNvSpPr txBox="1"/>
          <p:nvPr/>
        </p:nvSpPr>
        <p:spPr>
          <a:xfrm>
            <a:off x="9217152" y="3044952"/>
            <a:ext cx="274320" cy="201168"/>
          </a:xfrm>
          <a:prstGeom prst="rect">
            <a:avLst/>
          </a:prstGeom>
          <a:noFill/>
          <a:ln/>
        </p:spPr>
        <p:txBody>
          <a:bodyPr wrap="square" lIns="0" tIns="0" rIns="0" bIns="0" rtlCol="0" anchor="t"/>
          <a:lstStyle/>
          <a:p>
            <a:pPr algn="ctr" indent="0" marL="0">
              <a:buNone/>
            </a:pPr>
            <a:r>
              <a:rPr lang="en-US" sz="900" dirty="0">
                <a:solidFill>
                  <a:srgbClr val="20302A"/>
                </a:solidFill>
                <a:latin typeface="Calibri" pitchFamily="34" charset="0"/>
                <a:ea typeface="Calibri" pitchFamily="34" charset="-122"/>
                <a:cs typeface="Calibri" pitchFamily="34" charset="-120"/>
              </a:rPr>
              <a:t>5</a:t>
            </a:r>
            <a:endParaRPr lang="en-US" sz="900" dirty="0"/>
          </a:p>
        </p:txBody>
      </p:sp>
      <p:sp>
        <p:nvSpPr>
          <p:cNvPr id="87" name="Text 83"/>
          <p:cNvSpPr txBox="1"/>
          <p:nvPr/>
        </p:nvSpPr>
        <p:spPr>
          <a:xfrm>
            <a:off x="10076688" y="3044952"/>
            <a:ext cx="274320" cy="201168"/>
          </a:xfrm>
          <a:prstGeom prst="rect">
            <a:avLst/>
          </a:prstGeom>
          <a:noFill/>
          <a:ln/>
        </p:spPr>
        <p:txBody>
          <a:bodyPr wrap="square" lIns="0" tIns="0" rIns="0" bIns="0" rtlCol="0" anchor="t"/>
          <a:lstStyle/>
          <a:p>
            <a:pPr algn="ctr" indent="0" marL="0">
              <a:buNone/>
            </a:pPr>
            <a:r>
              <a:rPr lang="en-US" sz="900" dirty="0">
                <a:solidFill>
                  <a:srgbClr val="20302A"/>
                </a:solidFill>
                <a:latin typeface="Calibri" pitchFamily="34" charset="0"/>
                <a:ea typeface="Calibri" pitchFamily="34" charset="-122"/>
                <a:cs typeface="Calibri" pitchFamily="34" charset="-120"/>
              </a:rPr>
              <a:t>10</a:t>
            </a:r>
            <a:endParaRPr lang="en-US" sz="900" dirty="0"/>
          </a:p>
        </p:txBody>
      </p:sp>
      <p:sp>
        <p:nvSpPr>
          <p:cNvPr id="88" name="Text 84"/>
          <p:cNvSpPr txBox="1"/>
          <p:nvPr/>
        </p:nvSpPr>
        <p:spPr>
          <a:xfrm>
            <a:off x="10936224" y="3044952"/>
            <a:ext cx="274320" cy="201168"/>
          </a:xfrm>
          <a:prstGeom prst="rect">
            <a:avLst/>
          </a:prstGeom>
          <a:noFill/>
          <a:ln/>
        </p:spPr>
        <p:txBody>
          <a:bodyPr wrap="square" lIns="0" tIns="0" rIns="0" bIns="0" rtlCol="0" anchor="t"/>
          <a:lstStyle/>
          <a:p>
            <a:pPr algn="ctr" indent="0" marL="0">
              <a:buNone/>
            </a:pPr>
            <a:r>
              <a:rPr lang="en-US" sz="900" dirty="0">
                <a:solidFill>
                  <a:srgbClr val="20302A"/>
                </a:solidFill>
                <a:latin typeface="Calibri" pitchFamily="34" charset="0"/>
                <a:ea typeface="Calibri" pitchFamily="34" charset="-122"/>
                <a:cs typeface="Calibri" pitchFamily="34" charset="-120"/>
              </a:rPr>
              <a:t>15</a:t>
            </a:r>
            <a:endParaRPr lang="en-US" sz="900" dirty="0"/>
          </a:p>
        </p:txBody>
      </p:sp>
      <p:sp>
        <p:nvSpPr>
          <p:cNvPr id="89" name="Text 85"/>
          <p:cNvSpPr txBox="1"/>
          <p:nvPr/>
        </p:nvSpPr>
        <p:spPr>
          <a:xfrm>
            <a:off x="8266176" y="3931920"/>
            <a:ext cx="3200400" cy="411480"/>
          </a:xfrm>
          <a:prstGeom prst="rect">
            <a:avLst/>
          </a:prstGeom>
          <a:noFill/>
          <a:ln/>
        </p:spPr>
        <p:txBody>
          <a:bodyPr wrap="square" lIns="0" tIns="0" rIns="0" bIns="0" rtlCol="0" anchor="ctr"/>
          <a:lstStyle/>
          <a:p>
            <a:pPr algn="ctr" indent="0" marL="0">
              <a:buNone/>
            </a:pPr>
            <a:r>
              <a:rPr lang="en-US" sz="1500" b="1" dirty="0">
                <a:solidFill>
                  <a:srgbClr val="2A7A3F"/>
                </a:solidFill>
                <a:latin typeface="Calibri" pitchFamily="34" charset="0"/>
                <a:ea typeface="Calibri" pitchFamily="34" charset="-122"/>
                <a:cs typeface="Calibri" pitchFamily="34" charset="-120"/>
              </a:rPr>
              <a:t>cm, m, g, kg, ml and litres</a:t>
            </a:r>
            <a:endParaRPr lang="en-US" sz="1500" dirty="0"/>
          </a:p>
        </p:txBody>
      </p:sp>
      <p:sp>
        <p:nvSpPr>
          <p:cNvPr id="90" name="Shape 86"/>
          <p:cNvSpPr/>
          <p:nvPr/>
        </p:nvSpPr>
        <p:spPr>
          <a:xfrm>
            <a:off x="8220456" y="4434840"/>
            <a:ext cx="3291840" cy="1645920"/>
          </a:xfrm>
          <a:prstGeom prst="roundRect">
            <a:avLst>
              <a:gd name="adj" fmla="val 6667"/>
            </a:avLst>
          </a:prstGeom>
          <a:solidFill>
            <a:srgbClr val="E6F4E9"/>
          </a:solidFill>
          <a:ln/>
        </p:spPr>
      </p:sp>
      <p:sp>
        <p:nvSpPr>
          <p:cNvPr id="91" name="Text 87"/>
          <p:cNvSpPr txBox="1"/>
          <p:nvPr/>
        </p:nvSpPr>
        <p:spPr>
          <a:xfrm>
            <a:off x="8357616" y="4480560"/>
            <a:ext cx="3017520" cy="1554480"/>
          </a:xfrm>
          <a:prstGeom prst="rect">
            <a:avLst/>
          </a:prstGeom>
          <a:noFill/>
          <a:ln/>
        </p:spPr>
        <p:txBody>
          <a:bodyPr wrap="square" lIns="0" tIns="0" rIns="0" bIns="0" rtlCol="0" anchor="ctr"/>
          <a:lstStyle/>
          <a:p>
            <a:pPr indent="0" marL="0">
              <a:buNone/>
            </a:pPr>
            <a:r>
              <a:rPr lang="en-US" sz="1400" b="1" dirty="0">
                <a:solidFill>
                  <a:srgbClr val="2A7A3F"/>
                </a:solidFill>
                <a:latin typeface="Calibri" pitchFamily="34" charset="0"/>
                <a:ea typeface="Calibri" pitchFamily="34" charset="-122"/>
                <a:cs typeface="Calibri" pitchFamily="34" charset="-120"/>
              </a:rPr>
              <a:t>At home</a:t>
            </a:r>
            <a:endParaRPr lang="en-US" sz="1400" dirty="0"/>
          </a:p>
          <a:p>
            <a:pPr marL="203200" indent="-203200">
              <a:spcAft>
                <a:spcPts val="600"/>
              </a:spcAft>
              <a:buSzPct val="100000"/>
              <a:buChar char="•"/>
            </a:pPr>
            <a:r>
              <a:rPr lang="en-US" sz="1350" dirty="0">
                <a:solidFill>
                  <a:srgbClr val="20302A"/>
                </a:solidFill>
                <a:latin typeface="Calibri" pitchFamily="34" charset="0"/>
                <a:ea typeface="Calibri" pitchFamily="34" charset="-122"/>
                <a:cs typeface="Calibri" pitchFamily="34" charset="-120"/>
              </a:rPr>
              <a:t>Measure toys with a ruler and order them.</a:t>
            </a:r>
            <a:endParaRPr lang="en-US" sz="1400" dirty="0"/>
          </a:p>
          <a:p>
            <a:pPr marL="203200" indent="-203200">
              <a:spcAft>
                <a:spcPts val="600"/>
              </a:spcAft>
              <a:buSzPct val="100000"/>
              <a:buChar char="•"/>
            </a:pPr>
            <a:r>
              <a:rPr lang="en-US" sz="1350" dirty="0">
                <a:solidFill>
                  <a:srgbClr val="20302A"/>
                </a:solidFill>
                <a:latin typeface="Calibri" pitchFamily="34" charset="0"/>
                <a:ea typeface="Calibri" pitchFamily="34" charset="-122"/>
                <a:cs typeface="Calibri" pitchFamily="34" charset="-120"/>
              </a:rPr>
              <a:t>Bake together: weigh and pour.</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8E4DA8"/>
          </a:solidFill>
          <a:ln/>
        </p:spPr>
      </p:sp>
      <p:pic>
        <p:nvPicPr>
          <p:cNvPr id="4"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Questions to ask your child</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Talking is the "Say it" part of maths. These questions come from our calculation policy.</a:t>
            </a:r>
            <a:endParaRPr lang="en-US" sz="1600" dirty="0"/>
          </a:p>
        </p:txBody>
      </p:sp>
      <p:pic>
        <p:nvPicPr>
          <p:cNvPr id="7"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8" name="Shape 4"/>
          <p:cNvSpPr/>
          <p:nvPr/>
        </p:nvSpPr>
        <p:spPr>
          <a:xfrm>
            <a:off x="548640" y="1600200"/>
            <a:ext cx="5440680" cy="914400"/>
          </a:xfrm>
          <a:prstGeom prst="roundRect">
            <a:avLst>
              <a:gd name="adj" fmla="val 14000"/>
            </a:avLst>
          </a:prstGeom>
          <a:solidFill>
            <a:srgbClr val="E4F4FB"/>
          </a:solidFill>
          <a:ln/>
        </p:spPr>
      </p:sp>
      <p:pic>
        <p:nvPicPr>
          <p:cNvPr id="9" name="Image 2" descr="preencoded.png">    </p:cNvPr>
          <p:cNvPicPr>
            <a:picLocks noChangeAspect="1"/>
          </p:cNvPicPr>
          <p:nvPr/>
        </p:nvPicPr>
        <p:blipFill>
          <a:blip r:embed="rId3"/>
          <a:stretch>
            <a:fillRect/>
          </a:stretch>
        </p:blipFill>
        <p:spPr>
          <a:xfrm>
            <a:off x="731520" y="1856232"/>
            <a:ext cx="402336" cy="402336"/>
          </a:xfrm>
          <a:prstGeom prst="rect">
            <a:avLst/>
          </a:prstGeom>
        </p:spPr>
      </p:pic>
      <p:sp>
        <p:nvSpPr>
          <p:cNvPr id="10" name="Text 5"/>
          <p:cNvSpPr txBox="1"/>
          <p:nvPr/>
        </p:nvSpPr>
        <p:spPr>
          <a:xfrm>
            <a:off x="1280160" y="1600200"/>
            <a:ext cx="4572000" cy="914400"/>
          </a:xfrm>
          <a:prstGeom prst="rect">
            <a:avLst/>
          </a:prstGeom>
          <a:noFill/>
          <a:ln/>
        </p:spPr>
        <p:txBody>
          <a:bodyPr wrap="square" lIns="0" tIns="0" rIns="0" bIns="0" rtlCol="0" anchor="ctr"/>
          <a:lstStyle/>
          <a:p>
            <a:pPr indent="0" marL="0">
              <a:buNone/>
            </a:pPr>
            <a:r>
              <a:rPr lang="en-US" sz="1700" b="1" dirty="0">
                <a:solidFill>
                  <a:srgbClr val="176E99"/>
                </a:solidFill>
                <a:latin typeface="Calibri" pitchFamily="34" charset="0"/>
                <a:ea typeface="Calibri" pitchFamily="34" charset="-122"/>
                <a:cs typeface="Calibri" pitchFamily="34" charset="-120"/>
              </a:rPr>
              <a:t>What do the digits mean?</a:t>
            </a:r>
            <a:endParaRPr lang="en-US" sz="1700" dirty="0"/>
          </a:p>
        </p:txBody>
      </p:sp>
      <p:sp>
        <p:nvSpPr>
          <p:cNvPr id="11" name="Shape 6"/>
          <p:cNvSpPr/>
          <p:nvPr/>
        </p:nvSpPr>
        <p:spPr>
          <a:xfrm>
            <a:off x="6217920" y="1600200"/>
            <a:ext cx="5440680" cy="914400"/>
          </a:xfrm>
          <a:prstGeom prst="roundRect">
            <a:avLst>
              <a:gd name="adj" fmla="val 14000"/>
            </a:avLst>
          </a:prstGeom>
          <a:solidFill>
            <a:srgbClr val="F3EAF7"/>
          </a:solidFill>
          <a:ln/>
        </p:spPr>
      </p:sp>
      <p:pic>
        <p:nvPicPr>
          <p:cNvPr id="12" name="Image 3" descr="preencoded.png">    </p:cNvPr>
          <p:cNvPicPr>
            <a:picLocks noChangeAspect="1"/>
          </p:cNvPicPr>
          <p:nvPr/>
        </p:nvPicPr>
        <p:blipFill>
          <a:blip r:embed="rId4"/>
          <a:stretch>
            <a:fillRect/>
          </a:stretch>
        </p:blipFill>
        <p:spPr>
          <a:xfrm>
            <a:off x="6400800" y="1856232"/>
            <a:ext cx="402336" cy="402336"/>
          </a:xfrm>
          <a:prstGeom prst="rect">
            <a:avLst/>
          </a:prstGeom>
        </p:spPr>
      </p:pic>
      <p:sp>
        <p:nvSpPr>
          <p:cNvPr id="13" name="Text 7"/>
          <p:cNvSpPr txBox="1"/>
          <p:nvPr/>
        </p:nvSpPr>
        <p:spPr>
          <a:xfrm>
            <a:off x="6949440" y="1600200"/>
            <a:ext cx="4572000" cy="914400"/>
          </a:xfrm>
          <a:prstGeom prst="rect">
            <a:avLst/>
          </a:prstGeom>
          <a:noFill/>
          <a:ln/>
        </p:spPr>
        <p:txBody>
          <a:bodyPr wrap="square" lIns="0" tIns="0" rIns="0" bIns="0" rtlCol="0" anchor="ctr"/>
          <a:lstStyle/>
          <a:p>
            <a:pPr indent="0" marL="0">
              <a:buNone/>
            </a:pPr>
            <a:r>
              <a:rPr lang="en-US" sz="1700" b="1" dirty="0">
                <a:solidFill>
                  <a:srgbClr val="743A8C"/>
                </a:solidFill>
                <a:latin typeface="Calibri" pitchFamily="34" charset="0"/>
                <a:ea typeface="Calibri" pitchFamily="34" charset="-122"/>
                <a:cs typeface="Calibri" pitchFamily="34" charset="-120"/>
              </a:rPr>
              <a:t>How do you know?</a:t>
            </a:r>
            <a:endParaRPr lang="en-US" sz="1700" dirty="0"/>
          </a:p>
        </p:txBody>
      </p:sp>
      <p:sp>
        <p:nvSpPr>
          <p:cNvPr id="14" name="Shape 8"/>
          <p:cNvSpPr/>
          <p:nvPr/>
        </p:nvSpPr>
        <p:spPr>
          <a:xfrm>
            <a:off x="548640" y="2642616"/>
            <a:ext cx="5440680" cy="914400"/>
          </a:xfrm>
          <a:prstGeom prst="roundRect">
            <a:avLst>
              <a:gd name="adj" fmla="val 14000"/>
            </a:avLst>
          </a:prstGeom>
          <a:solidFill>
            <a:srgbClr val="E6F4E9"/>
          </a:solidFill>
          <a:ln/>
        </p:spPr>
      </p:sp>
      <p:pic>
        <p:nvPicPr>
          <p:cNvPr id="15" name="Image 4" descr="preencoded.png">    </p:cNvPr>
          <p:cNvPicPr>
            <a:picLocks noChangeAspect="1"/>
          </p:cNvPicPr>
          <p:nvPr/>
        </p:nvPicPr>
        <p:blipFill>
          <a:blip r:embed="rId5"/>
          <a:stretch>
            <a:fillRect/>
          </a:stretch>
        </p:blipFill>
        <p:spPr>
          <a:xfrm>
            <a:off x="731520" y="2898648"/>
            <a:ext cx="402336" cy="402336"/>
          </a:xfrm>
          <a:prstGeom prst="rect">
            <a:avLst/>
          </a:prstGeom>
        </p:spPr>
      </p:pic>
      <p:sp>
        <p:nvSpPr>
          <p:cNvPr id="16" name="Text 9"/>
          <p:cNvSpPr txBox="1"/>
          <p:nvPr/>
        </p:nvSpPr>
        <p:spPr>
          <a:xfrm>
            <a:off x="1280160" y="2642616"/>
            <a:ext cx="4572000" cy="914400"/>
          </a:xfrm>
          <a:prstGeom prst="rect">
            <a:avLst/>
          </a:prstGeom>
          <a:noFill/>
          <a:ln/>
        </p:spPr>
        <p:txBody>
          <a:bodyPr wrap="square" lIns="0" tIns="0" rIns="0" bIns="0" rtlCol="0" anchor="ctr"/>
          <a:lstStyle/>
          <a:p>
            <a:pPr indent="0" marL="0">
              <a:buNone/>
            </a:pPr>
            <a:r>
              <a:rPr lang="en-US" sz="1700" b="1" dirty="0">
                <a:solidFill>
                  <a:srgbClr val="2A7A3F"/>
                </a:solidFill>
                <a:latin typeface="Calibri" pitchFamily="34" charset="0"/>
                <a:ea typeface="Calibri" pitchFamily="34" charset="-122"/>
                <a:cs typeface="Calibri" pitchFamily="34" charset="-120"/>
              </a:rPr>
              <a:t>Are you counting forwards or backwards?</a:t>
            </a:r>
            <a:endParaRPr lang="en-US" sz="1700" dirty="0"/>
          </a:p>
        </p:txBody>
      </p:sp>
      <p:sp>
        <p:nvSpPr>
          <p:cNvPr id="17" name="Shape 10"/>
          <p:cNvSpPr/>
          <p:nvPr/>
        </p:nvSpPr>
        <p:spPr>
          <a:xfrm>
            <a:off x="6217920" y="2642616"/>
            <a:ext cx="5440680" cy="914400"/>
          </a:xfrm>
          <a:prstGeom prst="roundRect">
            <a:avLst>
              <a:gd name="adj" fmla="val 14000"/>
            </a:avLst>
          </a:prstGeom>
          <a:solidFill>
            <a:srgbClr val="FFE9E5"/>
          </a:solidFill>
          <a:ln/>
        </p:spPr>
      </p:sp>
      <p:pic>
        <p:nvPicPr>
          <p:cNvPr id="18" name="Image 5" descr="preencoded.png">    </p:cNvPr>
          <p:cNvPicPr>
            <a:picLocks noChangeAspect="1"/>
          </p:cNvPicPr>
          <p:nvPr/>
        </p:nvPicPr>
        <p:blipFill>
          <a:blip r:embed="rId6"/>
          <a:stretch>
            <a:fillRect/>
          </a:stretch>
        </p:blipFill>
        <p:spPr>
          <a:xfrm>
            <a:off x="6400800" y="2898648"/>
            <a:ext cx="402336" cy="402336"/>
          </a:xfrm>
          <a:prstGeom prst="rect">
            <a:avLst/>
          </a:prstGeom>
        </p:spPr>
      </p:pic>
      <p:sp>
        <p:nvSpPr>
          <p:cNvPr id="19" name="Text 11"/>
          <p:cNvSpPr txBox="1"/>
          <p:nvPr/>
        </p:nvSpPr>
        <p:spPr>
          <a:xfrm>
            <a:off x="6949440" y="2642616"/>
            <a:ext cx="4572000" cy="914400"/>
          </a:xfrm>
          <a:prstGeom prst="rect">
            <a:avLst/>
          </a:prstGeom>
          <a:noFill/>
          <a:ln/>
        </p:spPr>
        <p:txBody>
          <a:bodyPr wrap="square" lIns="0" tIns="0" rIns="0" bIns="0" rtlCol="0" anchor="ctr"/>
          <a:lstStyle/>
          <a:p>
            <a:pPr indent="0" marL="0">
              <a:buNone/>
            </a:pPr>
            <a:r>
              <a:rPr lang="en-US" sz="1700" b="1" dirty="0">
                <a:solidFill>
                  <a:srgbClr val="C73A24"/>
                </a:solidFill>
                <a:latin typeface="Calibri" pitchFamily="34" charset="0"/>
                <a:ea typeface="Calibri" pitchFamily="34" charset="-122"/>
                <a:cs typeface="Calibri" pitchFamily="34" charset="-120"/>
              </a:rPr>
              <a:t>Does it matter which order the numbers go in?</a:t>
            </a:r>
            <a:endParaRPr lang="en-US" sz="1700" dirty="0"/>
          </a:p>
        </p:txBody>
      </p:sp>
      <p:sp>
        <p:nvSpPr>
          <p:cNvPr id="20" name="Shape 12"/>
          <p:cNvSpPr/>
          <p:nvPr/>
        </p:nvSpPr>
        <p:spPr>
          <a:xfrm>
            <a:off x="548640" y="3685032"/>
            <a:ext cx="5440680" cy="914400"/>
          </a:xfrm>
          <a:prstGeom prst="roundRect">
            <a:avLst>
              <a:gd name="adj" fmla="val 14000"/>
            </a:avLst>
          </a:prstGeom>
          <a:solidFill>
            <a:srgbClr val="FFF4D6"/>
          </a:solidFill>
          <a:ln/>
        </p:spPr>
      </p:sp>
      <p:pic>
        <p:nvPicPr>
          <p:cNvPr id="21" name="Image 6" descr="preencoded.png">    </p:cNvPr>
          <p:cNvPicPr>
            <a:picLocks noChangeAspect="1"/>
          </p:cNvPicPr>
          <p:nvPr/>
        </p:nvPicPr>
        <p:blipFill>
          <a:blip r:embed="rId7"/>
          <a:stretch>
            <a:fillRect/>
          </a:stretch>
        </p:blipFill>
        <p:spPr>
          <a:xfrm>
            <a:off x="731520" y="3941064"/>
            <a:ext cx="402336" cy="402336"/>
          </a:xfrm>
          <a:prstGeom prst="rect">
            <a:avLst/>
          </a:prstGeom>
        </p:spPr>
      </p:pic>
      <p:sp>
        <p:nvSpPr>
          <p:cNvPr id="22" name="Text 13"/>
          <p:cNvSpPr txBox="1"/>
          <p:nvPr/>
        </p:nvSpPr>
        <p:spPr>
          <a:xfrm>
            <a:off x="1280160" y="3685032"/>
            <a:ext cx="4572000" cy="914400"/>
          </a:xfrm>
          <a:prstGeom prst="rect">
            <a:avLst/>
          </a:prstGeom>
          <a:noFill/>
          <a:ln/>
        </p:spPr>
        <p:txBody>
          <a:bodyPr wrap="square" lIns="0" tIns="0" rIns="0" bIns="0" rtlCol="0" anchor="ctr"/>
          <a:lstStyle/>
          <a:p>
            <a:pPr indent="0" marL="0">
              <a:buNone/>
            </a:pPr>
            <a:r>
              <a:rPr lang="en-US" sz="1700" b="1" dirty="0">
                <a:solidFill>
                  <a:srgbClr val="8A6100"/>
                </a:solidFill>
                <a:latin typeface="Calibri" pitchFamily="34" charset="0"/>
                <a:ea typeface="Calibri" pitchFamily="34" charset="-122"/>
                <a:cs typeface="Calibri" pitchFamily="34" charset="-120"/>
              </a:rPr>
              <a:t>Can you check it another way?</a:t>
            </a:r>
            <a:endParaRPr lang="en-US" sz="1700" dirty="0"/>
          </a:p>
        </p:txBody>
      </p:sp>
      <p:sp>
        <p:nvSpPr>
          <p:cNvPr id="23" name="Shape 14"/>
          <p:cNvSpPr/>
          <p:nvPr/>
        </p:nvSpPr>
        <p:spPr>
          <a:xfrm>
            <a:off x="6217920" y="3685032"/>
            <a:ext cx="5440680" cy="914400"/>
          </a:xfrm>
          <a:prstGeom prst="roundRect">
            <a:avLst>
              <a:gd name="adj" fmla="val 14000"/>
            </a:avLst>
          </a:prstGeom>
          <a:solidFill>
            <a:srgbClr val="E4F4FB"/>
          </a:solidFill>
          <a:ln/>
        </p:spPr>
      </p:sp>
      <p:pic>
        <p:nvPicPr>
          <p:cNvPr id="24" name="Image 7" descr="preencoded.png">    </p:cNvPr>
          <p:cNvPicPr>
            <a:picLocks noChangeAspect="1"/>
          </p:cNvPicPr>
          <p:nvPr/>
        </p:nvPicPr>
        <p:blipFill>
          <a:blip r:embed="rId8"/>
          <a:stretch>
            <a:fillRect/>
          </a:stretch>
        </p:blipFill>
        <p:spPr>
          <a:xfrm>
            <a:off x="6400800" y="3941064"/>
            <a:ext cx="402336" cy="402336"/>
          </a:xfrm>
          <a:prstGeom prst="rect">
            <a:avLst/>
          </a:prstGeom>
        </p:spPr>
      </p:pic>
      <p:sp>
        <p:nvSpPr>
          <p:cNvPr id="25" name="Text 15"/>
          <p:cNvSpPr txBox="1"/>
          <p:nvPr/>
        </p:nvSpPr>
        <p:spPr>
          <a:xfrm>
            <a:off x="6949440" y="3685032"/>
            <a:ext cx="4572000" cy="914400"/>
          </a:xfrm>
          <a:prstGeom prst="rect">
            <a:avLst/>
          </a:prstGeom>
          <a:noFill/>
          <a:ln/>
        </p:spPr>
        <p:txBody>
          <a:bodyPr wrap="square" lIns="0" tIns="0" rIns="0" bIns="0" rtlCol="0" anchor="ctr"/>
          <a:lstStyle/>
          <a:p>
            <a:pPr indent="0" marL="0">
              <a:buNone/>
            </a:pPr>
            <a:r>
              <a:rPr lang="en-US" sz="1700" b="1" dirty="0">
                <a:solidFill>
                  <a:srgbClr val="176E99"/>
                </a:solidFill>
                <a:latin typeface="Calibri" pitchFamily="34" charset="0"/>
                <a:ea typeface="Calibri" pitchFamily="34" charset="-122"/>
                <a:cs typeface="Calibri" pitchFamily="34" charset="-120"/>
              </a:rPr>
              <a:t>What do you already know that could help?</a:t>
            </a:r>
            <a:endParaRPr lang="en-US" sz="1700" dirty="0"/>
          </a:p>
        </p:txBody>
      </p:sp>
      <p:sp>
        <p:nvSpPr>
          <p:cNvPr id="26" name="Shape 16"/>
          <p:cNvSpPr/>
          <p:nvPr/>
        </p:nvSpPr>
        <p:spPr>
          <a:xfrm>
            <a:off x="548640" y="4818888"/>
            <a:ext cx="11109960" cy="1444752"/>
          </a:xfrm>
          <a:prstGeom prst="roundRect">
            <a:avLst>
              <a:gd name="adj" fmla="val 8861"/>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27" name="Text 17"/>
          <p:cNvSpPr txBox="1"/>
          <p:nvPr/>
        </p:nvSpPr>
        <p:spPr>
          <a:xfrm>
            <a:off x="731520" y="4910328"/>
            <a:ext cx="2743200" cy="411480"/>
          </a:xfrm>
          <a:prstGeom prst="rect">
            <a:avLst/>
          </a:prstGeom>
          <a:noFill/>
          <a:ln/>
        </p:spPr>
        <p:txBody>
          <a:bodyPr wrap="square" lIns="0" tIns="0" rIns="0" bIns="0" rtlCol="0" anchor="ctr"/>
          <a:lstStyle/>
          <a:p>
            <a:pPr indent="0" marL="0">
              <a:buNone/>
            </a:pPr>
            <a:r>
              <a:rPr lang="en-US" sz="1700" b="1" dirty="0">
                <a:solidFill>
                  <a:srgbClr val="1C3D24"/>
                </a:solidFill>
                <a:latin typeface="Calibri" pitchFamily="34" charset="0"/>
                <a:ea typeface="Calibri" pitchFamily="34" charset="-122"/>
                <a:cs typeface="Calibri" pitchFamily="34" charset="-120"/>
              </a:rPr>
              <a:t>Words to use</a:t>
            </a:r>
            <a:endParaRPr lang="en-US" sz="1700" dirty="0"/>
          </a:p>
        </p:txBody>
      </p:sp>
      <p:sp>
        <p:nvSpPr>
          <p:cNvPr id="28" name="Shape 18"/>
          <p:cNvSpPr/>
          <p:nvPr/>
        </p:nvSpPr>
        <p:spPr>
          <a:xfrm>
            <a:off x="731520" y="5385816"/>
            <a:ext cx="734446" cy="384048"/>
          </a:xfrm>
          <a:prstGeom prst="roundRect">
            <a:avLst>
              <a:gd name="adj" fmla="val 50000"/>
            </a:avLst>
          </a:prstGeom>
          <a:solidFill>
            <a:srgbClr val="EAF4EC"/>
          </a:solidFill>
          <a:ln/>
        </p:spPr>
      </p:sp>
      <p:sp>
        <p:nvSpPr>
          <p:cNvPr id="29" name="Text 19"/>
          <p:cNvSpPr txBox="1"/>
          <p:nvPr/>
        </p:nvSpPr>
        <p:spPr>
          <a:xfrm>
            <a:off x="731520" y="5385816"/>
            <a:ext cx="734446" cy="384048"/>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tens</a:t>
            </a:r>
            <a:endParaRPr lang="en-US" sz="1400" dirty="0"/>
          </a:p>
        </p:txBody>
      </p:sp>
      <p:sp>
        <p:nvSpPr>
          <p:cNvPr id="30" name="Shape 20"/>
          <p:cNvSpPr/>
          <p:nvPr/>
        </p:nvSpPr>
        <p:spPr>
          <a:xfrm>
            <a:off x="1557406" y="5385816"/>
            <a:ext cx="734446" cy="384048"/>
          </a:xfrm>
          <a:prstGeom prst="roundRect">
            <a:avLst>
              <a:gd name="adj" fmla="val 50000"/>
            </a:avLst>
          </a:prstGeom>
          <a:solidFill>
            <a:srgbClr val="EAF4EC"/>
          </a:solidFill>
          <a:ln/>
        </p:spPr>
      </p:sp>
      <p:sp>
        <p:nvSpPr>
          <p:cNvPr id="31" name="Text 21"/>
          <p:cNvSpPr txBox="1"/>
          <p:nvPr/>
        </p:nvSpPr>
        <p:spPr>
          <a:xfrm>
            <a:off x="1557406" y="5385816"/>
            <a:ext cx="734446" cy="384048"/>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ones</a:t>
            </a:r>
            <a:endParaRPr lang="en-US" sz="1400" dirty="0"/>
          </a:p>
        </p:txBody>
      </p:sp>
      <p:sp>
        <p:nvSpPr>
          <p:cNvPr id="32" name="Shape 22"/>
          <p:cNvSpPr/>
          <p:nvPr/>
        </p:nvSpPr>
        <p:spPr>
          <a:xfrm>
            <a:off x="2383292" y="5385816"/>
            <a:ext cx="1195304" cy="384048"/>
          </a:xfrm>
          <a:prstGeom prst="roundRect">
            <a:avLst>
              <a:gd name="adj" fmla="val 50000"/>
            </a:avLst>
          </a:prstGeom>
          <a:solidFill>
            <a:srgbClr val="EAF4EC"/>
          </a:solidFill>
          <a:ln/>
        </p:spPr>
      </p:sp>
      <p:sp>
        <p:nvSpPr>
          <p:cNvPr id="33" name="Text 23"/>
          <p:cNvSpPr txBox="1"/>
          <p:nvPr/>
        </p:nvSpPr>
        <p:spPr>
          <a:xfrm>
            <a:off x="2383292" y="5385816"/>
            <a:ext cx="1195304" cy="384048"/>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partition</a:t>
            </a:r>
            <a:endParaRPr lang="en-US" sz="1400" dirty="0"/>
          </a:p>
        </p:txBody>
      </p:sp>
      <p:sp>
        <p:nvSpPr>
          <p:cNvPr id="34" name="Shape 24"/>
          <p:cNvSpPr/>
          <p:nvPr/>
        </p:nvSpPr>
        <p:spPr>
          <a:xfrm>
            <a:off x="3670036" y="5385816"/>
            <a:ext cx="642275" cy="384048"/>
          </a:xfrm>
          <a:prstGeom prst="roundRect">
            <a:avLst>
              <a:gd name="adj" fmla="val 50000"/>
            </a:avLst>
          </a:prstGeom>
          <a:solidFill>
            <a:srgbClr val="EAF4EC"/>
          </a:solidFill>
          <a:ln/>
        </p:spPr>
      </p:sp>
      <p:sp>
        <p:nvSpPr>
          <p:cNvPr id="35" name="Text 25"/>
          <p:cNvSpPr txBox="1"/>
          <p:nvPr/>
        </p:nvSpPr>
        <p:spPr>
          <a:xfrm>
            <a:off x="3670036" y="5385816"/>
            <a:ext cx="642275" cy="384048"/>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add</a:t>
            </a:r>
            <a:endParaRPr lang="en-US" sz="1400" dirty="0"/>
          </a:p>
        </p:txBody>
      </p:sp>
      <p:sp>
        <p:nvSpPr>
          <p:cNvPr id="36" name="Shape 26"/>
          <p:cNvSpPr/>
          <p:nvPr/>
        </p:nvSpPr>
        <p:spPr>
          <a:xfrm>
            <a:off x="4403750" y="5385816"/>
            <a:ext cx="1103132" cy="384048"/>
          </a:xfrm>
          <a:prstGeom prst="roundRect">
            <a:avLst>
              <a:gd name="adj" fmla="val 50000"/>
            </a:avLst>
          </a:prstGeom>
          <a:solidFill>
            <a:srgbClr val="EAF4EC"/>
          </a:solidFill>
          <a:ln/>
        </p:spPr>
      </p:sp>
      <p:sp>
        <p:nvSpPr>
          <p:cNvPr id="37" name="Text 27"/>
          <p:cNvSpPr txBox="1"/>
          <p:nvPr/>
        </p:nvSpPr>
        <p:spPr>
          <a:xfrm>
            <a:off x="4403750" y="5385816"/>
            <a:ext cx="1103132" cy="384048"/>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subtract</a:t>
            </a:r>
            <a:endParaRPr lang="en-US" sz="1400" dirty="0"/>
          </a:p>
        </p:txBody>
      </p:sp>
      <p:sp>
        <p:nvSpPr>
          <p:cNvPr id="38" name="Shape 28"/>
          <p:cNvSpPr/>
          <p:nvPr/>
        </p:nvSpPr>
        <p:spPr>
          <a:xfrm>
            <a:off x="5598323" y="5385816"/>
            <a:ext cx="1287475" cy="384048"/>
          </a:xfrm>
          <a:prstGeom prst="roundRect">
            <a:avLst>
              <a:gd name="adj" fmla="val 50000"/>
            </a:avLst>
          </a:prstGeom>
          <a:solidFill>
            <a:srgbClr val="EAF4EC"/>
          </a:solidFill>
          <a:ln/>
        </p:spPr>
      </p:sp>
      <p:sp>
        <p:nvSpPr>
          <p:cNvPr id="39" name="Text 29"/>
          <p:cNvSpPr txBox="1"/>
          <p:nvPr/>
        </p:nvSpPr>
        <p:spPr>
          <a:xfrm>
            <a:off x="5598323" y="5385816"/>
            <a:ext cx="1287475" cy="384048"/>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difference</a:t>
            </a:r>
            <a:endParaRPr lang="en-US" sz="1400" dirty="0"/>
          </a:p>
        </p:txBody>
      </p:sp>
      <p:sp>
        <p:nvSpPr>
          <p:cNvPr id="40" name="Shape 30"/>
          <p:cNvSpPr/>
          <p:nvPr/>
        </p:nvSpPr>
        <p:spPr>
          <a:xfrm>
            <a:off x="6977238" y="5385816"/>
            <a:ext cx="1103132" cy="384048"/>
          </a:xfrm>
          <a:prstGeom prst="roundRect">
            <a:avLst>
              <a:gd name="adj" fmla="val 50000"/>
            </a:avLst>
          </a:prstGeom>
          <a:solidFill>
            <a:srgbClr val="EAF4EC"/>
          </a:solidFill>
          <a:ln/>
        </p:spPr>
      </p:sp>
      <p:sp>
        <p:nvSpPr>
          <p:cNvPr id="41" name="Text 31"/>
          <p:cNvSpPr txBox="1"/>
          <p:nvPr/>
        </p:nvSpPr>
        <p:spPr>
          <a:xfrm>
            <a:off x="6977238" y="5385816"/>
            <a:ext cx="1103132" cy="384048"/>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count on</a:t>
            </a:r>
            <a:endParaRPr lang="en-US" sz="1400" dirty="0"/>
          </a:p>
        </p:txBody>
      </p:sp>
      <p:sp>
        <p:nvSpPr>
          <p:cNvPr id="42" name="Shape 32"/>
          <p:cNvSpPr/>
          <p:nvPr/>
        </p:nvSpPr>
        <p:spPr>
          <a:xfrm>
            <a:off x="8171810" y="5385816"/>
            <a:ext cx="1287475" cy="384048"/>
          </a:xfrm>
          <a:prstGeom prst="roundRect">
            <a:avLst>
              <a:gd name="adj" fmla="val 50000"/>
            </a:avLst>
          </a:prstGeom>
          <a:solidFill>
            <a:srgbClr val="EAF4EC"/>
          </a:solidFill>
          <a:ln/>
        </p:spPr>
      </p:sp>
      <p:sp>
        <p:nvSpPr>
          <p:cNvPr id="43" name="Text 33"/>
          <p:cNvSpPr txBox="1"/>
          <p:nvPr/>
        </p:nvSpPr>
        <p:spPr>
          <a:xfrm>
            <a:off x="8171810" y="5385816"/>
            <a:ext cx="1287475" cy="384048"/>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count back</a:t>
            </a:r>
            <a:endParaRPr lang="en-US" sz="1400" dirty="0"/>
          </a:p>
        </p:txBody>
      </p:sp>
      <p:sp>
        <p:nvSpPr>
          <p:cNvPr id="44" name="Shape 34"/>
          <p:cNvSpPr/>
          <p:nvPr/>
        </p:nvSpPr>
        <p:spPr>
          <a:xfrm>
            <a:off x="9550725" y="5385816"/>
            <a:ext cx="1010961" cy="384048"/>
          </a:xfrm>
          <a:prstGeom prst="roundRect">
            <a:avLst>
              <a:gd name="adj" fmla="val 50000"/>
            </a:avLst>
          </a:prstGeom>
          <a:solidFill>
            <a:srgbClr val="EAF4EC"/>
          </a:solidFill>
          <a:ln/>
        </p:spPr>
      </p:sp>
      <p:sp>
        <p:nvSpPr>
          <p:cNvPr id="45" name="Text 35"/>
          <p:cNvSpPr txBox="1"/>
          <p:nvPr/>
        </p:nvSpPr>
        <p:spPr>
          <a:xfrm>
            <a:off x="9550725" y="5385816"/>
            <a:ext cx="1010961" cy="384048"/>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inverse</a:t>
            </a:r>
            <a:endParaRPr lang="en-US" sz="1400" dirty="0"/>
          </a:p>
        </p:txBody>
      </p:sp>
      <p:sp>
        <p:nvSpPr>
          <p:cNvPr id="46" name="Shape 36"/>
          <p:cNvSpPr/>
          <p:nvPr/>
        </p:nvSpPr>
        <p:spPr>
          <a:xfrm>
            <a:off x="731520" y="5861304"/>
            <a:ext cx="1471818" cy="384048"/>
          </a:xfrm>
          <a:prstGeom prst="roundRect">
            <a:avLst>
              <a:gd name="adj" fmla="val 50000"/>
            </a:avLst>
          </a:prstGeom>
          <a:solidFill>
            <a:srgbClr val="EAF4EC"/>
          </a:solidFill>
          <a:ln/>
        </p:spPr>
      </p:sp>
      <p:sp>
        <p:nvSpPr>
          <p:cNvPr id="47" name="Text 37"/>
          <p:cNvSpPr txBox="1"/>
          <p:nvPr/>
        </p:nvSpPr>
        <p:spPr>
          <a:xfrm>
            <a:off x="731520" y="5861304"/>
            <a:ext cx="1471818" cy="384048"/>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equal groups</a:t>
            </a:r>
            <a:endParaRPr lang="en-US" sz="1400" dirty="0"/>
          </a:p>
        </p:txBody>
      </p:sp>
      <p:sp>
        <p:nvSpPr>
          <p:cNvPr id="48" name="Shape 38"/>
          <p:cNvSpPr/>
          <p:nvPr/>
        </p:nvSpPr>
        <p:spPr>
          <a:xfrm>
            <a:off x="2294778" y="5861304"/>
            <a:ext cx="1103132" cy="384048"/>
          </a:xfrm>
          <a:prstGeom prst="roundRect">
            <a:avLst>
              <a:gd name="adj" fmla="val 50000"/>
            </a:avLst>
          </a:prstGeom>
          <a:solidFill>
            <a:srgbClr val="EAF4EC"/>
          </a:solidFill>
          <a:ln/>
        </p:spPr>
      </p:sp>
      <p:sp>
        <p:nvSpPr>
          <p:cNvPr id="49" name="Text 39"/>
          <p:cNvSpPr txBox="1"/>
          <p:nvPr/>
        </p:nvSpPr>
        <p:spPr>
          <a:xfrm>
            <a:off x="2294778" y="5861304"/>
            <a:ext cx="1103132" cy="384048"/>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multiply</a:t>
            </a:r>
            <a:endParaRPr lang="en-US" sz="1400" dirty="0"/>
          </a:p>
        </p:txBody>
      </p:sp>
      <p:sp>
        <p:nvSpPr>
          <p:cNvPr id="50" name="Shape 40"/>
          <p:cNvSpPr/>
          <p:nvPr/>
        </p:nvSpPr>
        <p:spPr>
          <a:xfrm>
            <a:off x="3489350" y="5861304"/>
            <a:ext cx="918789" cy="384048"/>
          </a:xfrm>
          <a:prstGeom prst="roundRect">
            <a:avLst>
              <a:gd name="adj" fmla="val 50000"/>
            </a:avLst>
          </a:prstGeom>
          <a:solidFill>
            <a:srgbClr val="EAF4EC"/>
          </a:solidFill>
          <a:ln/>
        </p:spPr>
      </p:sp>
      <p:sp>
        <p:nvSpPr>
          <p:cNvPr id="51" name="Text 41"/>
          <p:cNvSpPr txBox="1"/>
          <p:nvPr/>
        </p:nvSpPr>
        <p:spPr>
          <a:xfrm>
            <a:off x="3489350" y="5861304"/>
            <a:ext cx="918789" cy="384048"/>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divide</a:t>
            </a:r>
            <a:endParaRPr lang="en-US" sz="1400" dirty="0"/>
          </a:p>
        </p:txBody>
      </p:sp>
      <p:sp>
        <p:nvSpPr>
          <p:cNvPr id="52" name="Shape 42"/>
          <p:cNvSpPr/>
          <p:nvPr/>
        </p:nvSpPr>
        <p:spPr>
          <a:xfrm>
            <a:off x="4499580" y="5861304"/>
            <a:ext cx="826618" cy="384048"/>
          </a:xfrm>
          <a:prstGeom prst="roundRect">
            <a:avLst>
              <a:gd name="adj" fmla="val 50000"/>
            </a:avLst>
          </a:prstGeom>
          <a:solidFill>
            <a:srgbClr val="EAF4EC"/>
          </a:solidFill>
          <a:ln/>
        </p:spPr>
      </p:sp>
      <p:sp>
        <p:nvSpPr>
          <p:cNvPr id="53" name="Text 43"/>
          <p:cNvSpPr txBox="1"/>
          <p:nvPr/>
        </p:nvSpPr>
        <p:spPr>
          <a:xfrm>
            <a:off x="4499580" y="5861304"/>
            <a:ext cx="826618" cy="384048"/>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array</a:t>
            </a:r>
            <a:endParaRPr lang="en-US" sz="1400" dirty="0"/>
          </a:p>
        </p:txBody>
      </p:sp>
      <p:sp>
        <p:nvSpPr>
          <p:cNvPr id="54" name="Shape 44"/>
          <p:cNvSpPr/>
          <p:nvPr/>
        </p:nvSpPr>
        <p:spPr>
          <a:xfrm>
            <a:off x="5417637" y="5861304"/>
            <a:ext cx="734446" cy="384048"/>
          </a:xfrm>
          <a:prstGeom prst="roundRect">
            <a:avLst>
              <a:gd name="adj" fmla="val 50000"/>
            </a:avLst>
          </a:prstGeom>
          <a:solidFill>
            <a:srgbClr val="EAF4EC"/>
          </a:solidFill>
          <a:ln/>
        </p:spPr>
      </p:sp>
      <p:sp>
        <p:nvSpPr>
          <p:cNvPr id="55" name="Text 45"/>
          <p:cNvSpPr txBox="1"/>
          <p:nvPr/>
        </p:nvSpPr>
        <p:spPr>
          <a:xfrm>
            <a:off x="5417637" y="5861304"/>
            <a:ext cx="734446" cy="384048"/>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half</a:t>
            </a:r>
            <a:endParaRPr lang="en-US" sz="1400" dirty="0"/>
          </a:p>
        </p:txBody>
      </p:sp>
      <p:sp>
        <p:nvSpPr>
          <p:cNvPr id="56" name="Shape 46"/>
          <p:cNvSpPr/>
          <p:nvPr/>
        </p:nvSpPr>
        <p:spPr>
          <a:xfrm>
            <a:off x="6243523" y="5861304"/>
            <a:ext cx="826618" cy="384048"/>
          </a:xfrm>
          <a:prstGeom prst="roundRect">
            <a:avLst>
              <a:gd name="adj" fmla="val 50000"/>
            </a:avLst>
          </a:prstGeom>
          <a:solidFill>
            <a:srgbClr val="EAF4EC"/>
          </a:solidFill>
          <a:ln/>
        </p:spPr>
      </p:sp>
      <p:sp>
        <p:nvSpPr>
          <p:cNvPr id="57" name="Text 47"/>
          <p:cNvSpPr txBox="1"/>
          <p:nvPr/>
        </p:nvSpPr>
        <p:spPr>
          <a:xfrm>
            <a:off x="6243523" y="5861304"/>
            <a:ext cx="826618" cy="384048"/>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third</a:t>
            </a:r>
            <a:endParaRPr lang="en-US" sz="1400" dirty="0"/>
          </a:p>
        </p:txBody>
      </p:sp>
      <p:sp>
        <p:nvSpPr>
          <p:cNvPr id="58" name="Shape 48"/>
          <p:cNvSpPr/>
          <p:nvPr/>
        </p:nvSpPr>
        <p:spPr>
          <a:xfrm>
            <a:off x="7161581" y="5861304"/>
            <a:ext cx="1010961" cy="384048"/>
          </a:xfrm>
          <a:prstGeom prst="roundRect">
            <a:avLst>
              <a:gd name="adj" fmla="val 50000"/>
            </a:avLst>
          </a:prstGeom>
          <a:solidFill>
            <a:srgbClr val="EAF4EC"/>
          </a:solidFill>
          <a:ln/>
        </p:spPr>
      </p:sp>
      <p:sp>
        <p:nvSpPr>
          <p:cNvPr id="59" name="Text 49"/>
          <p:cNvSpPr txBox="1"/>
          <p:nvPr/>
        </p:nvSpPr>
        <p:spPr>
          <a:xfrm>
            <a:off x="7161581" y="5861304"/>
            <a:ext cx="1010961" cy="384048"/>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quarter</a:t>
            </a:r>
            <a:endParaRPr lang="en-US" sz="1400" dirty="0"/>
          </a:p>
        </p:txBody>
      </p:sp>
      <p:sp>
        <p:nvSpPr>
          <p:cNvPr id="60" name="Shape 50"/>
          <p:cNvSpPr/>
          <p:nvPr/>
        </p:nvSpPr>
        <p:spPr>
          <a:xfrm>
            <a:off x="8263981" y="5861304"/>
            <a:ext cx="1471818" cy="384048"/>
          </a:xfrm>
          <a:prstGeom prst="roundRect">
            <a:avLst>
              <a:gd name="adj" fmla="val 50000"/>
            </a:avLst>
          </a:prstGeom>
          <a:solidFill>
            <a:srgbClr val="EAF4EC"/>
          </a:solidFill>
          <a:ln/>
        </p:spPr>
      </p:sp>
      <p:sp>
        <p:nvSpPr>
          <p:cNvPr id="61" name="Text 51"/>
          <p:cNvSpPr txBox="1"/>
          <p:nvPr/>
        </p:nvSpPr>
        <p:spPr>
          <a:xfrm>
            <a:off x="8263981" y="5861304"/>
            <a:ext cx="1471818" cy="384048"/>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greater than</a:t>
            </a:r>
            <a:endParaRPr lang="en-US" sz="1400" dirty="0"/>
          </a:p>
        </p:txBody>
      </p:sp>
      <p:sp>
        <p:nvSpPr>
          <p:cNvPr id="62" name="Shape 52"/>
          <p:cNvSpPr/>
          <p:nvPr/>
        </p:nvSpPr>
        <p:spPr>
          <a:xfrm>
            <a:off x="9827240" y="5861304"/>
            <a:ext cx="1195304" cy="384048"/>
          </a:xfrm>
          <a:prstGeom prst="roundRect">
            <a:avLst>
              <a:gd name="adj" fmla="val 50000"/>
            </a:avLst>
          </a:prstGeom>
          <a:solidFill>
            <a:srgbClr val="EAF4EC"/>
          </a:solidFill>
          <a:ln/>
        </p:spPr>
      </p:sp>
      <p:sp>
        <p:nvSpPr>
          <p:cNvPr id="63" name="Text 53"/>
          <p:cNvSpPr txBox="1"/>
          <p:nvPr/>
        </p:nvSpPr>
        <p:spPr>
          <a:xfrm>
            <a:off x="9827240" y="5861304"/>
            <a:ext cx="1195304" cy="384048"/>
          </a:xfrm>
          <a:prstGeom prst="rect">
            <a:avLst/>
          </a:prstGeom>
          <a:noFill/>
          <a:ln/>
        </p:spPr>
        <p:txBody>
          <a:bodyPr wrap="square" lIns="0" tIns="0" rIns="0" bIns="0" rtlCol="0" anchor="ctr"/>
          <a:lstStyle/>
          <a:p>
            <a:pPr algn="ctr" indent="0" marL="0">
              <a:buNone/>
            </a:pPr>
            <a:r>
              <a:rPr lang="en-US" sz="1400" b="1" dirty="0">
                <a:solidFill>
                  <a:srgbClr val="1C3D24"/>
                </a:solidFill>
                <a:latin typeface="Calibri" pitchFamily="34" charset="0"/>
                <a:ea typeface="Calibri" pitchFamily="34" charset="-122"/>
                <a:cs typeface="Calibri" pitchFamily="34" charset="-120"/>
              </a:rPr>
              <a:t>less than</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FBB817"/>
          </a:solidFill>
          <a:ln/>
        </p:spPr>
      </p:sp>
      <p:pic>
        <p:nvPicPr>
          <p:cNvPr id="4"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Objects to count at home</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Anything small can be counted, grouped, shared or made into patterns. Collect a few in a box!</a:t>
            </a:r>
            <a:endParaRPr lang="en-US" sz="1600" dirty="0"/>
          </a:p>
        </p:txBody>
      </p:sp>
      <p:pic>
        <p:nvPicPr>
          <p:cNvPr id="7"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8" name="Shape 4"/>
          <p:cNvSpPr/>
          <p:nvPr/>
        </p:nvSpPr>
        <p:spPr>
          <a:xfrm>
            <a:off x="548640" y="1600200"/>
            <a:ext cx="1481328" cy="1783080"/>
          </a:xfrm>
          <a:prstGeom prst="roundRect">
            <a:avLst>
              <a:gd name="adj" fmla="val 6173"/>
            </a:avLst>
          </a:prstGeom>
          <a:solidFill>
            <a:srgbClr val="FFFFFF"/>
          </a:solidFill>
          <a:ln w="12700">
            <a:solidFill>
              <a:srgbClr val="DDE8DF"/>
            </a:solidFill>
            <a:prstDash val="solid"/>
          </a:ln>
          <a:effectLst>
            <a:outerShdw sx="100000" sy="100000" kx="0" ky="0" algn="bl" rotWithShape="0" blurRad="101600" dist="38100" dir="5400000">
              <a:srgbClr val="8FA293">
                <a:alpha val="35000"/>
              </a:srgbClr>
            </a:outerShdw>
          </a:effectLst>
        </p:spPr>
      </p:sp>
      <p:pic>
        <p:nvPicPr>
          <p:cNvPr id="9" name="Image 2" descr="Buttons">    </p:cNvPr>
          <p:cNvPicPr>
            <a:picLocks noChangeAspect="1"/>
          </p:cNvPicPr>
          <p:nvPr/>
        </p:nvPicPr>
        <p:blipFill>
          <a:blip r:embed="rId3"/>
          <a:stretch>
            <a:fillRect/>
          </a:stretch>
        </p:blipFill>
        <p:spPr>
          <a:xfrm>
            <a:off x="626364" y="1645920"/>
            <a:ext cx="1325880" cy="1325880"/>
          </a:xfrm>
          <a:prstGeom prst="rect">
            <a:avLst/>
          </a:prstGeom>
        </p:spPr>
      </p:pic>
      <p:sp>
        <p:nvSpPr>
          <p:cNvPr id="10" name="Text 5"/>
          <p:cNvSpPr txBox="1"/>
          <p:nvPr/>
        </p:nvSpPr>
        <p:spPr>
          <a:xfrm>
            <a:off x="548640" y="2971800"/>
            <a:ext cx="1481328" cy="384048"/>
          </a:xfrm>
          <a:prstGeom prst="rect">
            <a:avLst/>
          </a:prstGeom>
          <a:noFill/>
          <a:ln/>
        </p:spPr>
        <p:txBody>
          <a:bodyPr wrap="square" lIns="0" tIns="0" rIns="0" bIns="0" rtlCol="0" anchor="ctr"/>
          <a:lstStyle/>
          <a:p>
            <a:pPr algn="ctr" indent="0" marL="0">
              <a:buNone/>
            </a:pPr>
            <a:r>
              <a:rPr lang="en-US" sz="1250" b="1" dirty="0">
                <a:solidFill>
                  <a:srgbClr val="1C3D24"/>
                </a:solidFill>
                <a:latin typeface="Calibri" pitchFamily="34" charset="0"/>
                <a:ea typeface="Calibri" pitchFamily="34" charset="-122"/>
                <a:cs typeface="Calibri" pitchFamily="34" charset="-120"/>
              </a:rPr>
              <a:t>Buttons</a:t>
            </a:r>
            <a:endParaRPr lang="en-US" sz="1250" dirty="0"/>
          </a:p>
        </p:txBody>
      </p:sp>
      <p:sp>
        <p:nvSpPr>
          <p:cNvPr id="11" name="Shape 6"/>
          <p:cNvSpPr/>
          <p:nvPr/>
        </p:nvSpPr>
        <p:spPr>
          <a:xfrm>
            <a:off x="2153412" y="1600200"/>
            <a:ext cx="1481328" cy="1783080"/>
          </a:xfrm>
          <a:prstGeom prst="roundRect">
            <a:avLst>
              <a:gd name="adj" fmla="val 6173"/>
            </a:avLst>
          </a:prstGeom>
          <a:solidFill>
            <a:srgbClr val="FFFFFF"/>
          </a:solidFill>
          <a:ln w="12700">
            <a:solidFill>
              <a:srgbClr val="DDE8DF"/>
            </a:solidFill>
            <a:prstDash val="solid"/>
          </a:ln>
          <a:effectLst>
            <a:outerShdw sx="100000" sy="100000" kx="0" ky="0" algn="bl" rotWithShape="0" blurRad="101600" dist="38100" dir="5400000">
              <a:srgbClr val="8FA293">
                <a:alpha val="35000"/>
              </a:srgbClr>
            </a:outerShdw>
          </a:effectLst>
        </p:spPr>
      </p:sp>
      <p:pic>
        <p:nvPicPr>
          <p:cNvPr id="12" name="Image 3" descr="Pasta">    </p:cNvPr>
          <p:cNvPicPr>
            <a:picLocks noChangeAspect="1"/>
          </p:cNvPicPr>
          <p:nvPr/>
        </p:nvPicPr>
        <p:blipFill>
          <a:blip r:embed="rId4"/>
          <a:stretch>
            <a:fillRect/>
          </a:stretch>
        </p:blipFill>
        <p:spPr>
          <a:xfrm>
            <a:off x="2231136" y="1645920"/>
            <a:ext cx="1325880" cy="1325880"/>
          </a:xfrm>
          <a:prstGeom prst="rect">
            <a:avLst/>
          </a:prstGeom>
        </p:spPr>
      </p:pic>
      <p:sp>
        <p:nvSpPr>
          <p:cNvPr id="13" name="Text 7"/>
          <p:cNvSpPr txBox="1"/>
          <p:nvPr/>
        </p:nvSpPr>
        <p:spPr>
          <a:xfrm>
            <a:off x="2153412" y="2971800"/>
            <a:ext cx="1481328" cy="384048"/>
          </a:xfrm>
          <a:prstGeom prst="rect">
            <a:avLst/>
          </a:prstGeom>
          <a:noFill/>
          <a:ln/>
        </p:spPr>
        <p:txBody>
          <a:bodyPr wrap="square" lIns="0" tIns="0" rIns="0" bIns="0" rtlCol="0" anchor="ctr"/>
          <a:lstStyle/>
          <a:p>
            <a:pPr algn="ctr" indent="0" marL="0">
              <a:buNone/>
            </a:pPr>
            <a:r>
              <a:rPr lang="en-US" sz="1250" b="1" dirty="0">
                <a:solidFill>
                  <a:srgbClr val="1C3D24"/>
                </a:solidFill>
                <a:latin typeface="Calibri" pitchFamily="34" charset="0"/>
                <a:ea typeface="Calibri" pitchFamily="34" charset="-122"/>
                <a:cs typeface="Calibri" pitchFamily="34" charset="-120"/>
              </a:rPr>
              <a:t>Pasta</a:t>
            </a:r>
            <a:endParaRPr lang="en-US" sz="1250" dirty="0"/>
          </a:p>
        </p:txBody>
      </p:sp>
      <p:sp>
        <p:nvSpPr>
          <p:cNvPr id="14" name="Shape 8"/>
          <p:cNvSpPr/>
          <p:nvPr/>
        </p:nvSpPr>
        <p:spPr>
          <a:xfrm>
            <a:off x="3758184" y="1600200"/>
            <a:ext cx="1481328" cy="1783080"/>
          </a:xfrm>
          <a:prstGeom prst="roundRect">
            <a:avLst>
              <a:gd name="adj" fmla="val 6173"/>
            </a:avLst>
          </a:prstGeom>
          <a:solidFill>
            <a:srgbClr val="FFFFFF"/>
          </a:solidFill>
          <a:ln w="12700">
            <a:solidFill>
              <a:srgbClr val="DDE8DF"/>
            </a:solidFill>
            <a:prstDash val="solid"/>
          </a:ln>
          <a:effectLst>
            <a:outerShdw sx="100000" sy="100000" kx="0" ky="0" algn="bl" rotWithShape="0" blurRad="101600" dist="38100" dir="5400000">
              <a:srgbClr val="8FA293">
                <a:alpha val="35000"/>
              </a:srgbClr>
            </a:outerShdw>
          </a:effectLst>
        </p:spPr>
      </p:sp>
      <p:pic>
        <p:nvPicPr>
          <p:cNvPr id="15" name="Image 4" descr="Conkers">    </p:cNvPr>
          <p:cNvPicPr>
            <a:picLocks noChangeAspect="1"/>
          </p:cNvPicPr>
          <p:nvPr/>
        </p:nvPicPr>
        <p:blipFill>
          <a:blip r:embed="rId5"/>
          <a:stretch>
            <a:fillRect/>
          </a:stretch>
        </p:blipFill>
        <p:spPr>
          <a:xfrm>
            <a:off x="3835908" y="1645920"/>
            <a:ext cx="1325880" cy="1325880"/>
          </a:xfrm>
          <a:prstGeom prst="rect">
            <a:avLst/>
          </a:prstGeom>
        </p:spPr>
      </p:pic>
      <p:sp>
        <p:nvSpPr>
          <p:cNvPr id="16" name="Text 9"/>
          <p:cNvSpPr txBox="1"/>
          <p:nvPr/>
        </p:nvSpPr>
        <p:spPr>
          <a:xfrm>
            <a:off x="3758184" y="2971800"/>
            <a:ext cx="1481328" cy="384048"/>
          </a:xfrm>
          <a:prstGeom prst="rect">
            <a:avLst/>
          </a:prstGeom>
          <a:noFill/>
          <a:ln/>
        </p:spPr>
        <p:txBody>
          <a:bodyPr wrap="square" lIns="0" tIns="0" rIns="0" bIns="0" rtlCol="0" anchor="ctr"/>
          <a:lstStyle/>
          <a:p>
            <a:pPr algn="ctr" indent="0" marL="0">
              <a:buNone/>
            </a:pPr>
            <a:r>
              <a:rPr lang="en-US" sz="1250" b="1" dirty="0">
                <a:solidFill>
                  <a:srgbClr val="1C3D24"/>
                </a:solidFill>
                <a:latin typeface="Calibri" pitchFamily="34" charset="0"/>
                <a:ea typeface="Calibri" pitchFamily="34" charset="-122"/>
                <a:cs typeface="Calibri" pitchFamily="34" charset="-120"/>
              </a:rPr>
              <a:t>Conkers</a:t>
            </a:r>
            <a:endParaRPr lang="en-US" sz="1250" dirty="0"/>
          </a:p>
        </p:txBody>
      </p:sp>
      <p:sp>
        <p:nvSpPr>
          <p:cNvPr id="17" name="Shape 10"/>
          <p:cNvSpPr/>
          <p:nvPr/>
        </p:nvSpPr>
        <p:spPr>
          <a:xfrm>
            <a:off x="5362956" y="1600200"/>
            <a:ext cx="1481328" cy="1783080"/>
          </a:xfrm>
          <a:prstGeom prst="roundRect">
            <a:avLst>
              <a:gd name="adj" fmla="val 6173"/>
            </a:avLst>
          </a:prstGeom>
          <a:solidFill>
            <a:srgbClr val="FFFFFF"/>
          </a:solidFill>
          <a:ln w="12700">
            <a:solidFill>
              <a:srgbClr val="DDE8DF"/>
            </a:solidFill>
            <a:prstDash val="solid"/>
          </a:ln>
          <a:effectLst>
            <a:outerShdw sx="100000" sy="100000" kx="0" ky="0" algn="bl" rotWithShape="0" blurRad="101600" dist="38100" dir="5400000">
              <a:srgbClr val="8FA293">
                <a:alpha val="35000"/>
              </a:srgbClr>
            </a:outerShdw>
          </a:effectLst>
        </p:spPr>
      </p:sp>
      <p:pic>
        <p:nvPicPr>
          <p:cNvPr id="18" name="Image 5" descr="Lego">    </p:cNvPr>
          <p:cNvPicPr>
            <a:picLocks noChangeAspect="1"/>
          </p:cNvPicPr>
          <p:nvPr/>
        </p:nvPicPr>
        <p:blipFill>
          <a:blip r:embed="rId6"/>
          <a:stretch>
            <a:fillRect/>
          </a:stretch>
        </p:blipFill>
        <p:spPr>
          <a:xfrm>
            <a:off x="5440680" y="1645920"/>
            <a:ext cx="1325880" cy="1325880"/>
          </a:xfrm>
          <a:prstGeom prst="rect">
            <a:avLst/>
          </a:prstGeom>
        </p:spPr>
      </p:pic>
      <p:sp>
        <p:nvSpPr>
          <p:cNvPr id="19" name="Text 11"/>
          <p:cNvSpPr txBox="1"/>
          <p:nvPr/>
        </p:nvSpPr>
        <p:spPr>
          <a:xfrm>
            <a:off x="5362956" y="2971800"/>
            <a:ext cx="1481328" cy="384048"/>
          </a:xfrm>
          <a:prstGeom prst="rect">
            <a:avLst/>
          </a:prstGeom>
          <a:noFill/>
          <a:ln/>
        </p:spPr>
        <p:txBody>
          <a:bodyPr wrap="square" lIns="0" tIns="0" rIns="0" bIns="0" rtlCol="0" anchor="ctr"/>
          <a:lstStyle/>
          <a:p>
            <a:pPr algn="ctr" indent="0" marL="0">
              <a:buNone/>
            </a:pPr>
            <a:r>
              <a:rPr lang="en-US" sz="1250" b="1" dirty="0">
                <a:solidFill>
                  <a:srgbClr val="1C3D24"/>
                </a:solidFill>
                <a:latin typeface="Calibri" pitchFamily="34" charset="0"/>
                <a:ea typeface="Calibri" pitchFamily="34" charset="-122"/>
                <a:cs typeface="Calibri" pitchFamily="34" charset="-120"/>
              </a:rPr>
              <a:t>Lego</a:t>
            </a:r>
            <a:endParaRPr lang="en-US" sz="1250" dirty="0"/>
          </a:p>
        </p:txBody>
      </p:sp>
      <p:sp>
        <p:nvSpPr>
          <p:cNvPr id="20" name="Shape 12"/>
          <p:cNvSpPr/>
          <p:nvPr/>
        </p:nvSpPr>
        <p:spPr>
          <a:xfrm>
            <a:off x="6967728" y="1600200"/>
            <a:ext cx="1481328" cy="1783080"/>
          </a:xfrm>
          <a:prstGeom prst="roundRect">
            <a:avLst>
              <a:gd name="adj" fmla="val 6173"/>
            </a:avLst>
          </a:prstGeom>
          <a:solidFill>
            <a:srgbClr val="FFFFFF"/>
          </a:solidFill>
          <a:ln w="12700">
            <a:solidFill>
              <a:srgbClr val="DDE8DF"/>
            </a:solidFill>
            <a:prstDash val="solid"/>
          </a:ln>
          <a:effectLst>
            <a:outerShdw sx="100000" sy="100000" kx="0" ky="0" algn="bl" rotWithShape="0" blurRad="101600" dist="38100" dir="5400000">
              <a:srgbClr val="8FA293">
                <a:alpha val="35000"/>
              </a:srgbClr>
            </a:outerShdw>
          </a:effectLst>
        </p:spPr>
      </p:sp>
      <p:pic>
        <p:nvPicPr>
          <p:cNvPr id="21" name="Image 6" descr="Beads">    </p:cNvPr>
          <p:cNvPicPr>
            <a:picLocks noChangeAspect="1"/>
          </p:cNvPicPr>
          <p:nvPr/>
        </p:nvPicPr>
        <p:blipFill>
          <a:blip r:embed="rId7"/>
          <a:stretch>
            <a:fillRect/>
          </a:stretch>
        </p:blipFill>
        <p:spPr>
          <a:xfrm>
            <a:off x="7045452" y="1645920"/>
            <a:ext cx="1325880" cy="1325880"/>
          </a:xfrm>
          <a:prstGeom prst="rect">
            <a:avLst/>
          </a:prstGeom>
        </p:spPr>
      </p:pic>
      <p:sp>
        <p:nvSpPr>
          <p:cNvPr id="22" name="Text 13"/>
          <p:cNvSpPr txBox="1"/>
          <p:nvPr/>
        </p:nvSpPr>
        <p:spPr>
          <a:xfrm>
            <a:off x="6967728" y="2971800"/>
            <a:ext cx="1481328" cy="384048"/>
          </a:xfrm>
          <a:prstGeom prst="rect">
            <a:avLst/>
          </a:prstGeom>
          <a:noFill/>
          <a:ln/>
        </p:spPr>
        <p:txBody>
          <a:bodyPr wrap="square" lIns="0" tIns="0" rIns="0" bIns="0" rtlCol="0" anchor="ctr"/>
          <a:lstStyle/>
          <a:p>
            <a:pPr algn="ctr" indent="0" marL="0">
              <a:buNone/>
            </a:pPr>
            <a:r>
              <a:rPr lang="en-US" sz="1250" b="1" dirty="0">
                <a:solidFill>
                  <a:srgbClr val="1C3D24"/>
                </a:solidFill>
                <a:latin typeface="Calibri" pitchFamily="34" charset="0"/>
                <a:ea typeface="Calibri" pitchFamily="34" charset="-122"/>
                <a:cs typeface="Calibri" pitchFamily="34" charset="-120"/>
              </a:rPr>
              <a:t>Beads</a:t>
            </a:r>
            <a:endParaRPr lang="en-US" sz="1250" dirty="0"/>
          </a:p>
        </p:txBody>
      </p:sp>
      <p:sp>
        <p:nvSpPr>
          <p:cNvPr id="23" name="Shape 14"/>
          <p:cNvSpPr/>
          <p:nvPr/>
        </p:nvSpPr>
        <p:spPr>
          <a:xfrm>
            <a:off x="8572500" y="1600200"/>
            <a:ext cx="1481328" cy="1783080"/>
          </a:xfrm>
          <a:prstGeom prst="roundRect">
            <a:avLst>
              <a:gd name="adj" fmla="val 6173"/>
            </a:avLst>
          </a:prstGeom>
          <a:solidFill>
            <a:srgbClr val="FFFFFF"/>
          </a:solidFill>
          <a:ln w="12700">
            <a:solidFill>
              <a:srgbClr val="DDE8DF"/>
            </a:solidFill>
            <a:prstDash val="solid"/>
          </a:ln>
          <a:effectLst>
            <a:outerShdw sx="100000" sy="100000" kx="0" ky="0" algn="bl" rotWithShape="0" blurRad="101600" dist="38100" dir="5400000">
              <a:srgbClr val="8FA293">
                <a:alpha val="35000"/>
              </a:srgbClr>
            </a:outerShdw>
          </a:effectLst>
        </p:spPr>
      </p:sp>
      <p:pic>
        <p:nvPicPr>
          <p:cNvPr id="24" name="Image 7" descr="Socks (count in 2s)">    </p:cNvPr>
          <p:cNvPicPr>
            <a:picLocks noChangeAspect="1"/>
          </p:cNvPicPr>
          <p:nvPr/>
        </p:nvPicPr>
        <p:blipFill>
          <a:blip r:embed="rId8"/>
          <a:stretch>
            <a:fillRect/>
          </a:stretch>
        </p:blipFill>
        <p:spPr>
          <a:xfrm>
            <a:off x="8650224" y="1645920"/>
            <a:ext cx="1325880" cy="1325880"/>
          </a:xfrm>
          <a:prstGeom prst="rect">
            <a:avLst/>
          </a:prstGeom>
        </p:spPr>
      </p:pic>
      <p:sp>
        <p:nvSpPr>
          <p:cNvPr id="25" name="Text 15"/>
          <p:cNvSpPr txBox="1"/>
          <p:nvPr/>
        </p:nvSpPr>
        <p:spPr>
          <a:xfrm>
            <a:off x="8572500" y="2971800"/>
            <a:ext cx="1481328" cy="384048"/>
          </a:xfrm>
          <a:prstGeom prst="rect">
            <a:avLst/>
          </a:prstGeom>
          <a:noFill/>
          <a:ln/>
        </p:spPr>
        <p:txBody>
          <a:bodyPr wrap="square" lIns="0" tIns="0" rIns="0" bIns="0" rtlCol="0" anchor="ctr"/>
          <a:lstStyle/>
          <a:p>
            <a:pPr algn="ctr" indent="0" marL="0">
              <a:buNone/>
            </a:pPr>
            <a:r>
              <a:rPr lang="en-US" sz="1250" b="1" dirty="0">
                <a:solidFill>
                  <a:srgbClr val="1C3D24"/>
                </a:solidFill>
                <a:latin typeface="Calibri" pitchFamily="34" charset="0"/>
                <a:ea typeface="Calibri" pitchFamily="34" charset="-122"/>
                <a:cs typeface="Calibri" pitchFamily="34" charset="-120"/>
              </a:rPr>
              <a:t>Socks (count in 2s)</a:t>
            </a:r>
            <a:endParaRPr lang="en-US" sz="1250" dirty="0"/>
          </a:p>
        </p:txBody>
      </p:sp>
      <p:sp>
        <p:nvSpPr>
          <p:cNvPr id="26" name="Shape 16"/>
          <p:cNvSpPr/>
          <p:nvPr/>
        </p:nvSpPr>
        <p:spPr>
          <a:xfrm>
            <a:off x="10177272" y="1600200"/>
            <a:ext cx="1481328" cy="1783080"/>
          </a:xfrm>
          <a:prstGeom prst="roundRect">
            <a:avLst>
              <a:gd name="adj" fmla="val 6173"/>
            </a:avLst>
          </a:prstGeom>
          <a:solidFill>
            <a:srgbClr val="FFFFFF"/>
          </a:solidFill>
          <a:ln w="12700">
            <a:solidFill>
              <a:srgbClr val="DDE8DF"/>
            </a:solidFill>
            <a:prstDash val="solid"/>
          </a:ln>
          <a:effectLst>
            <a:outerShdw sx="100000" sy="100000" kx="0" ky="0" algn="bl" rotWithShape="0" blurRad="101600" dist="38100" dir="5400000">
              <a:srgbClr val="8FA293">
                <a:alpha val="35000"/>
              </a:srgbClr>
            </a:outerShdw>
          </a:effectLst>
        </p:spPr>
      </p:sp>
      <p:pic>
        <p:nvPicPr>
          <p:cNvPr id="27" name="Image 8" descr="Pine cones">    </p:cNvPr>
          <p:cNvPicPr>
            <a:picLocks noChangeAspect="1"/>
          </p:cNvPicPr>
          <p:nvPr/>
        </p:nvPicPr>
        <p:blipFill>
          <a:blip r:embed="rId9"/>
          <a:stretch>
            <a:fillRect/>
          </a:stretch>
        </p:blipFill>
        <p:spPr>
          <a:xfrm>
            <a:off x="10254996" y="1645920"/>
            <a:ext cx="1325880" cy="1325880"/>
          </a:xfrm>
          <a:prstGeom prst="rect">
            <a:avLst/>
          </a:prstGeom>
        </p:spPr>
      </p:pic>
      <p:sp>
        <p:nvSpPr>
          <p:cNvPr id="28" name="Text 17"/>
          <p:cNvSpPr txBox="1"/>
          <p:nvPr/>
        </p:nvSpPr>
        <p:spPr>
          <a:xfrm>
            <a:off x="10177272" y="2971800"/>
            <a:ext cx="1481328" cy="384048"/>
          </a:xfrm>
          <a:prstGeom prst="rect">
            <a:avLst/>
          </a:prstGeom>
          <a:noFill/>
          <a:ln/>
        </p:spPr>
        <p:txBody>
          <a:bodyPr wrap="square" lIns="0" tIns="0" rIns="0" bIns="0" rtlCol="0" anchor="ctr"/>
          <a:lstStyle/>
          <a:p>
            <a:pPr algn="ctr" indent="0" marL="0">
              <a:buNone/>
            </a:pPr>
            <a:r>
              <a:rPr lang="en-US" sz="1250" b="1" dirty="0">
                <a:solidFill>
                  <a:srgbClr val="1C3D24"/>
                </a:solidFill>
                <a:latin typeface="Calibri" pitchFamily="34" charset="0"/>
                <a:ea typeface="Calibri" pitchFamily="34" charset="-122"/>
                <a:cs typeface="Calibri" pitchFamily="34" charset="-120"/>
              </a:rPr>
              <a:t>Pine cones</a:t>
            </a:r>
            <a:endParaRPr lang="en-US" sz="1250" dirty="0"/>
          </a:p>
        </p:txBody>
      </p:sp>
      <p:sp>
        <p:nvSpPr>
          <p:cNvPr id="29" name="Shape 18"/>
          <p:cNvSpPr/>
          <p:nvPr/>
        </p:nvSpPr>
        <p:spPr>
          <a:xfrm>
            <a:off x="548640" y="3493008"/>
            <a:ext cx="1481328" cy="1783080"/>
          </a:xfrm>
          <a:prstGeom prst="roundRect">
            <a:avLst>
              <a:gd name="adj" fmla="val 6173"/>
            </a:avLst>
          </a:prstGeom>
          <a:solidFill>
            <a:srgbClr val="FFFFFF"/>
          </a:solidFill>
          <a:ln w="12700">
            <a:solidFill>
              <a:srgbClr val="DDE8DF"/>
            </a:solidFill>
            <a:prstDash val="solid"/>
          </a:ln>
          <a:effectLst>
            <a:outerShdw sx="100000" sy="100000" kx="0" ky="0" algn="bl" rotWithShape="0" blurRad="101600" dist="38100" dir="5400000">
              <a:srgbClr val="8FA293">
                <a:alpha val="35000"/>
              </a:srgbClr>
            </a:outerShdw>
          </a:effectLst>
        </p:spPr>
      </p:sp>
      <p:pic>
        <p:nvPicPr>
          <p:cNvPr id="30" name="Image 9" descr="Dried beans">    </p:cNvPr>
          <p:cNvPicPr>
            <a:picLocks noChangeAspect="1"/>
          </p:cNvPicPr>
          <p:nvPr/>
        </p:nvPicPr>
        <p:blipFill>
          <a:blip r:embed="rId10"/>
          <a:stretch>
            <a:fillRect/>
          </a:stretch>
        </p:blipFill>
        <p:spPr>
          <a:xfrm>
            <a:off x="626364" y="3538728"/>
            <a:ext cx="1325880" cy="1325880"/>
          </a:xfrm>
          <a:prstGeom prst="rect">
            <a:avLst/>
          </a:prstGeom>
        </p:spPr>
      </p:pic>
      <p:sp>
        <p:nvSpPr>
          <p:cNvPr id="31" name="Text 19"/>
          <p:cNvSpPr txBox="1"/>
          <p:nvPr/>
        </p:nvSpPr>
        <p:spPr>
          <a:xfrm>
            <a:off x="548640" y="4864608"/>
            <a:ext cx="1481328" cy="384048"/>
          </a:xfrm>
          <a:prstGeom prst="rect">
            <a:avLst/>
          </a:prstGeom>
          <a:noFill/>
          <a:ln/>
        </p:spPr>
        <p:txBody>
          <a:bodyPr wrap="square" lIns="0" tIns="0" rIns="0" bIns="0" rtlCol="0" anchor="ctr"/>
          <a:lstStyle/>
          <a:p>
            <a:pPr algn="ctr" indent="0" marL="0">
              <a:buNone/>
            </a:pPr>
            <a:r>
              <a:rPr lang="en-US" sz="1250" b="1" dirty="0">
                <a:solidFill>
                  <a:srgbClr val="1C3D24"/>
                </a:solidFill>
                <a:latin typeface="Calibri" pitchFamily="34" charset="0"/>
                <a:ea typeface="Calibri" pitchFamily="34" charset="-122"/>
                <a:cs typeface="Calibri" pitchFamily="34" charset="-120"/>
              </a:rPr>
              <a:t>Dried beans</a:t>
            </a:r>
            <a:endParaRPr lang="en-US" sz="1250" dirty="0"/>
          </a:p>
        </p:txBody>
      </p:sp>
      <p:sp>
        <p:nvSpPr>
          <p:cNvPr id="32" name="Shape 20"/>
          <p:cNvSpPr/>
          <p:nvPr/>
        </p:nvSpPr>
        <p:spPr>
          <a:xfrm>
            <a:off x="2153412" y="3493008"/>
            <a:ext cx="1481328" cy="1783080"/>
          </a:xfrm>
          <a:prstGeom prst="roundRect">
            <a:avLst>
              <a:gd name="adj" fmla="val 6173"/>
            </a:avLst>
          </a:prstGeom>
          <a:solidFill>
            <a:srgbClr val="FFFFFF"/>
          </a:solidFill>
          <a:ln w="12700">
            <a:solidFill>
              <a:srgbClr val="DDE8DF"/>
            </a:solidFill>
            <a:prstDash val="solid"/>
          </a:ln>
          <a:effectLst>
            <a:outerShdw sx="100000" sy="100000" kx="0" ky="0" algn="bl" rotWithShape="0" blurRad="101600" dist="38100" dir="5400000">
              <a:srgbClr val="8FA293">
                <a:alpha val="35000"/>
              </a:srgbClr>
            </a:outerShdw>
          </a:effectLst>
        </p:spPr>
      </p:sp>
      <p:pic>
        <p:nvPicPr>
          <p:cNvPr id="33" name="Image 10" descr="Pom-poms">    </p:cNvPr>
          <p:cNvPicPr>
            <a:picLocks noChangeAspect="1"/>
          </p:cNvPicPr>
          <p:nvPr/>
        </p:nvPicPr>
        <p:blipFill>
          <a:blip r:embed="rId11"/>
          <a:stretch>
            <a:fillRect/>
          </a:stretch>
        </p:blipFill>
        <p:spPr>
          <a:xfrm>
            <a:off x="2231136" y="3538728"/>
            <a:ext cx="1325880" cy="1325880"/>
          </a:xfrm>
          <a:prstGeom prst="rect">
            <a:avLst/>
          </a:prstGeom>
        </p:spPr>
      </p:pic>
      <p:sp>
        <p:nvSpPr>
          <p:cNvPr id="34" name="Text 21"/>
          <p:cNvSpPr txBox="1"/>
          <p:nvPr/>
        </p:nvSpPr>
        <p:spPr>
          <a:xfrm>
            <a:off x="2153412" y="4864608"/>
            <a:ext cx="1481328" cy="384048"/>
          </a:xfrm>
          <a:prstGeom prst="rect">
            <a:avLst/>
          </a:prstGeom>
          <a:noFill/>
          <a:ln/>
        </p:spPr>
        <p:txBody>
          <a:bodyPr wrap="square" lIns="0" tIns="0" rIns="0" bIns="0" rtlCol="0" anchor="ctr"/>
          <a:lstStyle/>
          <a:p>
            <a:pPr algn="ctr" indent="0" marL="0">
              <a:buNone/>
            </a:pPr>
            <a:r>
              <a:rPr lang="en-US" sz="1250" b="1" dirty="0">
                <a:solidFill>
                  <a:srgbClr val="1C3D24"/>
                </a:solidFill>
                <a:latin typeface="Calibri" pitchFamily="34" charset="0"/>
                <a:ea typeface="Calibri" pitchFamily="34" charset="-122"/>
                <a:cs typeface="Calibri" pitchFamily="34" charset="-120"/>
              </a:rPr>
              <a:t>Pom-poms</a:t>
            </a:r>
            <a:endParaRPr lang="en-US" sz="1250" dirty="0"/>
          </a:p>
        </p:txBody>
      </p:sp>
      <p:sp>
        <p:nvSpPr>
          <p:cNvPr id="35" name="Shape 22"/>
          <p:cNvSpPr/>
          <p:nvPr/>
        </p:nvSpPr>
        <p:spPr>
          <a:xfrm>
            <a:off x="3758184" y="3493008"/>
            <a:ext cx="1481328" cy="1783080"/>
          </a:xfrm>
          <a:prstGeom prst="roundRect">
            <a:avLst>
              <a:gd name="adj" fmla="val 6173"/>
            </a:avLst>
          </a:prstGeom>
          <a:solidFill>
            <a:srgbClr val="FFFFFF"/>
          </a:solidFill>
          <a:ln w="12700">
            <a:solidFill>
              <a:srgbClr val="DDE8DF"/>
            </a:solidFill>
            <a:prstDash val="solid"/>
          </a:ln>
          <a:effectLst>
            <a:outerShdw sx="100000" sy="100000" kx="0" ky="0" algn="bl" rotWithShape="0" blurRad="101600" dist="38100" dir="5400000">
              <a:srgbClr val="8FA293">
                <a:alpha val="35000"/>
              </a:srgbClr>
            </a:outerShdw>
          </a:effectLst>
        </p:spPr>
      </p:sp>
      <p:pic>
        <p:nvPicPr>
          <p:cNvPr id="36" name="Image 11" descr="Lolly sticks">    </p:cNvPr>
          <p:cNvPicPr>
            <a:picLocks noChangeAspect="1"/>
          </p:cNvPicPr>
          <p:nvPr/>
        </p:nvPicPr>
        <p:blipFill>
          <a:blip r:embed="rId12"/>
          <a:stretch>
            <a:fillRect/>
          </a:stretch>
        </p:blipFill>
        <p:spPr>
          <a:xfrm>
            <a:off x="3835908" y="3538728"/>
            <a:ext cx="1325880" cy="1325880"/>
          </a:xfrm>
          <a:prstGeom prst="rect">
            <a:avLst/>
          </a:prstGeom>
        </p:spPr>
      </p:pic>
      <p:sp>
        <p:nvSpPr>
          <p:cNvPr id="37" name="Text 23"/>
          <p:cNvSpPr txBox="1"/>
          <p:nvPr/>
        </p:nvSpPr>
        <p:spPr>
          <a:xfrm>
            <a:off x="3758184" y="4864608"/>
            <a:ext cx="1481328" cy="384048"/>
          </a:xfrm>
          <a:prstGeom prst="rect">
            <a:avLst/>
          </a:prstGeom>
          <a:noFill/>
          <a:ln/>
        </p:spPr>
        <p:txBody>
          <a:bodyPr wrap="square" lIns="0" tIns="0" rIns="0" bIns="0" rtlCol="0" anchor="ctr"/>
          <a:lstStyle/>
          <a:p>
            <a:pPr algn="ctr" indent="0" marL="0">
              <a:buNone/>
            </a:pPr>
            <a:r>
              <a:rPr lang="en-US" sz="1250" b="1" dirty="0">
                <a:solidFill>
                  <a:srgbClr val="1C3D24"/>
                </a:solidFill>
                <a:latin typeface="Calibri" pitchFamily="34" charset="0"/>
                <a:ea typeface="Calibri" pitchFamily="34" charset="-122"/>
                <a:cs typeface="Calibri" pitchFamily="34" charset="-120"/>
              </a:rPr>
              <a:t>Lolly sticks</a:t>
            </a:r>
            <a:endParaRPr lang="en-US" sz="1250" dirty="0"/>
          </a:p>
        </p:txBody>
      </p:sp>
      <p:sp>
        <p:nvSpPr>
          <p:cNvPr id="38" name="Shape 24"/>
          <p:cNvSpPr/>
          <p:nvPr/>
        </p:nvSpPr>
        <p:spPr>
          <a:xfrm>
            <a:off x="5362956" y="3493008"/>
            <a:ext cx="1481328" cy="1783080"/>
          </a:xfrm>
          <a:prstGeom prst="roundRect">
            <a:avLst>
              <a:gd name="adj" fmla="val 6173"/>
            </a:avLst>
          </a:prstGeom>
          <a:solidFill>
            <a:srgbClr val="FFFFFF"/>
          </a:solidFill>
          <a:ln w="12700">
            <a:solidFill>
              <a:srgbClr val="DDE8DF"/>
            </a:solidFill>
            <a:prstDash val="solid"/>
          </a:ln>
          <a:effectLst>
            <a:outerShdw sx="100000" sy="100000" kx="0" ky="0" algn="bl" rotWithShape="0" blurRad="101600" dist="38100" dir="5400000">
              <a:srgbClr val="8FA293">
                <a:alpha val="35000"/>
              </a:srgbClr>
            </a:outerShdw>
          </a:effectLst>
        </p:spPr>
      </p:sp>
      <p:pic>
        <p:nvPicPr>
          <p:cNvPr id="39" name="Image 12" descr="Twigs">    </p:cNvPr>
          <p:cNvPicPr>
            <a:picLocks noChangeAspect="1"/>
          </p:cNvPicPr>
          <p:nvPr/>
        </p:nvPicPr>
        <p:blipFill>
          <a:blip r:embed="rId13"/>
          <a:stretch>
            <a:fillRect/>
          </a:stretch>
        </p:blipFill>
        <p:spPr>
          <a:xfrm>
            <a:off x="5440680" y="3538728"/>
            <a:ext cx="1325880" cy="1325880"/>
          </a:xfrm>
          <a:prstGeom prst="rect">
            <a:avLst/>
          </a:prstGeom>
        </p:spPr>
      </p:pic>
      <p:sp>
        <p:nvSpPr>
          <p:cNvPr id="40" name="Text 25"/>
          <p:cNvSpPr txBox="1"/>
          <p:nvPr/>
        </p:nvSpPr>
        <p:spPr>
          <a:xfrm>
            <a:off x="5362956" y="4864608"/>
            <a:ext cx="1481328" cy="384048"/>
          </a:xfrm>
          <a:prstGeom prst="rect">
            <a:avLst/>
          </a:prstGeom>
          <a:noFill/>
          <a:ln/>
        </p:spPr>
        <p:txBody>
          <a:bodyPr wrap="square" lIns="0" tIns="0" rIns="0" bIns="0" rtlCol="0" anchor="ctr"/>
          <a:lstStyle/>
          <a:p>
            <a:pPr algn="ctr" indent="0" marL="0">
              <a:buNone/>
            </a:pPr>
            <a:r>
              <a:rPr lang="en-US" sz="1250" b="1" dirty="0">
                <a:solidFill>
                  <a:srgbClr val="1C3D24"/>
                </a:solidFill>
                <a:latin typeface="Calibri" pitchFamily="34" charset="0"/>
                <a:ea typeface="Calibri" pitchFamily="34" charset="-122"/>
                <a:cs typeface="Calibri" pitchFamily="34" charset="-120"/>
              </a:rPr>
              <a:t>Twigs</a:t>
            </a:r>
            <a:endParaRPr lang="en-US" sz="1250" dirty="0"/>
          </a:p>
        </p:txBody>
      </p:sp>
      <p:sp>
        <p:nvSpPr>
          <p:cNvPr id="41" name="Shape 26"/>
          <p:cNvSpPr/>
          <p:nvPr/>
        </p:nvSpPr>
        <p:spPr>
          <a:xfrm>
            <a:off x="6967728" y="3493008"/>
            <a:ext cx="1481328" cy="1783080"/>
          </a:xfrm>
          <a:prstGeom prst="roundRect">
            <a:avLst>
              <a:gd name="adj" fmla="val 6173"/>
            </a:avLst>
          </a:prstGeom>
          <a:solidFill>
            <a:srgbClr val="FFFFFF"/>
          </a:solidFill>
          <a:ln w="12700">
            <a:solidFill>
              <a:srgbClr val="DDE8DF"/>
            </a:solidFill>
            <a:prstDash val="solid"/>
          </a:ln>
          <a:effectLst>
            <a:outerShdw sx="100000" sy="100000" kx="0" ky="0" algn="bl" rotWithShape="0" blurRad="101600" dist="38100" dir="5400000">
              <a:srgbClr val="8FA293">
                <a:alpha val="35000"/>
              </a:srgbClr>
            </a:outerShdw>
          </a:effectLst>
        </p:spPr>
      </p:sp>
      <p:pic>
        <p:nvPicPr>
          <p:cNvPr id="42" name="Image 13" descr="Leaves">    </p:cNvPr>
          <p:cNvPicPr>
            <a:picLocks noChangeAspect="1"/>
          </p:cNvPicPr>
          <p:nvPr/>
        </p:nvPicPr>
        <p:blipFill>
          <a:blip r:embed="rId14"/>
          <a:stretch>
            <a:fillRect/>
          </a:stretch>
        </p:blipFill>
        <p:spPr>
          <a:xfrm>
            <a:off x="7045452" y="3538728"/>
            <a:ext cx="1325880" cy="1325880"/>
          </a:xfrm>
          <a:prstGeom prst="rect">
            <a:avLst/>
          </a:prstGeom>
        </p:spPr>
      </p:pic>
      <p:sp>
        <p:nvSpPr>
          <p:cNvPr id="43" name="Text 27"/>
          <p:cNvSpPr txBox="1"/>
          <p:nvPr/>
        </p:nvSpPr>
        <p:spPr>
          <a:xfrm>
            <a:off x="6967728" y="4864608"/>
            <a:ext cx="1481328" cy="384048"/>
          </a:xfrm>
          <a:prstGeom prst="rect">
            <a:avLst/>
          </a:prstGeom>
          <a:noFill/>
          <a:ln/>
        </p:spPr>
        <p:txBody>
          <a:bodyPr wrap="square" lIns="0" tIns="0" rIns="0" bIns="0" rtlCol="0" anchor="ctr"/>
          <a:lstStyle/>
          <a:p>
            <a:pPr algn="ctr" indent="0" marL="0">
              <a:buNone/>
            </a:pPr>
            <a:r>
              <a:rPr lang="en-US" sz="1250" b="1" dirty="0">
                <a:solidFill>
                  <a:srgbClr val="1C3D24"/>
                </a:solidFill>
                <a:latin typeface="Calibri" pitchFamily="34" charset="0"/>
                <a:ea typeface="Calibri" pitchFamily="34" charset="-122"/>
                <a:cs typeface="Calibri" pitchFamily="34" charset="-120"/>
              </a:rPr>
              <a:t>Leaves</a:t>
            </a:r>
            <a:endParaRPr lang="en-US" sz="1250" dirty="0"/>
          </a:p>
        </p:txBody>
      </p:sp>
      <p:sp>
        <p:nvSpPr>
          <p:cNvPr id="44" name="Shape 28"/>
          <p:cNvSpPr/>
          <p:nvPr/>
        </p:nvSpPr>
        <p:spPr>
          <a:xfrm>
            <a:off x="8572500" y="3493008"/>
            <a:ext cx="1481328" cy="1783080"/>
          </a:xfrm>
          <a:prstGeom prst="roundRect">
            <a:avLst>
              <a:gd name="adj" fmla="val 6173"/>
            </a:avLst>
          </a:prstGeom>
          <a:solidFill>
            <a:srgbClr val="FFFFFF"/>
          </a:solidFill>
          <a:ln w="12700">
            <a:solidFill>
              <a:srgbClr val="DDE8DF"/>
            </a:solidFill>
            <a:prstDash val="solid"/>
          </a:ln>
          <a:effectLst>
            <a:outerShdw sx="100000" sy="100000" kx="0" ky="0" algn="bl" rotWithShape="0" blurRad="101600" dist="38100" dir="5400000">
              <a:srgbClr val="8FA293">
                <a:alpha val="35000"/>
              </a:srgbClr>
            </a:outerShdw>
          </a:effectLst>
        </p:spPr>
      </p:sp>
      <p:pic>
        <p:nvPicPr>
          <p:cNvPr id="45" name="Image 14" descr="Small toys">    </p:cNvPr>
          <p:cNvPicPr>
            <a:picLocks noChangeAspect="1"/>
          </p:cNvPicPr>
          <p:nvPr/>
        </p:nvPicPr>
        <p:blipFill>
          <a:blip r:embed="rId15"/>
          <a:stretch>
            <a:fillRect/>
          </a:stretch>
        </p:blipFill>
        <p:spPr>
          <a:xfrm>
            <a:off x="8650224" y="3538728"/>
            <a:ext cx="1325880" cy="1325880"/>
          </a:xfrm>
          <a:prstGeom prst="rect">
            <a:avLst/>
          </a:prstGeom>
        </p:spPr>
      </p:pic>
      <p:sp>
        <p:nvSpPr>
          <p:cNvPr id="46" name="Text 29"/>
          <p:cNvSpPr txBox="1"/>
          <p:nvPr/>
        </p:nvSpPr>
        <p:spPr>
          <a:xfrm>
            <a:off x="8572500" y="4864608"/>
            <a:ext cx="1481328" cy="384048"/>
          </a:xfrm>
          <a:prstGeom prst="rect">
            <a:avLst/>
          </a:prstGeom>
          <a:noFill/>
          <a:ln/>
        </p:spPr>
        <p:txBody>
          <a:bodyPr wrap="square" lIns="0" tIns="0" rIns="0" bIns="0" rtlCol="0" anchor="ctr"/>
          <a:lstStyle/>
          <a:p>
            <a:pPr algn="ctr" indent="0" marL="0">
              <a:buNone/>
            </a:pPr>
            <a:r>
              <a:rPr lang="en-US" sz="1250" b="1" dirty="0">
                <a:solidFill>
                  <a:srgbClr val="1C3D24"/>
                </a:solidFill>
                <a:latin typeface="Calibri" pitchFamily="34" charset="0"/>
                <a:ea typeface="Calibri" pitchFamily="34" charset="-122"/>
                <a:cs typeface="Calibri" pitchFamily="34" charset="-120"/>
              </a:rPr>
              <a:t>Small toys</a:t>
            </a:r>
            <a:endParaRPr lang="en-US" sz="1250" dirty="0"/>
          </a:p>
        </p:txBody>
      </p:sp>
      <p:sp>
        <p:nvSpPr>
          <p:cNvPr id="47" name="Shape 30"/>
          <p:cNvSpPr/>
          <p:nvPr/>
        </p:nvSpPr>
        <p:spPr>
          <a:xfrm>
            <a:off x="10177272" y="3493008"/>
            <a:ext cx="1481328" cy="1783080"/>
          </a:xfrm>
          <a:prstGeom prst="roundRect">
            <a:avLst>
              <a:gd name="adj" fmla="val 6173"/>
            </a:avLst>
          </a:prstGeom>
          <a:solidFill>
            <a:srgbClr val="FFFFFF"/>
          </a:solidFill>
          <a:ln w="12700">
            <a:solidFill>
              <a:srgbClr val="DDE8DF"/>
            </a:solidFill>
            <a:prstDash val="solid"/>
          </a:ln>
          <a:effectLst>
            <a:outerShdw sx="100000" sy="100000" kx="0" ky="0" algn="bl" rotWithShape="0" blurRad="101600" dist="38100" dir="5400000">
              <a:srgbClr val="8FA293">
                <a:alpha val="35000"/>
              </a:srgbClr>
            </a:outerShdw>
          </a:effectLst>
        </p:spPr>
      </p:sp>
      <p:pic>
        <p:nvPicPr>
          <p:cNvPr id="48" name="Image 15" descr="Counters">    </p:cNvPr>
          <p:cNvPicPr>
            <a:picLocks noChangeAspect="1"/>
          </p:cNvPicPr>
          <p:nvPr/>
        </p:nvPicPr>
        <p:blipFill>
          <a:blip r:embed="rId16"/>
          <a:stretch>
            <a:fillRect/>
          </a:stretch>
        </p:blipFill>
        <p:spPr>
          <a:xfrm>
            <a:off x="10254996" y="3538728"/>
            <a:ext cx="1325880" cy="1325880"/>
          </a:xfrm>
          <a:prstGeom prst="rect">
            <a:avLst/>
          </a:prstGeom>
        </p:spPr>
      </p:pic>
      <p:sp>
        <p:nvSpPr>
          <p:cNvPr id="49" name="Text 31"/>
          <p:cNvSpPr txBox="1"/>
          <p:nvPr/>
        </p:nvSpPr>
        <p:spPr>
          <a:xfrm>
            <a:off x="10177272" y="4864608"/>
            <a:ext cx="1481328" cy="384048"/>
          </a:xfrm>
          <a:prstGeom prst="rect">
            <a:avLst/>
          </a:prstGeom>
          <a:noFill/>
          <a:ln/>
        </p:spPr>
        <p:txBody>
          <a:bodyPr wrap="square" lIns="0" tIns="0" rIns="0" bIns="0" rtlCol="0" anchor="ctr"/>
          <a:lstStyle/>
          <a:p>
            <a:pPr algn="ctr" indent="0" marL="0">
              <a:buNone/>
            </a:pPr>
            <a:r>
              <a:rPr lang="en-US" sz="1250" b="1" dirty="0">
                <a:solidFill>
                  <a:srgbClr val="1C3D24"/>
                </a:solidFill>
                <a:latin typeface="Calibri" pitchFamily="34" charset="0"/>
                <a:ea typeface="Calibri" pitchFamily="34" charset="-122"/>
                <a:cs typeface="Calibri" pitchFamily="34" charset="-120"/>
              </a:rPr>
              <a:t>Counters</a:t>
            </a:r>
            <a:endParaRPr lang="en-US" sz="1250" dirty="0"/>
          </a:p>
        </p:txBody>
      </p:sp>
      <p:sp>
        <p:nvSpPr>
          <p:cNvPr id="50" name="Shape 32"/>
          <p:cNvSpPr/>
          <p:nvPr/>
        </p:nvSpPr>
        <p:spPr>
          <a:xfrm>
            <a:off x="548640" y="5486400"/>
            <a:ext cx="11109960" cy="777240"/>
          </a:xfrm>
          <a:prstGeom prst="roundRect">
            <a:avLst>
              <a:gd name="adj" fmla="val 16471"/>
            </a:avLst>
          </a:prstGeom>
          <a:solidFill>
            <a:srgbClr val="EAF4EC"/>
          </a:solidFill>
          <a:ln/>
        </p:spPr>
      </p:sp>
      <p:sp>
        <p:nvSpPr>
          <p:cNvPr id="51" name="Text 33"/>
          <p:cNvSpPr txBox="1"/>
          <p:nvPr/>
        </p:nvSpPr>
        <p:spPr>
          <a:xfrm>
            <a:off x="777240" y="5486400"/>
            <a:ext cx="10698480" cy="777240"/>
          </a:xfrm>
          <a:prstGeom prst="rect">
            <a:avLst/>
          </a:prstGeom>
          <a:noFill/>
          <a:ln/>
        </p:spPr>
        <p:txBody>
          <a:bodyPr wrap="square" lIns="0" tIns="0" rIns="0" bIns="0" rtlCol="0" anchor="ctr"/>
          <a:lstStyle/>
          <a:p>
            <a:pPr indent="0" marL="0">
              <a:buNone/>
            </a:pPr>
            <a:r>
              <a:rPr lang="en-US" sz="1500" b="1" dirty="0">
                <a:solidFill>
                  <a:srgbClr val="1C3D24"/>
                </a:solidFill>
                <a:latin typeface="Calibri" pitchFamily="34" charset="0"/>
                <a:ea typeface="Calibri" pitchFamily="34" charset="-122"/>
                <a:cs typeface="Calibri" pitchFamily="34" charset="-120"/>
              </a:rPr>
              <a:t>Use them to: </a:t>
            </a:r>
            <a:pPr indent="0" marL="0">
              <a:buNone/>
            </a:pPr>
            <a:r>
              <a:rPr lang="en-US" sz="1500" dirty="0">
                <a:solidFill>
                  <a:srgbClr val="20302A"/>
                </a:solidFill>
                <a:latin typeface="Calibri" pitchFamily="34" charset="0"/>
                <a:ea typeface="Calibri" pitchFamily="34" charset="-122"/>
                <a:cs typeface="Calibri" pitchFamily="34" charset="-120"/>
              </a:rPr>
              <a:t>count, make groups of 2, 5 or 10, share fairly, make patterns, compare "more" and "fewer", and act out number stories.</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607040" y="-1097280"/>
            <a:ext cx="2743200" cy="2743200"/>
          </a:xfrm>
          <a:prstGeom prst="ellipse">
            <a:avLst/>
          </a:prstGeom>
          <a:solidFill>
            <a:srgbClr val="EFF6F0"/>
          </a:solidFill>
          <a:ln/>
        </p:spPr>
      </p:sp>
      <p:sp>
        <p:nvSpPr>
          <p:cNvPr id="3" name="Shape 1"/>
          <p:cNvSpPr/>
          <p:nvPr/>
        </p:nvSpPr>
        <p:spPr>
          <a:xfrm>
            <a:off x="11658600" y="1325880"/>
            <a:ext cx="822960" cy="822960"/>
          </a:xfrm>
          <a:prstGeom prst="ellipse">
            <a:avLst/>
          </a:prstGeom>
          <a:solidFill>
            <a:srgbClr val="FDF3D6"/>
          </a:solidFill>
          <a:ln/>
        </p:spPr>
      </p:sp>
      <p:sp>
        <p:nvSpPr>
          <p:cNvPr id="4" name="Shape 2"/>
          <p:cNvSpPr/>
          <p:nvPr/>
        </p:nvSpPr>
        <p:spPr>
          <a:xfrm>
            <a:off x="548640" y="384048"/>
            <a:ext cx="749808" cy="749808"/>
          </a:xfrm>
          <a:prstGeom prst="ellipse">
            <a:avLst/>
          </a:prstGeom>
          <a:solidFill>
            <a:srgbClr val="FBB817"/>
          </a:solidFill>
          <a:ln/>
        </p:spPr>
      </p:sp>
      <p:pic>
        <p:nvPicPr>
          <p:cNvPr id="5"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6" name="Text 3"/>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Games to play at home</a:t>
            </a:r>
            <a:endParaRPr lang="en-US" sz="3200" dirty="0"/>
          </a:p>
        </p:txBody>
      </p:sp>
      <p:sp>
        <p:nvSpPr>
          <p:cNvPr id="7" name="Text 4"/>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Five minutes, a few times a week. Let us try one now!</a:t>
            </a:r>
            <a:endParaRPr lang="en-US" sz="1600" dirty="0"/>
          </a:p>
        </p:txBody>
      </p:sp>
      <p:pic>
        <p:nvPicPr>
          <p:cNvPr id="8"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9" name="Shape 5"/>
          <p:cNvSpPr/>
          <p:nvPr/>
        </p:nvSpPr>
        <p:spPr>
          <a:xfrm>
            <a:off x="9052560" y="475488"/>
            <a:ext cx="2011680" cy="548640"/>
          </a:xfrm>
          <a:prstGeom prst="roundRect">
            <a:avLst>
              <a:gd name="adj" fmla="val 50000"/>
            </a:avLst>
          </a:prstGeom>
          <a:solidFill>
            <a:srgbClr val="FF6B54"/>
          </a:solidFill>
          <a:ln/>
          <a:effectLst>
            <a:outerShdw sx="100000" sy="100000" kx="0" ky="0" algn="bl" rotWithShape="0" blurRad="101600" dist="38100" dir="5400000">
              <a:srgbClr val="8FA293">
                <a:alpha val="35000"/>
              </a:srgbClr>
            </a:outerShdw>
          </a:effectLst>
        </p:spPr>
      </p:sp>
      <p:sp>
        <p:nvSpPr>
          <p:cNvPr id="10" name="Text 6"/>
          <p:cNvSpPr txBox="1"/>
          <p:nvPr/>
        </p:nvSpPr>
        <p:spPr>
          <a:xfrm>
            <a:off x="9052560" y="475488"/>
            <a:ext cx="2011680" cy="548640"/>
          </a:xfrm>
          <a:prstGeom prst="rect">
            <a:avLst/>
          </a:prstGeom>
          <a:noFill/>
          <a:ln/>
        </p:spPr>
        <p:txBody>
          <a:bodyPr wrap="square" lIns="0" tIns="0" rIns="0" bIns="0" rtlCol="0" anchor="ctr"/>
          <a:lstStyle/>
          <a:p>
            <a:pPr algn="ctr" indent="0" marL="0">
              <a:buNone/>
            </a:pPr>
            <a:r>
              <a:rPr lang="en-US" sz="1600" b="1" spc="200" kern="0" dirty="0">
                <a:solidFill>
                  <a:srgbClr val="FFFFFF"/>
                </a:solidFill>
                <a:latin typeface="Calibri" pitchFamily="34" charset="0"/>
                <a:ea typeface="Calibri" pitchFamily="34" charset="-122"/>
                <a:cs typeface="Calibri" pitchFamily="34" charset="-120"/>
              </a:rPr>
              <a:t>ACTIVITY</a:t>
            </a:r>
            <a:endParaRPr lang="en-US" sz="1600" dirty="0"/>
          </a:p>
        </p:txBody>
      </p:sp>
      <p:sp>
        <p:nvSpPr>
          <p:cNvPr id="11" name="Shape 7"/>
          <p:cNvSpPr/>
          <p:nvPr/>
        </p:nvSpPr>
        <p:spPr>
          <a:xfrm>
            <a:off x="548640" y="1600200"/>
            <a:ext cx="2633472" cy="2880360"/>
          </a:xfrm>
          <a:prstGeom prst="roundRect">
            <a:avLst>
              <a:gd name="adj" fmla="val 4861"/>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12" name="Shape 8"/>
          <p:cNvSpPr/>
          <p:nvPr/>
        </p:nvSpPr>
        <p:spPr>
          <a:xfrm>
            <a:off x="731520" y="1783080"/>
            <a:ext cx="594360" cy="594360"/>
          </a:xfrm>
          <a:prstGeom prst="ellipse">
            <a:avLst/>
          </a:prstGeom>
          <a:solidFill>
            <a:srgbClr val="8E4DA8"/>
          </a:solidFill>
          <a:ln/>
        </p:spPr>
      </p:sp>
      <p:pic>
        <p:nvPicPr>
          <p:cNvPr id="13" name="Image 2" descr="preencoded.png">    </p:cNvPr>
          <p:cNvPicPr>
            <a:picLocks noChangeAspect="1"/>
          </p:cNvPicPr>
          <p:nvPr/>
        </p:nvPicPr>
        <p:blipFill>
          <a:blip r:embed="rId3"/>
          <a:stretch>
            <a:fillRect/>
          </a:stretch>
        </p:blipFill>
        <p:spPr>
          <a:xfrm>
            <a:off x="886054" y="1937614"/>
            <a:ext cx="285293" cy="285293"/>
          </a:xfrm>
          <a:prstGeom prst="rect">
            <a:avLst/>
          </a:prstGeom>
        </p:spPr>
      </p:pic>
      <p:sp>
        <p:nvSpPr>
          <p:cNvPr id="14" name="Text 9"/>
          <p:cNvSpPr txBox="1"/>
          <p:nvPr/>
        </p:nvSpPr>
        <p:spPr>
          <a:xfrm>
            <a:off x="1417320" y="1737360"/>
            <a:ext cx="1673352" cy="685800"/>
          </a:xfrm>
          <a:prstGeom prst="rect">
            <a:avLst/>
          </a:prstGeom>
          <a:noFill/>
          <a:ln/>
        </p:spPr>
        <p:txBody>
          <a:bodyPr wrap="square" lIns="0" tIns="0" rIns="0" bIns="0" rtlCol="0" anchor="ctr"/>
          <a:lstStyle/>
          <a:p>
            <a:pPr indent="0" marL="0">
              <a:buNone/>
            </a:pPr>
            <a:r>
              <a:rPr lang="en-US" sz="1700" b="1" dirty="0">
                <a:solidFill>
                  <a:srgbClr val="743A8C"/>
                </a:solidFill>
                <a:latin typeface="Calibri" pitchFamily="34" charset="0"/>
                <a:ea typeface="Calibri" pitchFamily="34" charset="-122"/>
                <a:cs typeface="Calibri" pitchFamily="34" charset="-120"/>
              </a:rPr>
              <a:t>Biggest number</a:t>
            </a:r>
            <a:endParaRPr lang="en-US" sz="1700" dirty="0"/>
          </a:p>
        </p:txBody>
      </p:sp>
      <p:sp>
        <p:nvSpPr>
          <p:cNvPr id="15" name="Text 10"/>
          <p:cNvSpPr txBox="1"/>
          <p:nvPr/>
        </p:nvSpPr>
        <p:spPr>
          <a:xfrm>
            <a:off x="731520" y="2514600"/>
            <a:ext cx="2267712" cy="1463040"/>
          </a:xfrm>
          <a:prstGeom prst="rect">
            <a:avLst/>
          </a:prstGeom>
          <a:noFill/>
          <a:ln/>
        </p:spPr>
        <p:txBody>
          <a:bodyPr wrap="square" lIns="0" tIns="0" rIns="0" bIns="0" rtlCol="0" anchor="t"/>
          <a:lstStyle/>
          <a:p>
            <a:pPr indent="0" marL="0">
              <a:buNone/>
            </a:pPr>
            <a:r>
              <a:rPr lang="en-US" sz="1350" dirty="0">
                <a:solidFill>
                  <a:srgbClr val="20302A"/>
                </a:solidFill>
                <a:latin typeface="Calibri" pitchFamily="34" charset="0"/>
                <a:ea typeface="Calibri" pitchFamily="34" charset="-122"/>
                <a:cs typeface="Calibri" pitchFamily="34" charset="-120"/>
              </a:rPr>
              <a:t>Roll two dice. Make the biggest two-digit number you can. Who wins? Then try the smallest.</a:t>
            </a:r>
            <a:endParaRPr lang="en-US" sz="1350" dirty="0"/>
          </a:p>
        </p:txBody>
      </p:sp>
      <p:sp>
        <p:nvSpPr>
          <p:cNvPr id="16" name="Shape 11"/>
          <p:cNvSpPr/>
          <p:nvPr/>
        </p:nvSpPr>
        <p:spPr>
          <a:xfrm>
            <a:off x="685800" y="3977640"/>
            <a:ext cx="2359152" cy="384048"/>
          </a:xfrm>
          <a:prstGeom prst="roundRect">
            <a:avLst>
              <a:gd name="adj" fmla="val 50000"/>
            </a:avLst>
          </a:prstGeom>
          <a:solidFill>
            <a:srgbClr val="F3EAF7"/>
          </a:solidFill>
          <a:ln/>
        </p:spPr>
      </p:sp>
      <p:sp>
        <p:nvSpPr>
          <p:cNvPr id="17" name="Text 12"/>
          <p:cNvSpPr txBox="1"/>
          <p:nvPr/>
        </p:nvSpPr>
        <p:spPr>
          <a:xfrm>
            <a:off x="777240" y="3977640"/>
            <a:ext cx="2176272" cy="384048"/>
          </a:xfrm>
          <a:prstGeom prst="rect">
            <a:avLst/>
          </a:prstGeom>
          <a:noFill/>
          <a:ln/>
        </p:spPr>
        <p:txBody>
          <a:bodyPr wrap="square" lIns="0" tIns="0" rIns="0" bIns="0" rtlCol="0" anchor="ctr"/>
          <a:lstStyle/>
          <a:p>
            <a:pPr indent="0" marL="0">
              <a:buNone/>
            </a:pPr>
            <a:r>
              <a:rPr lang="en-US" sz="1200" b="1" dirty="0">
                <a:solidFill>
                  <a:srgbClr val="743A8C"/>
                </a:solidFill>
                <a:latin typeface="Calibri" pitchFamily="34" charset="0"/>
                <a:ea typeface="Calibri" pitchFamily="34" charset="-122"/>
                <a:cs typeface="Calibri" pitchFamily="34" charset="-120"/>
              </a:rPr>
              <a:t>You need: two dice</a:t>
            </a:r>
            <a:endParaRPr lang="en-US" sz="1200" dirty="0"/>
          </a:p>
        </p:txBody>
      </p:sp>
      <p:sp>
        <p:nvSpPr>
          <p:cNvPr id="18" name="Shape 13"/>
          <p:cNvSpPr/>
          <p:nvPr/>
        </p:nvSpPr>
        <p:spPr>
          <a:xfrm>
            <a:off x="3374136" y="1600200"/>
            <a:ext cx="2633472" cy="2880360"/>
          </a:xfrm>
          <a:prstGeom prst="roundRect">
            <a:avLst>
              <a:gd name="adj" fmla="val 4861"/>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19" name="Shape 14"/>
          <p:cNvSpPr/>
          <p:nvPr/>
        </p:nvSpPr>
        <p:spPr>
          <a:xfrm>
            <a:off x="3557016" y="1783080"/>
            <a:ext cx="594360" cy="594360"/>
          </a:xfrm>
          <a:prstGeom prst="ellipse">
            <a:avLst/>
          </a:prstGeom>
          <a:solidFill>
            <a:srgbClr val="3E9B54"/>
          </a:solidFill>
          <a:ln/>
        </p:spPr>
      </p:sp>
      <p:pic>
        <p:nvPicPr>
          <p:cNvPr id="20" name="Image 3" descr="preencoded.png">    </p:cNvPr>
          <p:cNvPicPr>
            <a:picLocks noChangeAspect="1"/>
          </p:cNvPicPr>
          <p:nvPr/>
        </p:nvPicPr>
        <p:blipFill>
          <a:blip r:embed="rId4"/>
          <a:stretch>
            <a:fillRect/>
          </a:stretch>
        </p:blipFill>
        <p:spPr>
          <a:xfrm>
            <a:off x="3711550" y="1937614"/>
            <a:ext cx="285293" cy="285293"/>
          </a:xfrm>
          <a:prstGeom prst="rect">
            <a:avLst/>
          </a:prstGeom>
        </p:spPr>
      </p:pic>
      <p:sp>
        <p:nvSpPr>
          <p:cNvPr id="21" name="Text 15"/>
          <p:cNvSpPr txBox="1"/>
          <p:nvPr/>
        </p:nvSpPr>
        <p:spPr>
          <a:xfrm>
            <a:off x="4242816" y="1737360"/>
            <a:ext cx="1673352" cy="685800"/>
          </a:xfrm>
          <a:prstGeom prst="rect">
            <a:avLst/>
          </a:prstGeom>
          <a:noFill/>
          <a:ln/>
        </p:spPr>
        <p:txBody>
          <a:bodyPr wrap="square" lIns="0" tIns="0" rIns="0" bIns="0" rtlCol="0" anchor="ctr"/>
          <a:lstStyle/>
          <a:p>
            <a:pPr indent="0" marL="0">
              <a:buNone/>
            </a:pPr>
            <a:r>
              <a:rPr lang="en-US" sz="1700" b="1" dirty="0">
                <a:solidFill>
                  <a:srgbClr val="2A7A3F"/>
                </a:solidFill>
                <a:latin typeface="Calibri" pitchFamily="34" charset="0"/>
                <a:ea typeface="Calibri" pitchFamily="34" charset="-122"/>
                <a:cs typeface="Calibri" pitchFamily="34" charset="-120"/>
              </a:rPr>
              <a:t>Pairs to 100</a:t>
            </a:r>
            <a:endParaRPr lang="en-US" sz="1700" dirty="0"/>
          </a:p>
        </p:txBody>
      </p:sp>
      <p:sp>
        <p:nvSpPr>
          <p:cNvPr id="22" name="Text 16"/>
          <p:cNvSpPr txBox="1"/>
          <p:nvPr/>
        </p:nvSpPr>
        <p:spPr>
          <a:xfrm>
            <a:off x="3557016" y="2514600"/>
            <a:ext cx="2267712" cy="1463040"/>
          </a:xfrm>
          <a:prstGeom prst="rect">
            <a:avLst/>
          </a:prstGeom>
          <a:noFill/>
          <a:ln/>
        </p:spPr>
        <p:txBody>
          <a:bodyPr wrap="square" lIns="0" tIns="0" rIns="0" bIns="0" rtlCol="0" anchor="t"/>
          <a:lstStyle/>
          <a:p>
            <a:pPr indent="0" marL="0">
              <a:buNone/>
            </a:pPr>
            <a:r>
              <a:rPr lang="en-US" sz="1350" dirty="0">
                <a:solidFill>
                  <a:srgbClr val="20302A"/>
                </a:solidFill>
                <a:latin typeface="Calibri" pitchFamily="34" charset="0"/>
                <a:ea typeface="Calibri" pitchFamily="34" charset="-122"/>
                <a:cs typeface="Calibri" pitchFamily="34" charset="-120"/>
              </a:rPr>
              <a:t>Say a multiple of 10. Your child says what goes with it to make 100: "30!" "70!"</a:t>
            </a:r>
            <a:endParaRPr lang="en-US" sz="1350" dirty="0"/>
          </a:p>
        </p:txBody>
      </p:sp>
      <p:sp>
        <p:nvSpPr>
          <p:cNvPr id="23" name="Shape 17"/>
          <p:cNvSpPr/>
          <p:nvPr/>
        </p:nvSpPr>
        <p:spPr>
          <a:xfrm>
            <a:off x="3511296" y="3977640"/>
            <a:ext cx="2359152" cy="384048"/>
          </a:xfrm>
          <a:prstGeom prst="roundRect">
            <a:avLst>
              <a:gd name="adj" fmla="val 50000"/>
            </a:avLst>
          </a:prstGeom>
          <a:solidFill>
            <a:srgbClr val="E6F4E9"/>
          </a:solidFill>
          <a:ln/>
        </p:spPr>
      </p:sp>
      <p:sp>
        <p:nvSpPr>
          <p:cNvPr id="24" name="Text 18"/>
          <p:cNvSpPr txBox="1"/>
          <p:nvPr/>
        </p:nvSpPr>
        <p:spPr>
          <a:xfrm>
            <a:off x="3602736" y="3977640"/>
            <a:ext cx="2176272" cy="384048"/>
          </a:xfrm>
          <a:prstGeom prst="rect">
            <a:avLst/>
          </a:prstGeom>
          <a:noFill/>
          <a:ln/>
        </p:spPr>
        <p:txBody>
          <a:bodyPr wrap="square" lIns="0" tIns="0" rIns="0" bIns="0" rtlCol="0" anchor="ctr"/>
          <a:lstStyle/>
          <a:p>
            <a:pPr indent="0" marL="0">
              <a:buNone/>
            </a:pPr>
            <a:r>
              <a:rPr lang="en-US" sz="1200" b="1" dirty="0">
                <a:solidFill>
                  <a:srgbClr val="2A7A3F"/>
                </a:solidFill>
                <a:latin typeface="Calibri" pitchFamily="34" charset="0"/>
                <a:ea typeface="Calibri" pitchFamily="34" charset="-122"/>
                <a:cs typeface="Calibri" pitchFamily="34" charset="-120"/>
              </a:rPr>
              <a:t>You need: nothing!</a:t>
            </a:r>
            <a:endParaRPr lang="en-US" sz="1200" dirty="0"/>
          </a:p>
        </p:txBody>
      </p:sp>
      <p:sp>
        <p:nvSpPr>
          <p:cNvPr id="25" name="Shape 19"/>
          <p:cNvSpPr/>
          <p:nvPr/>
        </p:nvSpPr>
        <p:spPr>
          <a:xfrm>
            <a:off x="6199632" y="1600200"/>
            <a:ext cx="2633472" cy="2880360"/>
          </a:xfrm>
          <a:prstGeom prst="roundRect">
            <a:avLst>
              <a:gd name="adj" fmla="val 4861"/>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26" name="Shape 20"/>
          <p:cNvSpPr/>
          <p:nvPr/>
        </p:nvSpPr>
        <p:spPr>
          <a:xfrm>
            <a:off x="6382512" y="1783080"/>
            <a:ext cx="594360" cy="594360"/>
          </a:xfrm>
          <a:prstGeom prst="ellipse">
            <a:avLst/>
          </a:prstGeom>
          <a:solidFill>
            <a:srgbClr val="FF6B54"/>
          </a:solidFill>
          <a:ln/>
        </p:spPr>
      </p:sp>
      <p:pic>
        <p:nvPicPr>
          <p:cNvPr id="27" name="Image 4" descr="preencoded.png">    </p:cNvPr>
          <p:cNvPicPr>
            <a:picLocks noChangeAspect="1"/>
          </p:cNvPicPr>
          <p:nvPr/>
        </p:nvPicPr>
        <p:blipFill>
          <a:blip r:embed="rId5"/>
          <a:stretch>
            <a:fillRect/>
          </a:stretch>
        </p:blipFill>
        <p:spPr>
          <a:xfrm>
            <a:off x="6537046" y="1937614"/>
            <a:ext cx="285293" cy="285293"/>
          </a:xfrm>
          <a:prstGeom prst="rect">
            <a:avLst/>
          </a:prstGeom>
        </p:spPr>
      </p:pic>
      <p:sp>
        <p:nvSpPr>
          <p:cNvPr id="28" name="Text 21"/>
          <p:cNvSpPr txBox="1"/>
          <p:nvPr/>
        </p:nvSpPr>
        <p:spPr>
          <a:xfrm>
            <a:off x="7068312" y="1737360"/>
            <a:ext cx="1673352" cy="685800"/>
          </a:xfrm>
          <a:prstGeom prst="rect">
            <a:avLst/>
          </a:prstGeom>
          <a:noFill/>
          <a:ln/>
        </p:spPr>
        <p:txBody>
          <a:bodyPr wrap="square" lIns="0" tIns="0" rIns="0" bIns="0" rtlCol="0" anchor="ctr"/>
          <a:lstStyle/>
          <a:p>
            <a:pPr indent="0" marL="0">
              <a:buNone/>
            </a:pPr>
            <a:r>
              <a:rPr lang="en-US" sz="1700" b="1" dirty="0">
                <a:solidFill>
                  <a:srgbClr val="C73A24"/>
                </a:solidFill>
                <a:latin typeface="Calibri" pitchFamily="34" charset="0"/>
                <a:ea typeface="Calibri" pitchFamily="34" charset="-122"/>
                <a:cs typeface="Calibri" pitchFamily="34" charset="-120"/>
              </a:rPr>
              <a:t>Shop and change</a:t>
            </a:r>
            <a:endParaRPr lang="en-US" sz="1700" dirty="0"/>
          </a:p>
        </p:txBody>
      </p:sp>
      <p:sp>
        <p:nvSpPr>
          <p:cNvPr id="29" name="Text 22"/>
          <p:cNvSpPr txBox="1"/>
          <p:nvPr/>
        </p:nvSpPr>
        <p:spPr>
          <a:xfrm>
            <a:off x="6382512" y="2514600"/>
            <a:ext cx="2267712" cy="1463040"/>
          </a:xfrm>
          <a:prstGeom prst="rect">
            <a:avLst/>
          </a:prstGeom>
          <a:noFill/>
          <a:ln/>
        </p:spPr>
        <p:txBody>
          <a:bodyPr wrap="square" lIns="0" tIns="0" rIns="0" bIns="0" rtlCol="0" anchor="t"/>
          <a:lstStyle/>
          <a:p>
            <a:pPr indent="0" marL="0">
              <a:buNone/>
            </a:pPr>
            <a:r>
              <a:rPr lang="en-US" sz="1350" dirty="0">
                <a:solidFill>
                  <a:srgbClr val="20302A"/>
                </a:solidFill>
                <a:latin typeface="Calibri" pitchFamily="34" charset="0"/>
                <a:ea typeface="Calibri" pitchFamily="34" charset="-122"/>
                <a:cs typeface="Calibri" pitchFamily="34" charset="-120"/>
              </a:rPr>
              <a:t>Price toys up to £1. Pay with coins and count up to give change.</a:t>
            </a:r>
            <a:endParaRPr lang="en-US" sz="1350" dirty="0"/>
          </a:p>
        </p:txBody>
      </p:sp>
      <p:sp>
        <p:nvSpPr>
          <p:cNvPr id="30" name="Shape 23"/>
          <p:cNvSpPr/>
          <p:nvPr/>
        </p:nvSpPr>
        <p:spPr>
          <a:xfrm>
            <a:off x="6336792" y="3977640"/>
            <a:ext cx="2359152" cy="384048"/>
          </a:xfrm>
          <a:prstGeom prst="roundRect">
            <a:avLst>
              <a:gd name="adj" fmla="val 50000"/>
            </a:avLst>
          </a:prstGeom>
          <a:solidFill>
            <a:srgbClr val="FFE9E5"/>
          </a:solidFill>
          <a:ln/>
        </p:spPr>
      </p:sp>
      <p:sp>
        <p:nvSpPr>
          <p:cNvPr id="31" name="Text 24"/>
          <p:cNvSpPr txBox="1"/>
          <p:nvPr/>
        </p:nvSpPr>
        <p:spPr>
          <a:xfrm>
            <a:off x="6428232" y="3977640"/>
            <a:ext cx="2176272" cy="384048"/>
          </a:xfrm>
          <a:prstGeom prst="rect">
            <a:avLst/>
          </a:prstGeom>
          <a:noFill/>
          <a:ln/>
        </p:spPr>
        <p:txBody>
          <a:bodyPr wrap="square" lIns="0" tIns="0" rIns="0" bIns="0" rtlCol="0" anchor="ctr"/>
          <a:lstStyle/>
          <a:p>
            <a:pPr indent="0" marL="0">
              <a:buNone/>
            </a:pPr>
            <a:r>
              <a:rPr lang="en-US" sz="1200" b="1" dirty="0">
                <a:solidFill>
                  <a:srgbClr val="C73A24"/>
                </a:solidFill>
                <a:latin typeface="Calibri" pitchFamily="34" charset="0"/>
                <a:ea typeface="Calibri" pitchFamily="34" charset="-122"/>
                <a:cs typeface="Calibri" pitchFamily="34" charset="-120"/>
              </a:rPr>
              <a:t>You need: some coins</a:t>
            </a:r>
            <a:endParaRPr lang="en-US" sz="1200" dirty="0"/>
          </a:p>
        </p:txBody>
      </p:sp>
      <p:sp>
        <p:nvSpPr>
          <p:cNvPr id="32" name="Shape 25"/>
          <p:cNvSpPr/>
          <p:nvPr/>
        </p:nvSpPr>
        <p:spPr>
          <a:xfrm>
            <a:off x="9025128" y="1600200"/>
            <a:ext cx="2633472" cy="2880360"/>
          </a:xfrm>
          <a:prstGeom prst="roundRect">
            <a:avLst>
              <a:gd name="adj" fmla="val 4861"/>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33" name="Shape 26"/>
          <p:cNvSpPr/>
          <p:nvPr/>
        </p:nvSpPr>
        <p:spPr>
          <a:xfrm>
            <a:off x="9208008" y="1783080"/>
            <a:ext cx="594360" cy="594360"/>
          </a:xfrm>
          <a:prstGeom prst="ellipse">
            <a:avLst/>
          </a:prstGeom>
          <a:solidFill>
            <a:srgbClr val="2AA8E0"/>
          </a:solidFill>
          <a:ln/>
        </p:spPr>
      </p:sp>
      <p:pic>
        <p:nvPicPr>
          <p:cNvPr id="34" name="Image 5" descr="preencoded.png">    </p:cNvPr>
          <p:cNvPicPr>
            <a:picLocks noChangeAspect="1"/>
          </p:cNvPicPr>
          <p:nvPr/>
        </p:nvPicPr>
        <p:blipFill>
          <a:blip r:embed="rId6"/>
          <a:stretch>
            <a:fillRect/>
          </a:stretch>
        </p:blipFill>
        <p:spPr>
          <a:xfrm>
            <a:off x="9362542" y="1937614"/>
            <a:ext cx="285293" cy="285293"/>
          </a:xfrm>
          <a:prstGeom prst="rect">
            <a:avLst/>
          </a:prstGeom>
        </p:spPr>
      </p:pic>
      <p:sp>
        <p:nvSpPr>
          <p:cNvPr id="35" name="Text 27"/>
          <p:cNvSpPr txBox="1"/>
          <p:nvPr/>
        </p:nvSpPr>
        <p:spPr>
          <a:xfrm>
            <a:off x="9893808" y="1737360"/>
            <a:ext cx="1673352" cy="685800"/>
          </a:xfrm>
          <a:prstGeom prst="rect">
            <a:avLst/>
          </a:prstGeom>
          <a:noFill/>
          <a:ln/>
        </p:spPr>
        <p:txBody>
          <a:bodyPr wrap="square" lIns="0" tIns="0" rIns="0" bIns="0" rtlCol="0" anchor="ctr"/>
          <a:lstStyle/>
          <a:p>
            <a:pPr indent="0" marL="0">
              <a:buNone/>
            </a:pPr>
            <a:r>
              <a:rPr lang="en-US" sz="1700" b="1" dirty="0">
                <a:solidFill>
                  <a:srgbClr val="176E99"/>
                </a:solidFill>
                <a:latin typeface="Calibri" pitchFamily="34" charset="0"/>
                <a:ea typeface="Calibri" pitchFamily="34" charset="-122"/>
                <a:cs typeface="Calibri" pitchFamily="34" charset="-120"/>
              </a:rPr>
              <a:t>Times table hunt</a:t>
            </a:r>
            <a:endParaRPr lang="en-US" sz="1700" dirty="0"/>
          </a:p>
        </p:txBody>
      </p:sp>
      <p:sp>
        <p:nvSpPr>
          <p:cNvPr id="36" name="Text 28"/>
          <p:cNvSpPr txBox="1"/>
          <p:nvPr/>
        </p:nvSpPr>
        <p:spPr>
          <a:xfrm>
            <a:off x="9208008" y="2514600"/>
            <a:ext cx="2267712" cy="1463040"/>
          </a:xfrm>
          <a:prstGeom prst="rect">
            <a:avLst/>
          </a:prstGeom>
          <a:noFill/>
          <a:ln/>
        </p:spPr>
        <p:txBody>
          <a:bodyPr wrap="square" lIns="0" tIns="0" rIns="0" bIns="0" rtlCol="0" anchor="t"/>
          <a:lstStyle/>
          <a:p>
            <a:pPr indent="0" marL="0">
              <a:buNone/>
            </a:pPr>
            <a:r>
              <a:rPr lang="en-US" sz="1350" dirty="0">
                <a:solidFill>
                  <a:srgbClr val="20302A"/>
                </a:solidFill>
                <a:latin typeface="Calibri" pitchFamily="34" charset="0"/>
                <a:ea typeface="Calibri" pitchFamily="34" charset="-122"/>
                <a:cs typeface="Calibri" pitchFamily="34" charset="-120"/>
              </a:rPr>
              <a:t>Count in 5s round a clock, in 2s up the stairs, in 10s with 10p coins.</a:t>
            </a:r>
            <a:endParaRPr lang="en-US" sz="1350" dirty="0"/>
          </a:p>
        </p:txBody>
      </p:sp>
      <p:sp>
        <p:nvSpPr>
          <p:cNvPr id="37" name="Shape 29"/>
          <p:cNvSpPr/>
          <p:nvPr/>
        </p:nvSpPr>
        <p:spPr>
          <a:xfrm>
            <a:off x="9162288" y="3977640"/>
            <a:ext cx="2359152" cy="384048"/>
          </a:xfrm>
          <a:prstGeom prst="roundRect">
            <a:avLst>
              <a:gd name="adj" fmla="val 50000"/>
            </a:avLst>
          </a:prstGeom>
          <a:solidFill>
            <a:srgbClr val="E4F4FB"/>
          </a:solidFill>
          <a:ln/>
        </p:spPr>
      </p:sp>
      <p:sp>
        <p:nvSpPr>
          <p:cNvPr id="38" name="Text 30"/>
          <p:cNvSpPr txBox="1"/>
          <p:nvPr/>
        </p:nvSpPr>
        <p:spPr>
          <a:xfrm>
            <a:off x="9253728" y="3977640"/>
            <a:ext cx="2176272" cy="384048"/>
          </a:xfrm>
          <a:prstGeom prst="rect">
            <a:avLst/>
          </a:prstGeom>
          <a:noFill/>
          <a:ln/>
        </p:spPr>
        <p:txBody>
          <a:bodyPr wrap="square" lIns="0" tIns="0" rIns="0" bIns="0" rtlCol="0" anchor="ctr"/>
          <a:lstStyle/>
          <a:p>
            <a:pPr indent="0" marL="0">
              <a:buNone/>
            </a:pPr>
            <a:r>
              <a:rPr lang="en-US" sz="1200" b="1" dirty="0">
                <a:solidFill>
                  <a:srgbClr val="176E99"/>
                </a:solidFill>
                <a:latin typeface="Calibri" pitchFamily="34" charset="0"/>
                <a:ea typeface="Calibri" pitchFamily="34" charset="-122"/>
                <a:cs typeface="Calibri" pitchFamily="34" charset="-120"/>
              </a:rPr>
              <a:t>You need: a clock or coins</a:t>
            </a:r>
            <a:endParaRPr lang="en-US" sz="1200" dirty="0"/>
          </a:p>
        </p:txBody>
      </p:sp>
      <p:sp>
        <p:nvSpPr>
          <p:cNvPr id="39" name="Shape 31"/>
          <p:cNvSpPr/>
          <p:nvPr/>
        </p:nvSpPr>
        <p:spPr>
          <a:xfrm>
            <a:off x="548640" y="4709160"/>
            <a:ext cx="11109960" cy="1554480"/>
          </a:xfrm>
          <a:prstGeom prst="roundRect">
            <a:avLst>
              <a:gd name="adj" fmla="val 8235"/>
            </a:avLst>
          </a:prstGeom>
          <a:solidFill>
            <a:srgbClr val="EAF4EC"/>
          </a:solidFill>
          <a:ln/>
        </p:spPr>
      </p:sp>
      <p:sp>
        <p:nvSpPr>
          <p:cNvPr id="40" name="Text 32"/>
          <p:cNvSpPr txBox="1"/>
          <p:nvPr/>
        </p:nvSpPr>
        <p:spPr>
          <a:xfrm>
            <a:off x="731520" y="4773168"/>
            <a:ext cx="7315200" cy="411480"/>
          </a:xfrm>
          <a:prstGeom prst="rect">
            <a:avLst/>
          </a:prstGeom>
          <a:noFill/>
          <a:ln/>
        </p:spPr>
        <p:txBody>
          <a:bodyPr wrap="square" lIns="0" tIns="0" rIns="0" bIns="0" rtlCol="0" anchor="ctr"/>
          <a:lstStyle/>
          <a:p>
            <a:pPr indent="0" marL="0">
              <a:buNone/>
            </a:pPr>
            <a:r>
              <a:rPr lang="en-US" sz="1700" b="1" dirty="0">
                <a:solidFill>
                  <a:srgbClr val="1C3D24"/>
                </a:solidFill>
                <a:latin typeface="Calibri" pitchFamily="34" charset="0"/>
                <a:ea typeface="Calibri" pitchFamily="34" charset="-122"/>
                <a:cs typeface="Calibri" pitchFamily="34" charset="-120"/>
              </a:rPr>
              <a:t>Maths is everywhere: talk about it!</a:t>
            </a:r>
            <a:endParaRPr lang="en-US" sz="1700" dirty="0"/>
          </a:p>
        </p:txBody>
      </p:sp>
      <p:sp>
        <p:nvSpPr>
          <p:cNvPr id="41" name="Shape 33"/>
          <p:cNvSpPr/>
          <p:nvPr/>
        </p:nvSpPr>
        <p:spPr>
          <a:xfrm>
            <a:off x="731520" y="5257800"/>
            <a:ext cx="1432316" cy="384048"/>
          </a:xfrm>
          <a:prstGeom prst="roundRect">
            <a:avLst>
              <a:gd name="adj" fmla="val 50000"/>
            </a:avLst>
          </a:prstGeom>
          <a:solidFill>
            <a:srgbClr val="FFFFFF"/>
          </a:solidFill>
          <a:ln/>
        </p:spPr>
      </p:sp>
      <p:sp>
        <p:nvSpPr>
          <p:cNvPr id="42" name="Text 34"/>
          <p:cNvSpPr txBox="1"/>
          <p:nvPr/>
        </p:nvSpPr>
        <p:spPr>
          <a:xfrm>
            <a:off x="731520" y="5257800"/>
            <a:ext cx="1432316" cy="384048"/>
          </a:xfrm>
          <a:prstGeom prst="rect">
            <a:avLst/>
          </a:prstGeom>
          <a:noFill/>
          <a:ln/>
        </p:spPr>
        <p:txBody>
          <a:bodyPr wrap="square" lIns="0" tIns="0" rIns="0" bIns="0" rtlCol="0" anchor="ctr"/>
          <a:lstStyle/>
          <a:p>
            <a:pPr algn="ctr" indent="0" marL="0">
              <a:buNone/>
            </a:pPr>
            <a:r>
              <a:rPr lang="en-US" sz="1350" b="1" dirty="0">
                <a:solidFill>
                  <a:srgbClr val="1C3D24"/>
                </a:solidFill>
                <a:latin typeface="Calibri" pitchFamily="34" charset="0"/>
                <a:ea typeface="Calibri" pitchFamily="34" charset="-122"/>
                <a:cs typeface="Calibri" pitchFamily="34" charset="-120"/>
              </a:rPr>
              <a:t>door numbers</a:t>
            </a:r>
            <a:endParaRPr lang="en-US" sz="1350" dirty="0"/>
          </a:p>
        </p:txBody>
      </p:sp>
      <p:sp>
        <p:nvSpPr>
          <p:cNvPr id="43" name="Shape 35"/>
          <p:cNvSpPr/>
          <p:nvPr/>
        </p:nvSpPr>
        <p:spPr>
          <a:xfrm>
            <a:off x="2255276" y="5257800"/>
            <a:ext cx="1343436" cy="384048"/>
          </a:xfrm>
          <a:prstGeom prst="roundRect">
            <a:avLst>
              <a:gd name="adj" fmla="val 50000"/>
            </a:avLst>
          </a:prstGeom>
          <a:solidFill>
            <a:srgbClr val="FFFFFF"/>
          </a:solidFill>
          <a:ln/>
        </p:spPr>
      </p:sp>
      <p:sp>
        <p:nvSpPr>
          <p:cNvPr id="44" name="Text 36"/>
          <p:cNvSpPr txBox="1"/>
          <p:nvPr/>
        </p:nvSpPr>
        <p:spPr>
          <a:xfrm>
            <a:off x="2255276" y="5257800"/>
            <a:ext cx="1343436" cy="384048"/>
          </a:xfrm>
          <a:prstGeom prst="rect">
            <a:avLst/>
          </a:prstGeom>
          <a:noFill/>
          <a:ln/>
        </p:spPr>
        <p:txBody>
          <a:bodyPr wrap="square" lIns="0" tIns="0" rIns="0" bIns="0" rtlCol="0" anchor="ctr"/>
          <a:lstStyle/>
          <a:p>
            <a:pPr algn="ctr" indent="0" marL="0">
              <a:buNone/>
            </a:pPr>
            <a:r>
              <a:rPr lang="en-US" sz="1350" b="1" dirty="0">
                <a:solidFill>
                  <a:srgbClr val="1C3D24"/>
                </a:solidFill>
                <a:latin typeface="Calibri" pitchFamily="34" charset="0"/>
                <a:ea typeface="Calibri" pitchFamily="34" charset="-122"/>
                <a:cs typeface="Calibri" pitchFamily="34" charset="-120"/>
              </a:rPr>
              <a:t>bus numbers</a:t>
            </a:r>
            <a:endParaRPr lang="en-US" sz="1350" dirty="0"/>
          </a:p>
        </p:txBody>
      </p:sp>
      <p:sp>
        <p:nvSpPr>
          <p:cNvPr id="45" name="Shape 37"/>
          <p:cNvSpPr/>
          <p:nvPr/>
        </p:nvSpPr>
        <p:spPr>
          <a:xfrm>
            <a:off x="3690153" y="5257800"/>
            <a:ext cx="2054474" cy="384048"/>
          </a:xfrm>
          <a:prstGeom prst="roundRect">
            <a:avLst>
              <a:gd name="adj" fmla="val 50000"/>
            </a:avLst>
          </a:prstGeom>
          <a:solidFill>
            <a:srgbClr val="FFFFFF"/>
          </a:solidFill>
          <a:ln/>
        </p:spPr>
      </p:sp>
      <p:sp>
        <p:nvSpPr>
          <p:cNvPr id="46" name="Text 38"/>
          <p:cNvSpPr txBox="1"/>
          <p:nvPr/>
        </p:nvSpPr>
        <p:spPr>
          <a:xfrm>
            <a:off x="3690153" y="5257800"/>
            <a:ext cx="2054474" cy="384048"/>
          </a:xfrm>
          <a:prstGeom prst="rect">
            <a:avLst/>
          </a:prstGeom>
          <a:noFill/>
          <a:ln/>
        </p:spPr>
        <p:txBody>
          <a:bodyPr wrap="square" lIns="0" tIns="0" rIns="0" bIns="0" rtlCol="0" anchor="ctr"/>
          <a:lstStyle/>
          <a:p>
            <a:pPr algn="ctr" indent="0" marL="0">
              <a:buNone/>
            </a:pPr>
            <a:r>
              <a:rPr lang="en-US" sz="1350" b="1" dirty="0">
                <a:solidFill>
                  <a:srgbClr val="1C3D24"/>
                </a:solidFill>
                <a:latin typeface="Calibri" pitchFamily="34" charset="0"/>
                <a:ea typeface="Calibri" pitchFamily="34" charset="-122"/>
                <a:cs typeface="Calibri" pitchFamily="34" charset="-120"/>
              </a:rPr>
              <a:t>baking and weighing</a:t>
            </a:r>
            <a:endParaRPr lang="en-US" sz="1350" dirty="0"/>
          </a:p>
        </p:txBody>
      </p:sp>
      <p:sp>
        <p:nvSpPr>
          <p:cNvPr id="47" name="Shape 39"/>
          <p:cNvSpPr/>
          <p:nvPr/>
        </p:nvSpPr>
        <p:spPr>
          <a:xfrm>
            <a:off x="5836067" y="5257800"/>
            <a:ext cx="2054474" cy="384048"/>
          </a:xfrm>
          <a:prstGeom prst="roundRect">
            <a:avLst>
              <a:gd name="adj" fmla="val 50000"/>
            </a:avLst>
          </a:prstGeom>
          <a:solidFill>
            <a:srgbClr val="FFFFFF"/>
          </a:solidFill>
          <a:ln/>
        </p:spPr>
      </p:sp>
      <p:sp>
        <p:nvSpPr>
          <p:cNvPr id="48" name="Text 40"/>
          <p:cNvSpPr txBox="1"/>
          <p:nvPr/>
        </p:nvSpPr>
        <p:spPr>
          <a:xfrm>
            <a:off x="5836067" y="5257800"/>
            <a:ext cx="2054474" cy="384048"/>
          </a:xfrm>
          <a:prstGeom prst="rect">
            <a:avLst/>
          </a:prstGeom>
          <a:noFill/>
          <a:ln/>
        </p:spPr>
        <p:txBody>
          <a:bodyPr wrap="square" lIns="0" tIns="0" rIns="0" bIns="0" rtlCol="0" anchor="ctr"/>
          <a:lstStyle/>
          <a:p>
            <a:pPr algn="ctr" indent="0" marL="0">
              <a:buNone/>
            </a:pPr>
            <a:r>
              <a:rPr lang="en-US" sz="1350" b="1" dirty="0">
                <a:solidFill>
                  <a:srgbClr val="1C3D24"/>
                </a:solidFill>
                <a:latin typeface="Calibri" pitchFamily="34" charset="0"/>
                <a:ea typeface="Calibri" pitchFamily="34" charset="-122"/>
                <a:cs typeface="Calibri" pitchFamily="34" charset="-120"/>
              </a:rPr>
              <a:t>shopping and change</a:t>
            </a:r>
            <a:endParaRPr lang="en-US" sz="1350" dirty="0"/>
          </a:p>
        </p:txBody>
      </p:sp>
      <p:sp>
        <p:nvSpPr>
          <p:cNvPr id="49" name="Shape 41"/>
          <p:cNvSpPr/>
          <p:nvPr/>
        </p:nvSpPr>
        <p:spPr>
          <a:xfrm>
            <a:off x="7981980" y="5257800"/>
            <a:ext cx="1343436" cy="384048"/>
          </a:xfrm>
          <a:prstGeom prst="roundRect">
            <a:avLst>
              <a:gd name="adj" fmla="val 50000"/>
            </a:avLst>
          </a:prstGeom>
          <a:solidFill>
            <a:srgbClr val="FFFFFF"/>
          </a:solidFill>
          <a:ln/>
        </p:spPr>
      </p:sp>
      <p:sp>
        <p:nvSpPr>
          <p:cNvPr id="50" name="Text 42"/>
          <p:cNvSpPr txBox="1"/>
          <p:nvPr/>
        </p:nvSpPr>
        <p:spPr>
          <a:xfrm>
            <a:off x="7981980" y="5257800"/>
            <a:ext cx="1343436" cy="384048"/>
          </a:xfrm>
          <a:prstGeom prst="rect">
            <a:avLst/>
          </a:prstGeom>
          <a:noFill/>
          <a:ln/>
        </p:spPr>
        <p:txBody>
          <a:bodyPr wrap="square" lIns="0" tIns="0" rIns="0" bIns="0" rtlCol="0" anchor="ctr"/>
          <a:lstStyle/>
          <a:p>
            <a:pPr algn="ctr" indent="0" marL="0">
              <a:buNone/>
            </a:pPr>
            <a:r>
              <a:rPr lang="en-US" sz="1350" b="1" dirty="0">
                <a:solidFill>
                  <a:srgbClr val="1C3D24"/>
                </a:solidFill>
                <a:latin typeface="Calibri" pitchFamily="34" charset="0"/>
                <a:ea typeface="Calibri" pitchFamily="34" charset="-122"/>
                <a:cs typeface="Calibri" pitchFamily="34" charset="-120"/>
              </a:rPr>
              <a:t>board games</a:t>
            </a:r>
            <a:endParaRPr lang="en-US" sz="1350" dirty="0"/>
          </a:p>
        </p:txBody>
      </p:sp>
      <p:sp>
        <p:nvSpPr>
          <p:cNvPr id="51" name="Shape 43"/>
          <p:cNvSpPr/>
          <p:nvPr/>
        </p:nvSpPr>
        <p:spPr>
          <a:xfrm>
            <a:off x="9416857" y="5257800"/>
            <a:ext cx="1787835" cy="384048"/>
          </a:xfrm>
          <a:prstGeom prst="roundRect">
            <a:avLst>
              <a:gd name="adj" fmla="val 50000"/>
            </a:avLst>
          </a:prstGeom>
          <a:solidFill>
            <a:srgbClr val="FFFFFF"/>
          </a:solidFill>
          <a:ln/>
        </p:spPr>
      </p:sp>
      <p:sp>
        <p:nvSpPr>
          <p:cNvPr id="52" name="Text 44"/>
          <p:cNvSpPr txBox="1"/>
          <p:nvPr/>
        </p:nvSpPr>
        <p:spPr>
          <a:xfrm>
            <a:off x="9416857" y="5257800"/>
            <a:ext cx="1787835" cy="384048"/>
          </a:xfrm>
          <a:prstGeom prst="rect">
            <a:avLst/>
          </a:prstGeom>
          <a:noFill/>
          <a:ln/>
        </p:spPr>
        <p:txBody>
          <a:bodyPr wrap="square" lIns="0" tIns="0" rIns="0" bIns="0" rtlCol="0" anchor="ctr"/>
          <a:lstStyle/>
          <a:p>
            <a:pPr algn="ctr" indent="0" marL="0">
              <a:buNone/>
            </a:pPr>
            <a:r>
              <a:rPr lang="en-US" sz="1350" b="1" dirty="0">
                <a:solidFill>
                  <a:srgbClr val="1C3D24"/>
                </a:solidFill>
                <a:latin typeface="Calibri" pitchFamily="34" charset="0"/>
                <a:ea typeface="Calibri" pitchFamily="34" charset="-122"/>
                <a:cs typeface="Calibri" pitchFamily="34" charset="-120"/>
              </a:rPr>
              <a:t>telling the time</a:t>
            </a:r>
            <a:endParaRPr lang="en-US" sz="1350" dirty="0"/>
          </a:p>
        </p:txBody>
      </p:sp>
      <p:sp>
        <p:nvSpPr>
          <p:cNvPr id="53" name="Shape 45"/>
          <p:cNvSpPr/>
          <p:nvPr/>
        </p:nvSpPr>
        <p:spPr>
          <a:xfrm>
            <a:off x="731520" y="5733288"/>
            <a:ext cx="1610076" cy="384048"/>
          </a:xfrm>
          <a:prstGeom prst="roundRect">
            <a:avLst>
              <a:gd name="adj" fmla="val 50000"/>
            </a:avLst>
          </a:prstGeom>
          <a:solidFill>
            <a:srgbClr val="FFFFFF"/>
          </a:solidFill>
          <a:ln/>
        </p:spPr>
      </p:sp>
      <p:sp>
        <p:nvSpPr>
          <p:cNvPr id="54" name="Text 46"/>
          <p:cNvSpPr txBox="1"/>
          <p:nvPr/>
        </p:nvSpPr>
        <p:spPr>
          <a:xfrm>
            <a:off x="731520" y="5733288"/>
            <a:ext cx="1610076" cy="384048"/>
          </a:xfrm>
          <a:prstGeom prst="rect">
            <a:avLst/>
          </a:prstGeom>
          <a:noFill/>
          <a:ln/>
        </p:spPr>
        <p:txBody>
          <a:bodyPr wrap="square" lIns="0" tIns="0" rIns="0" bIns="0" rtlCol="0" anchor="ctr"/>
          <a:lstStyle/>
          <a:p>
            <a:pPr algn="ctr" indent="0" marL="0">
              <a:buNone/>
            </a:pPr>
            <a:r>
              <a:rPr lang="en-US" sz="1350" b="1" dirty="0">
                <a:solidFill>
                  <a:srgbClr val="1C3D24"/>
                </a:solidFill>
                <a:latin typeface="Calibri" pitchFamily="34" charset="0"/>
                <a:ea typeface="Calibri" pitchFamily="34" charset="-122"/>
                <a:cs typeface="Calibri" pitchFamily="34" charset="-120"/>
              </a:rPr>
              <a:t>sharing snacks</a:t>
            </a:r>
            <a:endParaRPr lang="en-US" sz="1350" dirty="0"/>
          </a:p>
        </p:txBody>
      </p:sp>
      <p:sp>
        <p:nvSpPr>
          <p:cNvPr id="55" name="Shape 47"/>
          <p:cNvSpPr/>
          <p:nvPr/>
        </p:nvSpPr>
        <p:spPr>
          <a:xfrm>
            <a:off x="2433036" y="5733288"/>
            <a:ext cx="1610076" cy="384048"/>
          </a:xfrm>
          <a:prstGeom prst="roundRect">
            <a:avLst>
              <a:gd name="adj" fmla="val 50000"/>
            </a:avLst>
          </a:prstGeom>
          <a:solidFill>
            <a:srgbClr val="FFFFFF"/>
          </a:solidFill>
          <a:ln/>
        </p:spPr>
      </p:sp>
      <p:sp>
        <p:nvSpPr>
          <p:cNvPr id="56" name="Text 48"/>
          <p:cNvSpPr txBox="1"/>
          <p:nvPr/>
        </p:nvSpPr>
        <p:spPr>
          <a:xfrm>
            <a:off x="2433036" y="5733288"/>
            <a:ext cx="1610076" cy="384048"/>
          </a:xfrm>
          <a:prstGeom prst="rect">
            <a:avLst/>
          </a:prstGeom>
          <a:noFill/>
          <a:ln/>
        </p:spPr>
        <p:txBody>
          <a:bodyPr wrap="square" lIns="0" tIns="0" rIns="0" bIns="0" rtlCol="0" anchor="ctr"/>
          <a:lstStyle/>
          <a:p>
            <a:pPr algn="ctr" indent="0" marL="0">
              <a:buNone/>
            </a:pPr>
            <a:r>
              <a:rPr lang="en-US" sz="1350" b="1" dirty="0">
                <a:solidFill>
                  <a:srgbClr val="1C3D24"/>
                </a:solidFill>
                <a:latin typeface="Calibri" pitchFamily="34" charset="0"/>
                <a:ea typeface="Calibri" pitchFamily="34" charset="-122"/>
                <a:cs typeface="Calibri" pitchFamily="34" charset="-120"/>
              </a:rPr>
              <a:t>measuring toys</a:t>
            </a:r>
            <a:endParaRPr lang="en-US" sz="13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607040" y="-1097280"/>
            <a:ext cx="2743200" cy="2743200"/>
          </a:xfrm>
          <a:prstGeom prst="ellipse">
            <a:avLst/>
          </a:prstGeom>
          <a:solidFill>
            <a:srgbClr val="EFF6F0"/>
          </a:solidFill>
          <a:ln/>
        </p:spPr>
      </p:sp>
      <p:sp>
        <p:nvSpPr>
          <p:cNvPr id="3" name="Shape 1"/>
          <p:cNvSpPr/>
          <p:nvPr/>
        </p:nvSpPr>
        <p:spPr>
          <a:xfrm>
            <a:off x="11658600" y="1325880"/>
            <a:ext cx="822960" cy="822960"/>
          </a:xfrm>
          <a:prstGeom prst="ellipse">
            <a:avLst/>
          </a:prstGeom>
          <a:solidFill>
            <a:srgbClr val="FDF3D6"/>
          </a:solidFill>
          <a:ln/>
        </p:spPr>
      </p:sp>
      <p:sp>
        <p:nvSpPr>
          <p:cNvPr id="4" name="Shape 2"/>
          <p:cNvSpPr/>
          <p:nvPr/>
        </p:nvSpPr>
        <p:spPr>
          <a:xfrm>
            <a:off x="548640" y="384048"/>
            <a:ext cx="749808" cy="749808"/>
          </a:xfrm>
          <a:prstGeom prst="ellipse">
            <a:avLst/>
          </a:prstGeom>
          <a:solidFill>
            <a:srgbClr val="2AA8E0"/>
          </a:solidFill>
          <a:ln/>
        </p:spPr>
      </p:sp>
      <p:pic>
        <p:nvPicPr>
          <p:cNvPr id="5"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6" name="Text 3"/>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Useful websites and apps</a:t>
            </a:r>
            <a:endParaRPr lang="en-US" sz="3200" dirty="0"/>
          </a:p>
        </p:txBody>
      </p:sp>
      <p:sp>
        <p:nvSpPr>
          <p:cNvPr id="7" name="Text 4"/>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All free unless stated. Short and often is best: ten minutes is plenty.</a:t>
            </a:r>
            <a:endParaRPr lang="en-US" sz="1600" dirty="0"/>
          </a:p>
        </p:txBody>
      </p:sp>
      <p:pic>
        <p:nvPicPr>
          <p:cNvPr id="8"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9" name="Shape 5"/>
          <p:cNvSpPr/>
          <p:nvPr/>
        </p:nvSpPr>
        <p:spPr>
          <a:xfrm>
            <a:off x="548640" y="1600200"/>
            <a:ext cx="5440680" cy="1325880"/>
          </a:xfrm>
          <a:prstGeom prst="roundRect">
            <a:avLst>
              <a:gd name="adj" fmla="val 965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10" name="Shape 6"/>
          <p:cNvSpPr/>
          <p:nvPr/>
        </p:nvSpPr>
        <p:spPr>
          <a:xfrm>
            <a:off x="731520" y="1943100"/>
            <a:ext cx="640080" cy="640080"/>
          </a:xfrm>
          <a:prstGeom prst="ellipse">
            <a:avLst/>
          </a:prstGeom>
          <a:solidFill>
            <a:srgbClr val="FF6B54"/>
          </a:solidFill>
          <a:ln/>
        </p:spPr>
      </p:sp>
      <p:pic>
        <p:nvPicPr>
          <p:cNvPr id="11" name="Image 2" descr="preencoded.png">    </p:cNvPr>
          <p:cNvPicPr>
            <a:picLocks noChangeAspect="1"/>
          </p:cNvPicPr>
          <p:nvPr/>
        </p:nvPicPr>
        <p:blipFill>
          <a:blip r:embed="rId3"/>
          <a:stretch>
            <a:fillRect/>
          </a:stretch>
        </p:blipFill>
        <p:spPr>
          <a:xfrm>
            <a:off x="897941" y="2109521"/>
            <a:ext cx="307238" cy="307238"/>
          </a:xfrm>
          <a:prstGeom prst="rect">
            <a:avLst/>
          </a:prstGeom>
        </p:spPr>
      </p:pic>
      <p:sp>
        <p:nvSpPr>
          <p:cNvPr id="12" name="Text 7"/>
          <p:cNvSpPr txBox="1"/>
          <p:nvPr/>
        </p:nvSpPr>
        <p:spPr>
          <a:xfrm>
            <a:off x="1554480" y="1600200"/>
            <a:ext cx="4297680" cy="1325880"/>
          </a:xfrm>
          <a:prstGeom prst="rect">
            <a:avLst/>
          </a:prstGeom>
          <a:noFill/>
          <a:ln/>
        </p:spPr>
        <p:txBody>
          <a:bodyPr wrap="square" lIns="0" tIns="0" rIns="0" bIns="0" rtlCol="0" anchor="ctr"/>
          <a:lstStyle/>
          <a:p>
            <a:pPr indent="0" marL="0">
              <a:buNone/>
            </a:pPr>
            <a:r>
              <a:rPr lang="en-US" sz="1700" b="1" dirty="0">
                <a:solidFill>
                  <a:srgbClr val="C73A24"/>
                </a:solidFill>
                <a:latin typeface="Calibri" pitchFamily="34" charset="0"/>
                <a:ea typeface="Calibri" pitchFamily="34" charset="-122"/>
                <a:cs typeface="Calibri" pitchFamily="34" charset="-120"/>
              </a:rPr>
              <a:t>Hit the Button (Topmarks)</a:t>
            </a:r>
            <a:endParaRPr lang="en-US" sz="1700" dirty="0"/>
          </a:p>
          <a:p>
            <a:pPr indent="0" marL="0">
              <a:buNone/>
            </a:pPr>
            <a:r>
              <a:rPr lang="en-US" sz="1350" dirty="0">
                <a:solidFill>
                  <a:srgbClr val="20302A"/>
                </a:solidFill>
                <a:latin typeface="Calibri" pitchFamily="34" charset="0"/>
                <a:ea typeface="Calibri" pitchFamily="34" charset="-122"/>
                <a:cs typeface="Calibri" pitchFamily="34" charset="-120"/>
              </a:rPr>
              <a:t>Quick-fire times tables and number bonds. Great for the 2, 5 and 10 times tables.</a:t>
            </a:r>
            <a:endParaRPr lang="en-US" sz="1700" dirty="0"/>
          </a:p>
          <a:p>
            <a:pPr indent="0" marL="0">
              <a:buNone/>
            </a:pPr>
            <a:r>
              <a:rPr lang="en-US" sz="1300" u="sng" dirty="0">
                <a:solidFill>
                  <a:srgbClr val="176E99"/>
                </a:solidFill>
                <a:latin typeface="Calibri" pitchFamily="34" charset="0"/>
                <a:ea typeface="Calibri" pitchFamily="34" charset="-122"/>
                <a:cs typeface="Calibri" pitchFamily="34" charset="-120"/>
                <a:hlinkClick r:id="rId4" invalidUrl="" action="" tgtFrame="" tooltip="" history="1" highlightClick="0" endSnd="0">
                  <a:extLst>
                    <a:ext uri="{A12FA001-AC4F-418D-AE19-62706E023703}">
                      <ahyp:hlinkClr xmlns:ahyp="http://schemas.microsoft.com/office/drawing/2018/hyperlinkcolor" val="tx"/>
                    </a:ext>
                  </a:extLst>
                </a:hlinkClick>
              </a:rPr>
              <a:t>topmarks.co.uk</a:t>
            </a:r>
            <a:endParaRPr lang="en-US" sz="1700" dirty="0"/>
          </a:p>
        </p:txBody>
      </p:sp>
      <p:sp>
        <p:nvSpPr>
          <p:cNvPr id="13" name="Shape 8"/>
          <p:cNvSpPr/>
          <p:nvPr/>
        </p:nvSpPr>
        <p:spPr>
          <a:xfrm>
            <a:off x="6217920" y="1600200"/>
            <a:ext cx="5440680" cy="1325880"/>
          </a:xfrm>
          <a:prstGeom prst="roundRect">
            <a:avLst>
              <a:gd name="adj" fmla="val 965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14" name="Shape 9"/>
          <p:cNvSpPr/>
          <p:nvPr/>
        </p:nvSpPr>
        <p:spPr>
          <a:xfrm>
            <a:off x="6400800" y="1943100"/>
            <a:ext cx="640080" cy="640080"/>
          </a:xfrm>
          <a:prstGeom prst="ellipse">
            <a:avLst/>
          </a:prstGeom>
          <a:solidFill>
            <a:srgbClr val="2AA8E0"/>
          </a:solidFill>
          <a:ln/>
        </p:spPr>
      </p:sp>
      <p:pic>
        <p:nvPicPr>
          <p:cNvPr id="15" name="Image 3" descr="preencoded.png">    </p:cNvPr>
          <p:cNvPicPr>
            <a:picLocks noChangeAspect="1"/>
          </p:cNvPicPr>
          <p:nvPr/>
        </p:nvPicPr>
        <p:blipFill>
          <a:blip r:embed="rId5"/>
          <a:stretch>
            <a:fillRect/>
          </a:stretch>
        </p:blipFill>
        <p:spPr>
          <a:xfrm>
            <a:off x="6567221" y="2109521"/>
            <a:ext cx="307238" cy="307238"/>
          </a:xfrm>
          <a:prstGeom prst="rect">
            <a:avLst/>
          </a:prstGeom>
        </p:spPr>
      </p:pic>
      <p:sp>
        <p:nvSpPr>
          <p:cNvPr id="16" name="Text 10"/>
          <p:cNvSpPr txBox="1"/>
          <p:nvPr/>
        </p:nvSpPr>
        <p:spPr>
          <a:xfrm>
            <a:off x="7223760" y="1600200"/>
            <a:ext cx="4297680" cy="1325880"/>
          </a:xfrm>
          <a:prstGeom prst="rect">
            <a:avLst/>
          </a:prstGeom>
          <a:noFill/>
          <a:ln/>
        </p:spPr>
        <p:txBody>
          <a:bodyPr wrap="square" lIns="0" tIns="0" rIns="0" bIns="0" rtlCol="0" anchor="ctr"/>
          <a:lstStyle/>
          <a:p>
            <a:pPr indent="0" marL="0">
              <a:buNone/>
            </a:pPr>
            <a:r>
              <a:rPr lang="en-US" sz="1700" b="1" dirty="0">
                <a:solidFill>
                  <a:srgbClr val="176E99"/>
                </a:solidFill>
                <a:latin typeface="Calibri" pitchFamily="34" charset="0"/>
                <a:ea typeface="Calibri" pitchFamily="34" charset="-122"/>
                <a:cs typeface="Calibri" pitchFamily="34" charset="-120"/>
              </a:rPr>
              <a:t>1-Minute Maths</a:t>
            </a:r>
            <a:endParaRPr lang="en-US" sz="1700" dirty="0"/>
          </a:p>
          <a:p>
            <a:pPr indent="0" marL="0">
              <a:buNone/>
            </a:pPr>
            <a:r>
              <a:rPr lang="en-US" sz="1350" dirty="0">
                <a:solidFill>
                  <a:srgbClr val="20302A"/>
                </a:solidFill>
                <a:latin typeface="Calibri" pitchFamily="34" charset="0"/>
                <a:ea typeface="Calibri" pitchFamily="34" charset="-122"/>
                <a:cs typeface="Calibri" pitchFamily="34" charset="-120"/>
              </a:rPr>
              <a:t>Free White Rose Maths app. Short tasks on adding, subtracting, multiplying and dividing.</a:t>
            </a:r>
            <a:endParaRPr lang="en-US" sz="1700" dirty="0"/>
          </a:p>
          <a:p>
            <a:pPr indent="0" marL="0">
              <a:buNone/>
            </a:pPr>
            <a:r>
              <a:rPr lang="en-US" sz="1300" i="1" dirty="0">
                <a:solidFill>
                  <a:srgbClr val="4F5E54"/>
                </a:solidFill>
                <a:latin typeface="Calibri" pitchFamily="34" charset="0"/>
                <a:ea typeface="Calibri" pitchFamily="34" charset="-122"/>
                <a:cs typeface="Calibri" pitchFamily="34" charset="-120"/>
              </a:rPr>
              <a:t>App Store and Google Play</a:t>
            </a:r>
            <a:endParaRPr lang="en-US" sz="1700" dirty="0"/>
          </a:p>
        </p:txBody>
      </p:sp>
      <p:sp>
        <p:nvSpPr>
          <p:cNvPr id="17" name="Shape 11"/>
          <p:cNvSpPr/>
          <p:nvPr/>
        </p:nvSpPr>
        <p:spPr>
          <a:xfrm>
            <a:off x="548640" y="3108960"/>
            <a:ext cx="5440680" cy="1325880"/>
          </a:xfrm>
          <a:prstGeom prst="roundRect">
            <a:avLst>
              <a:gd name="adj" fmla="val 965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18" name="Shape 12"/>
          <p:cNvSpPr/>
          <p:nvPr/>
        </p:nvSpPr>
        <p:spPr>
          <a:xfrm>
            <a:off x="731520" y="3451860"/>
            <a:ext cx="640080" cy="640080"/>
          </a:xfrm>
          <a:prstGeom prst="ellipse">
            <a:avLst/>
          </a:prstGeom>
          <a:solidFill>
            <a:srgbClr val="3E9B54"/>
          </a:solidFill>
          <a:ln/>
        </p:spPr>
      </p:sp>
      <p:pic>
        <p:nvPicPr>
          <p:cNvPr id="19" name="Image 4" descr="preencoded.png">    </p:cNvPr>
          <p:cNvPicPr>
            <a:picLocks noChangeAspect="1"/>
          </p:cNvPicPr>
          <p:nvPr/>
        </p:nvPicPr>
        <p:blipFill>
          <a:blip r:embed="rId6"/>
          <a:stretch>
            <a:fillRect/>
          </a:stretch>
        </p:blipFill>
        <p:spPr>
          <a:xfrm>
            <a:off x="897941" y="3618281"/>
            <a:ext cx="307238" cy="307238"/>
          </a:xfrm>
          <a:prstGeom prst="rect">
            <a:avLst/>
          </a:prstGeom>
        </p:spPr>
      </p:pic>
      <p:sp>
        <p:nvSpPr>
          <p:cNvPr id="20" name="Text 13"/>
          <p:cNvSpPr txBox="1"/>
          <p:nvPr/>
        </p:nvSpPr>
        <p:spPr>
          <a:xfrm>
            <a:off x="1554480" y="3108960"/>
            <a:ext cx="4297680" cy="1325880"/>
          </a:xfrm>
          <a:prstGeom prst="rect">
            <a:avLst/>
          </a:prstGeom>
          <a:noFill/>
          <a:ln/>
        </p:spPr>
        <p:txBody>
          <a:bodyPr wrap="square" lIns="0" tIns="0" rIns="0" bIns="0" rtlCol="0" anchor="ctr"/>
          <a:lstStyle/>
          <a:p>
            <a:pPr indent="0" marL="0">
              <a:buNone/>
            </a:pPr>
            <a:r>
              <a:rPr lang="en-US" sz="1700" b="1" dirty="0">
                <a:solidFill>
                  <a:srgbClr val="2A7A3F"/>
                </a:solidFill>
                <a:latin typeface="Calibri" pitchFamily="34" charset="0"/>
                <a:ea typeface="Calibri" pitchFamily="34" charset="-122"/>
                <a:cs typeface="Calibri" pitchFamily="34" charset="-120"/>
              </a:rPr>
              <a:t>Numberblocks</a:t>
            </a:r>
            <a:endParaRPr lang="en-US" sz="1700" dirty="0"/>
          </a:p>
          <a:p>
            <a:pPr indent="0" marL="0">
              <a:buNone/>
            </a:pPr>
            <a:r>
              <a:rPr lang="en-US" sz="1350" dirty="0">
                <a:solidFill>
                  <a:srgbClr val="20302A"/>
                </a:solidFill>
                <a:latin typeface="Calibri" pitchFamily="34" charset="0"/>
                <a:ea typeface="Calibri" pitchFamily="34" charset="-122"/>
                <a:cs typeface="Calibri" pitchFamily="34" charset="-120"/>
              </a:rPr>
              <a:t>CBeebies series made with maths teaching experts. Try: Two Times Shoe Shop and The Many Friends of Twenty.</a:t>
            </a:r>
            <a:endParaRPr lang="en-US" sz="1700" dirty="0"/>
          </a:p>
          <a:p>
            <a:pPr indent="0" marL="0">
              <a:buNone/>
            </a:pPr>
            <a:r>
              <a:rPr lang="en-US" sz="1300" u="sng" dirty="0">
                <a:solidFill>
                  <a:srgbClr val="176E99"/>
                </a:solidFill>
                <a:latin typeface="Calibri" pitchFamily="34" charset="0"/>
                <a:ea typeface="Calibri" pitchFamily="34" charset="-122"/>
                <a:cs typeface="Calibri" pitchFamily="34" charset="-120"/>
                <a:hlinkClick r:id="rId7" invalidUrl="" action="" tgtFrame="" tooltip="" history="1" highlightClick="0" endSnd="0">
                  <a:extLst>
                    <a:ext uri="{A12FA001-AC4F-418D-AE19-62706E023703}">
                      <ahyp:hlinkClr xmlns:ahyp="http://schemas.microsoft.com/office/drawing/2018/hyperlinkcolor" val="tx"/>
                    </a:ext>
                  </a:extLst>
                </a:hlinkClick>
              </a:rPr>
              <a:t>CBeebies and BBC iPlayer</a:t>
            </a:r>
            <a:endParaRPr lang="en-US" sz="1700" dirty="0"/>
          </a:p>
        </p:txBody>
      </p:sp>
      <p:sp>
        <p:nvSpPr>
          <p:cNvPr id="21" name="Shape 14"/>
          <p:cNvSpPr/>
          <p:nvPr/>
        </p:nvSpPr>
        <p:spPr>
          <a:xfrm>
            <a:off x="6217920" y="3108960"/>
            <a:ext cx="5440680" cy="1325880"/>
          </a:xfrm>
          <a:prstGeom prst="roundRect">
            <a:avLst>
              <a:gd name="adj" fmla="val 965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22" name="Shape 15"/>
          <p:cNvSpPr/>
          <p:nvPr/>
        </p:nvSpPr>
        <p:spPr>
          <a:xfrm>
            <a:off x="6400800" y="3451860"/>
            <a:ext cx="640080" cy="640080"/>
          </a:xfrm>
          <a:prstGeom prst="ellipse">
            <a:avLst/>
          </a:prstGeom>
          <a:solidFill>
            <a:srgbClr val="8E4DA8"/>
          </a:solidFill>
          <a:ln/>
        </p:spPr>
      </p:sp>
      <p:pic>
        <p:nvPicPr>
          <p:cNvPr id="23" name="Image 5" descr="preencoded.png">    </p:cNvPr>
          <p:cNvPicPr>
            <a:picLocks noChangeAspect="1"/>
          </p:cNvPicPr>
          <p:nvPr/>
        </p:nvPicPr>
        <p:blipFill>
          <a:blip r:embed="rId8"/>
          <a:stretch>
            <a:fillRect/>
          </a:stretch>
        </p:blipFill>
        <p:spPr>
          <a:xfrm>
            <a:off x="6567221" y="3618281"/>
            <a:ext cx="307238" cy="307238"/>
          </a:xfrm>
          <a:prstGeom prst="rect">
            <a:avLst/>
          </a:prstGeom>
        </p:spPr>
      </p:pic>
      <p:sp>
        <p:nvSpPr>
          <p:cNvPr id="24" name="Text 16"/>
          <p:cNvSpPr txBox="1"/>
          <p:nvPr/>
        </p:nvSpPr>
        <p:spPr>
          <a:xfrm>
            <a:off x="7223760" y="3108960"/>
            <a:ext cx="4297680" cy="1325880"/>
          </a:xfrm>
          <a:prstGeom prst="rect">
            <a:avLst/>
          </a:prstGeom>
          <a:noFill/>
          <a:ln/>
        </p:spPr>
        <p:txBody>
          <a:bodyPr wrap="square" lIns="0" tIns="0" rIns="0" bIns="0" rtlCol="0" anchor="ctr"/>
          <a:lstStyle/>
          <a:p>
            <a:pPr indent="0" marL="0">
              <a:buNone/>
            </a:pPr>
            <a:r>
              <a:rPr lang="en-US" sz="1700" b="1" dirty="0">
                <a:solidFill>
                  <a:srgbClr val="743A8C"/>
                </a:solidFill>
                <a:latin typeface="Calibri" pitchFamily="34" charset="0"/>
                <a:ea typeface="Calibri" pitchFamily="34" charset="-122"/>
                <a:cs typeface="Calibri" pitchFamily="34" charset="-120"/>
              </a:rPr>
              <a:t>Busy Things</a:t>
            </a:r>
            <a:endParaRPr lang="en-US" sz="1700" dirty="0"/>
          </a:p>
          <a:p>
            <a:pPr indent="0" marL="0">
              <a:buNone/>
            </a:pPr>
            <a:r>
              <a:rPr lang="en-US" sz="1350" dirty="0">
                <a:solidFill>
                  <a:srgbClr val="20302A"/>
                </a:solidFill>
                <a:latin typeface="Calibri" pitchFamily="34" charset="0"/>
                <a:ea typeface="Calibri" pitchFamily="34" charset="-122"/>
                <a:cs typeface="Calibri" pitchFamily="34" charset="-120"/>
              </a:rPr>
              <a:t>Our school subscription. Log in through MyUSO.</a:t>
            </a:r>
            <a:endParaRPr lang="en-US" sz="1700" dirty="0"/>
          </a:p>
          <a:p>
            <a:pPr indent="0" marL="0">
              <a:buNone/>
            </a:pPr>
            <a:r>
              <a:rPr lang="en-US" sz="1300" i="1" dirty="0">
                <a:solidFill>
                  <a:srgbClr val="4F5E54"/>
                </a:solidFill>
                <a:latin typeface="Calibri" pitchFamily="34" charset="0"/>
                <a:ea typeface="Calibri" pitchFamily="34" charset="-122"/>
                <a:cs typeface="Calibri" pitchFamily="34" charset="-120"/>
              </a:rPr>
              <a:t>Login details from your class teacher</a:t>
            </a:r>
            <a:endParaRPr lang="en-US" sz="1700" dirty="0"/>
          </a:p>
        </p:txBody>
      </p:sp>
      <p:sp>
        <p:nvSpPr>
          <p:cNvPr id="25" name="Shape 17"/>
          <p:cNvSpPr/>
          <p:nvPr/>
        </p:nvSpPr>
        <p:spPr>
          <a:xfrm>
            <a:off x="548640" y="4617720"/>
            <a:ext cx="5440680" cy="1325880"/>
          </a:xfrm>
          <a:prstGeom prst="roundRect">
            <a:avLst>
              <a:gd name="adj" fmla="val 965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26" name="Shape 18"/>
          <p:cNvSpPr/>
          <p:nvPr/>
        </p:nvSpPr>
        <p:spPr>
          <a:xfrm>
            <a:off x="731520" y="4960620"/>
            <a:ext cx="640080" cy="640080"/>
          </a:xfrm>
          <a:prstGeom prst="ellipse">
            <a:avLst/>
          </a:prstGeom>
          <a:solidFill>
            <a:srgbClr val="FBB817"/>
          </a:solidFill>
          <a:ln/>
        </p:spPr>
      </p:sp>
      <p:pic>
        <p:nvPicPr>
          <p:cNvPr id="27" name="Image 6" descr="preencoded.png">    </p:cNvPr>
          <p:cNvPicPr>
            <a:picLocks noChangeAspect="1"/>
          </p:cNvPicPr>
          <p:nvPr/>
        </p:nvPicPr>
        <p:blipFill>
          <a:blip r:embed="rId9"/>
          <a:stretch>
            <a:fillRect/>
          </a:stretch>
        </p:blipFill>
        <p:spPr>
          <a:xfrm>
            <a:off x="897941" y="5127041"/>
            <a:ext cx="307238" cy="307238"/>
          </a:xfrm>
          <a:prstGeom prst="rect">
            <a:avLst/>
          </a:prstGeom>
        </p:spPr>
      </p:pic>
      <p:sp>
        <p:nvSpPr>
          <p:cNvPr id="28" name="Text 19"/>
          <p:cNvSpPr txBox="1"/>
          <p:nvPr/>
        </p:nvSpPr>
        <p:spPr>
          <a:xfrm>
            <a:off x="1554480" y="4617720"/>
            <a:ext cx="4297680" cy="1325880"/>
          </a:xfrm>
          <a:prstGeom prst="rect">
            <a:avLst/>
          </a:prstGeom>
          <a:noFill/>
          <a:ln/>
        </p:spPr>
        <p:txBody>
          <a:bodyPr wrap="square" lIns="0" tIns="0" rIns="0" bIns="0" rtlCol="0" anchor="ctr"/>
          <a:lstStyle/>
          <a:p>
            <a:pPr indent="0" marL="0">
              <a:buNone/>
            </a:pPr>
            <a:r>
              <a:rPr lang="en-US" sz="1700" b="1" dirty="0">
                <a:solidFill>
                  <a:srgbClr val="8A6100"/>
                </a:solidFill>
                <a:latin typeface="Calibri" pitchFamily="34" charset="0"/>
                <a:ea typeface="Calibri" pitchFamily="34" charset="-122"/>
                <a:cs typeface="Calibri" pitchFamily="34" charset="-120"/>
              </a:rPr>
              <a:t>Toy Theater</a:t>
            </a:r>
            <a:endParaRPr lang="en-US" sz="1700" dirty="0"/>
          </a:p>
          <a:p>
            <a:pPr indent="0" marL="0">
              <a:buNone/>
            </a:pPr>
            <a:r>
              <a:rPr lang="en-US" sz="1350" dirty="0">
                <a:solidFill>
                  <a:srgbClr val="20302A"/>
                </a:solidFill>
                <a:latin typeface="Calibri" pitchFamily="34" charset="0"/>
                <a:ea typeface="Calibri" pitchFamily="34" charset="-122"/>
                <a:cs typeface="Calibri" pitchFamily="34" charset="-120"/>
              </a:rPr>
              <a:t>Free virtual base 10, number lines and hundred squares.</a:t>
            </a:r>
            <a:endParaRPr lang="en-US" sz="1700" dirty="0"/>
          </a:p>
          <a:p>
            <a:pPr indent="0" marL="0">
              <a:buNone/>
            </a:pPr>
            <a:r>
              <a:rPr lang="en-US" sz="1300" u="sng" dirty="0">
                <a:solidFill>
                  <a:srgbClr val="176E99"/>
                </a:solidFill>
                <a:latin typeface="Calibri" pitchFamily="34" charset="0"/>
                <a:ea typeface="Calibri" pitchFamily="34" charset="-122"/>
                <a:cs typeface="Calibri" pitchFamily="34" charset="-120"/>
                <a:hlinkClick r:id="rId10" invalidUrl="" action="" tgtFrame="" tooltip="" history="1" highlightClick="0" endSnd="0">
                  <a:extLst>
                    <a:ext uri="{A12FA001-AC4F-418D-AE19-62706E023703}">
                      <ahyp:hlinkClr xmlns:ahyp="http://schemas.microsoft.com/office/drawing/2018/hyperlinkcolor" val="tx"/>
                    </a:ext>
                  </a:extLst>
                </a:hlinkClick>
              </a:rPr>
              <a:t>toytheater.com</a:t>
            </a:r>
            <a:endParaRPr lang="en-US" sz="1700" dirty="0"/>
          </a:p>
        </p:txBody>
      </p:sp>
      <p:sp>
        <p:nvSpPr>
          <p:cNvPr id="29" name="Shape 20"/>
          <p:cNvSpPr/>
          <p:nvPr/>
        </p:nvSpPr>
        <p:spPr>
          <a:xfrm>
            <a:off x="6217920" y="4617720"/>
            <a:ext cx="5440680" cy="1325880"/>
          </a:xfrm>
          <a:prstGeom prst="roundRect">
            <a:avLst>
              <a:gd name="adj" fmla="val 9655"/>
            </a:avLst>
          </a:prstGeom>
          <a:solidFill>
            <a:srgbClr val="FFFFFF"/>
          </a:solidFill>
          <a:ln w="15875">
            <a:solidFill>
              <a:srgbClr val="DDE8DF"/>
            </a:solidFill>
            <a:prstDash val="solid"/>
          </a:ln>
          <a:effectLst>
            <a:outerShdw sx="100000" sy="100000" kx="0" ky="0" algn="bl" rotWithShape="0" blurRad="101600" dist="38100" dir="5400000">
              <a:srgbClr val="8FA293">
                <a:alpha val="35000"/>
              </a:srgbClr>
            </a:outerShdw>
          </a:effectLst>
        </p:spPr>
      </p:sp>
      <p:sp>
        <p:nvSpPr>
          <p:cNvPr id="30" name="Shape 21"/>
          <p:cNvSpPr/>
          <p:nvPr/>
        </p:nvSpPr>
        <p:spPr>
          <a:xfrm>
            <a:off x="6400800" y="4960620"/>
            <a:ext cx="640080" cy="640080"/>
          </a:xfrm>
          <a:prstGeom prst="ellipse">
            <a:avLst/>
          </a:prstGeom>
          <a:solidFill>
            <a:srgbClr val="2AA8E0"/>
          </a:solidFill>
          <a:ln/>
        </p:spPr>
      </p:sp>
      <p:pic>
        <p:nvPicPr>
          <p:cNvPr id="31" name="Image 7" descr="preencoded.png">    </p:cNvPr>
          <p:cNvPicPr>
            <a:picLocks noChangeAspect="1"/>
          </p:cNvPicPr>
          <p:nvPr/>
        </p:nvPicPr>
        <p:blipFill>
          <a:blip r:embed="rId11"/>
          <a:stretch>
            <a:fillRect/>
          </a:stretch>
        </p:blipFill>
        <p:spPr>
          <a:xfrm>
            <a:off x="6567221" y="5127041"/>
            <a:ext cx="307238" cy="307238"/>
          </a:xfrm>
          <a:prstGeom prst="rect">
            <a:avLst/>
          </a:prstGeom>
        </p:spPr>
      </p:pic>
      <p:sp>
        <p:nvSpPr>
          <p:cNvPr id="32" name="Text 22"/>
          <p:cNvSpPr txBox="1"/>
          <p:nvPr/>
        </p:nvSpPr>
        <p:spPr>
          <a:xfrm>
            <a:off x="7223760" y="4617720"/>
            <a:ext cx="4297680" cy="1325880"/>
          </a:xfrm>
          <a:prstGeom prst="rect">
            <a:avLst/>
          </a:prstGeom>
          <a:noFill/>
          <a:ln/>
        </p:spPr>
        <p:txBody>
          <a:bodyPr wrap="square" lIns="0" tIns="0" rIns="0" bIns="0" rtlCol="0" anchor="ctr"/>
          <a:lstStyle/>
          <a:p>
            <a:pPr indent="0" marL="0">
              <a:buNone/>
            </a:pPr>
            <a:r>
              <a:rPr lang="en-US" sz="1700" b="1" dirty="0">
                <a:solidFill>
                  <a:srgbClr val="176E99"/>
                </a:solidFill>
                <a:latin typeface="Calibri" pitchFamily="34" charset="0"/>
                <a:ea typeface="Calibri" pitchFamily="34" charset="-122"/>
                <a:cs typeface="Calibri" pitchFamily="34" charset="-120"/>
              </a:rPr>
              <a:t>ICT Games</a:t>
            </a:r>
            <a:endParaRPr lang="en-US" sz="1700" dirty="0"/>
          </a:p>
          <a:p>
            <a:pPr indent="0" marL="0">
              <a:buNone/>
            </a:pPr>
            <a:r>
              <a:rPr lang="en-US" sz="1350" dirty="0">
                <a:solidFill>
                  <a:srgbClr val="20302A"/>
                </a:solidFill>
                <a:latin typeface="Calibri" pitchFamily="34" charset="0"/>
                <a:ea typeface="Calibri" pitchFamily="34" charset="-122"/>
                <a:cs typeface="Calibri" pitchFamily="34" charset="-120"/>
              </a:rPr>
              <a:t>Games for place value, adding, subtracting and money.</a:t>
            </a:r>
            <a:endParaRPr lang="en-US" sz="1700" dirty="0"/>
          </a:p>
          <a:p>
            <a:pPr indent="0" marL="0">
              <a:buNone/>
            </a:pPr>
            <a:r>
              <a:rPr lang="en-US" sz="1300" u="sng" dirty="0">
                <a:solidFill>
                  <a:srgbClr val="176E99"/>
                </a:solidFill>
                <a:latin typeface="Calibri" pitchFamily="34" charset="0"/>
                <a:ea typeface="Calibri" pitchFamily="34" charset="-122"/>
                <a:cs typeface="Calibri" pitchFamily="34" charset="-120"/>
                <a:hlinkClick r:id="rId12" invalidUrl="" action="" tgtFrame="" tooltip="" history="1" highlightClick="0" endSnd="0">
                  <a:extLst>
                    <a:ext uri="{A12FA001-AC4F-418D-AE19-62706E023703}">
                      <ahyp:hlinkClr xmlns:ahyp="http://schemas.microsoft.com/office/drawing/2018/hyperlinkcolor" val="tx"/>
                    </a:ext>
                  </a:extLst>
                </a:hlinkClick>
              </a:rPr>
              <a:t>ictgames.com</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188720" y="5669280"/>
            <a:ext cx="2377440" cy="2377440"/>
          </a:xfrm>
          <a:prstGeom prst="ellipse">
            <a:avLst/>
          </a:prstGeom>
          <a:solidFill>
            <a:srgbClr val="EFF6F0"/>
          </a:solidFill>
          <a:ln/>
        </p:spPr>
      </p:sp>
      <p:sp>
        <p:nvSpPr>
          <p:cNvPr id="3" name="Shape 1"/>
          <p:cNvSpPr/>
          <p:nvPr/>
        </p:nvSpPr>
        <p:spPr>
          <a:xfrm>
            <a:off x="548640" y="384048"/>
            <a:ext cx="749808" cy="749808"/>
          </a:xfrm>
          <a:prstGeom prst="ellipse">
            <a:avLst/>
          </a:prstGeom>
          <a:solidFill>
            <a:srgbClr val="2B5E31"/>
          </a:solidFill>
          <a:ln/>
        </p:spPr>
      </p:sp>
      <p:pic>
        <p:nvPicPr>
          <p:cNvPr id="4" name="Image 0" descr="preencoded.png">    </p:cNvPr>
          <p:cNvPicPr>
            <a:picLocks noChangeAspect="1"/>
          </p:cNvPicPr>
          <p:nvPr/>
        </p:nvPicPr>
        <p:blipFill>
          <a:blip r:embed="rId1"/>
          <a:stretch>
            <a:fillRect/>
          </a:stretch>
        </p:blipFill>
        <p:spPr>
          <a:xfrm>
            <a:off x="743590" y="578998"/>
            <a:ext cx="359908" cy="359908"/>
          </a:xfrm>
          <a:prstGeom prst="rect">
            <a:avLst/>
          </a:prstGeom>
        </p:spPr>
      </p:pic>
      <p:sp>
        <p:nvSpPr>
          <p:cNvPr id="5" name="Text 2"/>
          <p:cNvSpPr txBox="1"/>
          <p:nvPr/>
        </p:nvSpPr>
        <p:spPr>
          <a:xfrm>
            <a:off x="1463040" y="347472"/>
            <a:ext cx="9692640" cy="822960"/>
          </a:xfrm>
          <a:prstGeom prst="rect">
            <a:avLst/>
          </a:prstGeom>
          <a:noFill/>
          <a:ln/>
        </p:spPr>
        <p:txBody>
          <a:bodyPr wrap="square" lIns="0" tIns="0" rIns="0" bIns="0" rtlCol="0" anchor="ctr"/>
          <a:lstStyle/>
          <a:p>
            <a:pPr indent="0" marL="0">
              <a:buNone/>
            </a:pPr>
            <a:r>
              <a:rPr lang="en-US" sz="3200" b="1" dirty="0">
                <a:solidFill>
                  <a:srgbClr val="1C3D24"/>
                </a:solidFill>
                <a:latin typeface="Calibri" pitchFamily="34" charset="0"/>
                <a:ea typeface="Calibri" pitchFamily="34" charset="-122"/>
                <a:cs typeface="Calibri" pitchFamily="34" charset="-120"/>
              </a:rPr>
              <a:t>Your Year 2 maths toolkit</a:t>
            </a:r>
            <a:endParaRPr lang="en-US" sz="3200" dirty="0"/>
          </a:p>
        </p:txBody>
      </p:sp>
      <p:sp>
        <p:nvSpPr>
          <p:cNvPr id="6" name="Text 3"/>
          <p:cNvSpPr txBox="1"/>
          <p:nvPr/>
        </p:nvSpPr>
        <p:spPr>
          <a:xfrm>
            <a:off x="1463040" y="1060704"/>
            <a:ext cx="9966960" cy="384048"/>
          </a:xfrm>
          <a:prstGeom prst="rect">
            <a:avLst/>
          </a:prstGeom>
          <a:noFill/>
          <a:ln/>
        </p:spPr>
        <p:txBody>
          <a:bodyPr wrap="square" lIns="0" tIns="0" rIns="0" bIns="0" rtlCol="0" anchor="t"/>
          <a:lstStyle/>
          <a:p>
            <a:pPr indent="0" marL="0">
              <a:buNone/>
            </a:pPr>
            <a:r>
              <a:rPr lang="en-US" sz="1600" i="1" dirty="0">
                <a:solidFill>
                  <a:srgbClr val="4F5E54"/>
                </a:solidFill>
                <a:latin typeface="Calibri" pitchFamily="34" charset="0"/>
                <a:ea typeface="Calibri" pitchFamily="34" charset="-122"/>
                <a:cs typeface="Calibri" pitchFamily="34" charset="-120"/>
              </a:rPr>
              <a:t>Little and often is the secret. Try some of these every week.</a:t>
            </a:r>
            <a:endParaRPr lang="en-US" sz="1600" dirty="0"/>
          </a:p>
        </p:txBody>
      </p:sp>
      <p:pic>
        <p:nvPicPr>
          <p:cNvPr id="7" name="Image 1" descr="Roe Green Infant School logo">    </p:cNvPr>
          <p:cNvPicPr>
            <a:picLocks noChangeAspect="1"/>
          </p:cNvPicPr>
          <p:nvPr/>
        </p:nvPicPr>
        <p:blipFill>
          <a:blip r:embed="rId2"/>
          <a:stretch>
            <a:fillRect/>
          </a:stretch>
        </p:blipFill>
        <p:spPr>
          <a:xfrm>
            <a:off x="11384280" y="6263640"/>
            <a:ext cx="457200" cy="457200"/>
          </a:xfrm>
          <a:prstGeom prst="rect">
            <a:avLst/>
          </a:prstGeom>
        </p:spPr>
      </p:pic>
      <p:sp>
        <p:nvSpPr>
          <p:cNvPr id="8" name="Shape 4"/>
          <p:cNvSpPr/>
          <p:nvPr/>
        </p:nvSpPr>
        <p:spPr>
          <a:xfrm>
            <a:off x="472288" y="1645920"/>
            <a:ext cx="2633472" cy="2103120"/>
          </a:xfrm>
          <a:prstGeom prst="roundRect">
            <a:avLst>
              <a:gd name="adj" fmla="val 6087"/>
            </a:avLst>
          </a:prstGeom>
          <a:solidFill>
            <a:srgbClr val="E4F4FB"/>
          </a:solidFill>
          <a:ln/>
          <a:effectLst>
            <a:outerShdw sx="100000" sy="100000" kx="0" ky="0" algn="bl" rotWithShape="0" blurRad="101600" dist="38100" dir="5400000">
              <a:srgbClr val="8FA293">
                <a:alpha val="35000"/>
              </a:srgbClr>
            </a:outerShdw>
          </a:effectLst>
        </p:spPr>
      </p:sp>
      <p:sp>
        <p:nvSpPr>
          <p:cNvPr id="9" name="Shape 5"/>
          <p:cNvSpPr/>
          <p:nvPr/>
        </p:nvSpPr>
        <p:spPr>
          <a:xfrm>
            <a:off x="1400404" y="1874520"/>
            <a:ext cx="777240" cy="777240"/>
          </a:xfrm>
          <a:prstGeom prst="ellipse">
            <a:avLst/>
          </a:prstGeom>
          <a:solidFill>
            <a:srgbClr val="2AA8E0"/>
          </a:solidFill>
          <a:ln/>
        </p:spPr>
      </p:sp>
      <p:pic>
        <p:nvPicPr>
          <p:cNvPr id="10" name="Image 2" descr="preencoded.png">    </p:cNvPr>
          <p:cNvPicPr>
            <a:picLocks noChangeAspect="1"/>
          </p:cNvPicPr>
          <p:nvPr/>
        </p:nvPicPr>
        <p:blipFill>
          <a:blip r:embed="rId3"/>
          <a:stretch>
            <a:fillRect/>
          </a:stretch>
        </p:blipFill>
        <p:spPr>
          <a:xfrm>
            <a:off x="1602486" y="2076602"/>
            <a:ext cx="373075" cy="373075"/>
          </a:xfrm>
          <a:prstGeom prst="rect">
            <a:avLst/>
          </a:prstGeom>
        </p:spPr>
      </p:pic>
      <p:sp>
        <p:nvSpPr>
          <p:cNvPr id="11" name="Text 6"/>
          <p:cNvSpPr txBox="1"/>
          <p:nvPr/>
        </p:nvSpPr>
        <p:spPr>
          <a:xfrm>
            <a:off x="655168" y="2743200"/>
            <a:ext cx="2267712" cy="868680"/>
          </a:xfrm>
          <a:prstGeom prst="rect">
            <a:avLst/>
          </a:prstGeom>
          <a:noFill/>
          <a:ln/>
        </p:spPr>
        <p:txBody>
          <a:bodyPr wrap="square" lIns="0" tIns="0" rIns="0" bIns="0" rtlCol="0" anchor="ctr"/>
          <a:lstStyle/>
          <a:p>
            <a:pPr algn="ctr" indent="0" marL="0">
              <a:buNone/>
            </a:pPr>
            <a:r>
              <a:rPr lang="en-US" sz="1600" b="1" dirty="0">
                <a:solidFill>
                  <a:srgbClr val="20302A"/>
                </a:solidFill>
                <a:latin typeface="Calibri" pitchFamily="34" charset="0"/>
                <a:ea typeface="Calibri" pitchFamily="34" charset="-122"/>
                <a:cs typeface="Calibri" pitchFamily="34" charset="-120"/>
              </a:rPr>
              <a:t>Talk about tens and ones.</a:t>
            </a:r>
            <a:endParaRPr lang="en-US" sz="1600" dirty="0"/>
          </a:p>
        </p:txBody>
      </p:sp>
      <p:sp>
        <p:nvSpPr>
          <p:cNvPr id="12" name="Shape 7"/>
          <p:cNvSpPr/>
          <p:nvPr/>
        </p:nvSpPr>
        <p:spPr>
          <a:xfrm>
            <a:off x="3343504" y="1645920"/>
            <a:ext cx="2633472" cy="2103120"/>
          </a:xfrm>
          <a:prstGeom prst="roundRect">
            <a:avLst>
              <a:gd name="adj" fmla="val 6087"/>
            </a:avLst>
          </a:prstGeom>
          <a:solidFill>
            <a:srgbClr val="E6F4E9"/>
          </a:solidFill>
          <a:ln/>
          <a:effectLst>
            <a:outerShdw sx="100000" sy="100000" kx="0" ky="0" algn="bl" rotWithShape="0" blurRad="101600" dist="38100" dir="5400000">
              <a:srgbClr val="8FA293">
                <a:alpha val="35000"/>
              </a:srgbClr>
            </a:outerShdw>
          </a:effectLst>
        </p:spPr>
      </p:sp>
      <p:sp>
        <p:nvSpPr>
          <p:cNvPr id="13" name="Shape 8"/>
          <p:cNvSpPr/>
          <p:nvPr/>
        </p:nvSpPr>
        <p:spPr>
          <a:xfrm>
            <a:off x="4271620" y="1874520"/>
            <a:ext cx="777240" cy="777240"/>
          </a:xfrm>
          <a:prstGeom prst="ellipse">
            <a:avLst/>
          </a:prstGeom>
          <a:solidFill>
            <a:srgbClr val="3E9B54"/>
          </a:solidFill>
          <a:ln/>
        </p:spPr>
      </p:sp>
      <p:pic>
        <p:nvPicPr>
          <p:cNvPr id="14" name="Image 3" descr="preencoded.png">    </p:cNvPr>
          <p:cNvPicPr>
            <a:picLocks noChangeAspect="1"/>
          </p:cNvPicPr>
          <p:nvPr/>
        </p:nvPicPr>
        <p:blipFill>
          <a:blip r:embed="rId4"/>
          <a:stretch>
            <a:fillRect/>
          </a:stretch>
        </p:blipFill>
        <p:spPr>
          <a:xfrm>
            <a:off x="4473702" y="2076602"/>
            <a:ext cx="373075" cy="373075"/>
          </a:xfrm>
          <a:prstGeom prst="rect">
            <a:avLst/>
          </a:prstGeom>
        </p:spPr>
      </p:pic>
      <p:sp>
        <p:nvSpPr>
          <p:cNvPr id="15" name="Text 9"/>
          <p:cNvSpPr txBox="1"/>
          <p:nvPr/>
        </p:nvSpPr>
        <p:spPr>
          <a:xfrm>
            <a:off x="3526384" y="2743200"/>
            <a:ext cx="2267712" cy="868680"/>
          </a:xfrm>
          <a:prstGeom prst="rect">
            <a:avLst/>
          </a:prstGeom>
          <a:noFill/>
          <a:ln/>
        </p:spPr>
        <p:txBody>
          <a:bodyPr wrap="square" lIns="0" tIns="0" rIns="0" bIns="0" rtlCol="0" anchor="ctr"/>
          <a:lstStyle/>
          <a:p>
            <a:pPr algn="ctr" indent="0" marL="0">
              <a:buNone/>
            </a:pPr>
            <a:r>
              <a:rPr lang="en-US" sz="1600" b="1" dirty="0">
                <a:solidFill>
                  <a:srgbClr val="20302A"/>
                </a:solidFill>
                <a:latin typeface="Calibri" pitchFamily="34" charset="0"/>
                <a:ea typeface="Calibri" pitchFamily="34" charset="-122"/>
                <a:cs typeface="Calibri" pitchFamily="34" charset="-120"/>
              </a:rPr>
              <a:t>Keep practising number bonds to 10, 20 and 100.</a:t>
            </a:r>
            <a:endParaRPr lang="en-US" sz="1600" dirty="0"/>
          </a:p>
        </p:txBody>
      </p:sp>
      <p:sp>
        <p:nvSpPr>
          <p:cNvPr id="16" name="Shape 10"/>
          <p:cNvSpPr/>
          <p:nvPr/>
        </p:nvSpPr>
        <p:spPr>
          <a:xfrm>
            <a:off x="6214720" y="1645920"/>
            <a:ext cx="2633472" cy="2103120"/>
          </a:xfrm>
          <a:prstGeom prst="roundRect">
            <a:avLst>
              <a:gd name="adj" fmla="val 6087"/>
            </a:avLst>
          </a:prstGeom>
          <a:solidFill>
            <a:srgbClr val="FFF4D6"/>
          </a:solidFill>
          <a:ln/>
          <a:effectLst>
            <a:outerShdw sx="100000" sy="100000" kx="0" ky="0" algn="bl" rotWithShape="0" blurRad="101600" dist="38100" dir="5400000">
              <a:srgbClr val="8FA293">
                <a:alpha val="35000"/>
              </a:srgbClr>
            </a:outerShdw>
          </a:effectLst>
        </p:spPr>
      </p:sp>
      <p:sp>
        <p:nvSpPr>
          <p:cNvPr id="17" name="Shape 11"/>
          <p:cNvSpPr/>
          <p:nvPr/>
        </p:nvSpPr>
        <p:spPr>
          <a:xfrm>
            <a:off x="7142836" y="1874520"/>
            <a:ext cx="777240" cy="777240"/>
          </a:xfrm>
          <a:prstGeom prst="ellipse">
            <a:avLst/>
          </a:prstGeom>
          <a:solidFill>
            <a:srgbClr val="FBB817"/>
          </a:solidFill>
          <a:ln/>
        </p:spPr>
      </p:sp>
      <p:pic>
        <p:nvPicPr>
          <p:cNvPr id="18" name="Image 4" descr="preencoded.png">    </p:cNvPr>
          <p:cNvPicPr>
            <a:picLocks noChangeAspect="1"/>
          </p:cNvPicPr>
          <p:nvPr/>
        </p:nvPicPr>
        <p:blipFill>
          <a:blip r:embed="rId5"/>
          <a:stretch>
            <a:fillRect/>
          </a:stretch>
        </p:blipFill>
        <p:spPr>
          <a:xfrm>
            <a:off x="7344918" y="2076602"/>
            <a:ext cx="373075" cy="373075"/>
          </a:xfrm>
          <a:prstGeom prst="rect">
            <a:avLst/>
          </a:prstGeom>
        </p:spPr>
      </p:pic>
      <p:sp>
        <p:nvSpPr>
          <p:cNvPr id="19" name="Text 12"/>
          <p:cNvSpPr txBox="1"/>
          <p:nvPr/>
        </p:nvSpPr>
        <p:spPr>
          <a:xfrm>
            <a:off x="6397600" y="2743200"/>
            <a:ext cx="2267712" cy="868680"/>
          </a:xfrm>
          <a:prstGeom prst="rect">
            <a:avLst/>
          </a:prstGeom>
          <a:noFill/>
          <a:ln/>
        </p:spPr>
        <p:txBody>
          <a:bodyPr wrap="square" lIns="0" tIns="0" rIns="0" bIns="0" rtlCol="0" anchor="ctr"/>
          <a:lstStyle/>
          <a:p>
            <a:pPr algn="ctr" indent="0" marL="0">
              <a:buNone/>
            </a:pPr>
            <a:r>
              <a:rPr lang="en-US" sz="1600" b="1" dirty="0">
                <a:solidFill>
                  <a:srgbClr val="20302A"/>
                </a:solidFill>
                <a:latin typeface="Calibri" pitchFamily="34" charset="0"/>
                <a:ea typeface="Calibri" pitchFamily="34" charset="-122"/>
                <a:cs typeface="Calibri" pitchFamily="34" charset="-120"/>
              </a:rPr>
              <a:t>Ask "What do you already know?"</a:t>
            </a:r>
            <a:endParaRPr lang="en-US" sz="1600" dirty="0"/>
          </a:p>
        </p:txBody>
      </p:sp>
      <p:sp>
        <p:nvSpPr>
          <p:cNvPr id="20" name="Shape 13"/>
          <p:cNvSpPr/>
          <p:nvPr/>
        </p:nvSpPr>
        <p:spPr>
          <a:xfrm>
            <a:off x="9085936" y="1645920"/>
            <a:ext cx="2633472" cy="2103120"/>
          </a:xfrm>
          <a:prstGeom prst="roundRect">
            <a:avLst>
              <a:gd name="adj" fmla="val 6087"/>
            </a:avLst>
          </a:prstGeom>
          <a:solidFill>
            <a:srgbClr val="FFE9E5"/>
          </a:solidFill>
          <a:ln/>
          <a:effectLst>
            <a:outerShdw sx="100000" sy="100000" kx="0" ky="0" algn="bl" rotWithShape="0" blurRad="101600" dist="38100" dir="5400000">
              <a:srgbClr val="8FA293">
                <a:alpha val="35000"/>
              </a:srgbClr>
            </a:outerShdw>
          </a:effectLst>
        </p:spPr>
      </p:sp>
      <p:sp>
        <p:nvSpPr>
          <p:cNvPr id="21" name="Shape 14"/>
          <p:cNvSpPr/>
          <p:nvPr/>
        </p:nvSpPr>
        <p:spPr>
          <a:xfrm>
            <a:off x="10014052" y="1874520"/>
            <a:ext cx="777240" cy="777240"/>
          </a:xfrm>
          <a:prstGeom prst="ellipse">
            <a:avLst/>
          </a:prstGeom>
          <a:solidFill>
            <a:srgbClr val="FF6B54"/>
          </a:solidFill>
          <a:ln/>
        </p:spPr>
      </p:sp>
      <p:pic>
        <p:nvPicPr>
          <p:cNvPr id="22" name="Image 5" descr="preencoded.png">    </p:cNvPr>
          <p:cNvPicPr>
            <a:picLocks noChangeAspect="1"/>
          </p:cNvPicPr>
          <p:nvPr/>
        </p:nvPicPr>
        <p:blipFill>
          <a:blip r:embed="rId6"/>
          <a:stretch>
            <a:fillRect/>
          </a:stretch>
        </p:blipFill>
        <p:spPr>
          <a:xfrm>
            <a:off x="10216134" y="2076602"/>
            <a:ext cx="373075" cy="373075"/>
          </a:xfrm>
          <a:prstGeom prst="rect">
            <a:avLst/>
          </a:prstGeom>
        </p:spPr>
      </p:pic>
      <p:sp>
        <p:nvSpPr>
          <p:cNvPr id="23" name="Text 15"/>
          <p:cNvSpPr txBox="1"/>
          <p:nvPr/>
        </p:nvSpPr>
        <p:spPr>
          <a:xfrm>
            <a:off x="9268816" y="2743200"/>
            <a:ext cx="2267712" cy="868680"/>
          </a:xfrm>
          <a:prstGeom prst="rect">
            <a:avLst/>
          </a:prstGeom>
          <a:noFill/>
          <a:ln/>
        </p:spPr>
        <p:txBody>
          <a:bodyPr wrap="square" lIns="0" tIns="0" rIns="0" bIns="0" rtlCol="0" anchor="ctr"/>
          <a:lstStyle/>
          <a:p>
            <a:pPr algn="ctr" indent="0" marL="0">
              <a:buNone/>
            </a:pPr>
            <a:r>
              <a:rPr lang="en-US" sz="1600" b="1" dirty="0">
                <a:solidFill>
                  <a:srgbClr val="20302A"/>
                </a:solidFill>
                <a:latin typeface="Calibri" pitchFamily="34" charset="0"/>
                <a:ea typeface="Calibri" pitchFamily="34" charset="-122"/>
                <a:cs typeface="Calibri" pitchFamily="34" charset="-120"/>
              </a:rPr>
              <a:t>Draw a bar for word problems.</a:t>
            </a:r>
            <a:endParaRPr lang="en-US" sz="1600" dirty="0"/>
          </a:p>
        </p:txBody>
      </p:sp>
      <p:sp>
        <p:nvSpPr>
          <p:cNvPr id="24" name="Shape 16"/>
          <p:cNvSpPr/>
          <p:nvPr/>
        </p:nvSpPr>
        <p:spPr>
          <a:xfrm>
            <a:off x="472288" y="4023360"/>
            <a:ext cx="2633472" cy="2103120"/>
          </a:xfrm>
          <a:prstGeom prst="roundRect">
            <a:avLst>
              <a:gd name="adj" fmla="val 6087"/>
            </a:avLst>
          </a:prstGeom>
          <a:solidFill>
            <a:srgbClr val="F3EAF7"/>
          </a:solidFill>
          <a:ln/>
          <a:effectLst>
            <a:outerShdw sx="100000" sy="100000" kx="0" ky="0" algn="bl" rotWithShape="0" blurRad="101600" dist="38100" dir="5400000">
              <a:srgbClr val="8FA293">
                <a:alpha val="35000"/>
              </a:srgbClr>
            </a:outerShdw>
          </a:effectLst>
        </p:spPr>
      </p:sp>
      <p:sp>
        <p:nvSpPr>
          <p:cNvPr id="25" name="Shape 17"/>
          <p:cNvSpPr/>
          <p:nvPr/>
        </p:nvSpPr>
        <p:spPr>
          <a:xfrm>
            <a:off x="1400404" y="4251960"/>
            <a:ext cx="777240" cy="777240"/>
          </a:xfrm>
          <a:prstGeom prst="ellipse">
            <a:avLst/>
          </a:prstGeom>
          <a:solidFill>
            <a:srgbClr val="8E4DA8"/>
          </a:solidFill>
          <a:ln/>
        </p:spPr>
      </p:sp>
      <p:pic>
        <p:nvPicPr>
          <p:cNvPr id="26" name="Image 6" descr="preencoded.png">    </p:cNvPr>
          <p:cNvPicPr>
            <a:picLocks noChangeAspect="1"/>
          </p:cNvPicPr>
          <p:nvPr/>
        </p:nvPicPr>
        <p:blipFill>
          <a:blip r:embed="rId7"/>
          <a:stretch>
            <a:fillRect/>
          </a:stretch>
        </p:blipFill>
        <p:spPr>
          <a:xfrm>
            <a:off x="1602486" y="4454042"/>
            <a:ext cx="373075" cy="373075"/>
          </a:xfrm>
          <a:prstGeom prst="rect">
            <a:avLst/>
          </a:prstGeom>
        </p:spPr>
      </p:pic>
      <p:sp>
        <p:nvSpPr>
          <p:cNvPr id="27" name="Text 18"/>
          <p:cNvSpPr txBox="1"/>
          <p:nvPr/>
        </p:nvSpPr>
        <p:spPr>
          <a:xfrm>
            <a:off x="655168" y="5120640"/>
            <a:ext cx="2267712" cy="868680"/>
          </a:xfrm>
          <a:prstGeom prst="rect">
            <a:avLst/>
          </a:prstGeom>
          <a:noFill/>
          <a:ln/>
        </p:spPr>
        <p:txBody>
          <a:bodyPr wrap="square" lIns="0" tIns="0" rIns="0" bIns="0" rtlCol="0" anchor="ctr"/>
          <a:lstStyle/>
          <a:p>
            <a:pPr algn="ctr" indent="0" marL="0">
              <a:buNone/>
            </a:pPr>
            <a:r>
              <a:rPr lang="en-US" sz="1600" b="1" dirty="0">
                <a:solidFill>
                  <a:srgbClr val="20302A"/>
                </a:solidFill>
                <a:latin typeface="Calibri" pitchFamily="34" charset="0"/>
                <a:ea typeface="Calibri" pitchFamily="34" charset="-122"/>
                <a:cs typeface="Calibri" pitchFamily="34" charset="-120"/>
              </a:rPr>
              <a:t>Practise 2, 5 and 10 times tables.</a:t>
            </a:r>
            <a:endParaRPr lang="en-US" sz="1600" dirty="0"/>
          </a:p>
        </p:txBody>
      </p:sp>
      <p:sp>
        <p:nvSpPr>
          <p:cNvPr id="28" name="Shape 19"/>
          <p:cNvSpPr/>
          <p:nvPr/>
        </p:nvSpPr>
        <p:spPr>
          <a:xfrm>
            <a:off x="3343504" y="4023360"/>
            <a:ext cx="2633472" cy="2103120"/>
          </a:xfrm>
          <a:prstGeom prst="roundRect">
            <a:avLst>
              <a:gd name="adj" fmla="val 6087"/>
            </a:avLst>
          </a:prstGeom>
          <a:solidFill>
            <a:srgbClr val="E4F4FB"/>
          </a:solidFill>
          <a:ln/>
          <a:effectLst>
            <a:outerShdw sx="100000" sy="100000" kx="0" ky="0" algn="bl" rotWithShape="0" blurRad="101600" dist="38100" dir="5400000">
              <a:srgbClr val="8FA293">
                <a:alpha val="35000"/>
              </a:srgbClr>
            </a:outerShdw>
          </a:effectLst>
        </p:spPr>
      </p:sp>
      <p:sp>
        <p:nvSpPr>
          <p:cNvPr id="29" name="Shape 20"/>
          <p:cNvSpPr/>
          <p:nvPr/>
        </p:nvSpPr>
        <p:spPr>
          <a:xfrm>
            <a:off x="4271620" y="4251960"/>
            <a:ext cx="777240" cy="777240"/>
          </a:xfrm>
          <a:prstGeom prst="ellipse">
            <a:avLst/>
          </a:prstGeom>
          <a:solidFill>
            <a:srgbClr val="2AA8E0"/>
          </a:solidFill>
          <a:ln/>
        </p:spPr>
      </p:sp>
      <p:pic>
        <p:nvPicPr>
          <p:cNvPr id="30" name="Image 7" descr="preencoded.png">    </p:cNvPr>
          <p:cNvPicPr>
            <a:picLocks noChangeAspect="1"/>
          </p:cNvPicPr>
          <p:nvPr/>
        </p:nvPicPr>
        <p:blipFill>
          <a:blip r:embed="rId8"/>
          <a:stretch>
            <a:fillRect/>
          </a:stretch>
        </p:blipFill>
        <p:spPr>
          <a:xfrm>
            <a:off x="4473702" y="4454042"/>
            <a:ext cx="373075" cy="373075"/>
          </a:xfrm>
          <a:prstGeom prst="rect">
            <a:avLst/>
          </a:prstGeom>
        </p:spPr>
      </p:pic>
      <p:sp>
        <p:nvSpPr>
          <p:cNvPr id="31" name="Text 21"/>
          <p:cNvSpPr txBox="1"/>
          <p:nvPr/>
        </p:nvSpPr>
        <p:spPr>
          <a:xfrm>
            <a:off x="3526384" y="5120640"/>
            <a:ext cx="2267712" cy="868680"/>
          </a:xfrm>
          <a:prstGeom prst="rect">
            <a:avLst/>
          </a:prstGeom>
          <a:noFill/>
          <a:ln/>
        </p:spPr>
        <p:txBody>
          <a:bodyPr wrap="square" lIns="0" tIns="0" rIns="0" bIns="0" rtlCol="0" anchor="ctr"/>
          <a:lstStyle/>
          <a:p>
            <a:pPr algn="ctr" indent="0" marL="0">
              <a:buNone/>
            </a:pPr>
            <a:r>
              <a:rPr lang="en-US" sz="1600" b="1" dirty="0">
                <a:solidFill>
                  <a:srgbClr val="20302A"/>
                </a:solidFill>
                <a:latin typeface="Calibri" pitchFamily="34" charset="0"/>
                <a:ea typeface="Calibri" pitchFamily="34" charset="-122"/>
                <a:cs typeface="Calibri" pitchFamily="34" charset="-120"/>
              </a:rPr>
              <a:t>Check with the inverse.</a:t>
            </a:r>
            <a:endParaRPr lang="en-US" sz="1600" dirty="0"/>
          </a:p>
        </p:txBody>
      </p:sp>
      <p:sp>
        <p:nvSpPr>
          <p:cNvPr id="32" name="Shape 22"/>
          <p:cNvSpPr/>
          <p:nvPr/>
        </p:nvSpPr>
        <p:spPr>
          <a:xfrm>
            <a:off x="6214720" y="4023360"/>
            <a:ext cx="2633472" cy="2103120"/>
          </a:xfrm>
          <a:prstGeom prst="roundRect">
            <a:avLst>
              <a:gd name="adj" fmla="val 6087"/>
            </a:avLst>
          </a:prstGeom>
          <a:solidFill>
            <a:srgbClr val="E6F4E9"/>
          </a:solidFill>
          <a:ln/>
          <a:effectLst>
            <a:outerShdw sx="100000" sy="100000" kx="0" ky="0" algn="bl" rotWithShape="0" blurRad="101600" dist="38100" dir="5400000">
              <a:srgbClr val="8FA293">
                <a:alpha val="35000"/>
              </a:srgbClr>
            </a:outerShdw>
          </a:effectLst>
        </p:spPr>
      </p:sp>
      <p:sp>
        <p:nvSpPr>
          <p:cNvPr id="33" name="Shape 23"/>
          <p:cNvSpPr/>
          <p:nvPr/>
        </p:nvSpPr>
        <p:spPr>
          <a:xfrm>
            <a:off x="7142836" y="4251960"/>
            <a:ext cx="777240" cy="777240"/>
          </a:xfrm>
          <a:prstGeom prst="ellipse">
            <a:avLst/>
          </a:prstGeom>
          <a:solidFill>
            <a:srgbClr val="3E9B54"/>
          </a:solidFill>
          <a:ln/>
        </p:spPr>
      </p:sp>
      <p:pic>
        <p:nvPicPr>
          <p:cNvPr id="34" name="Image 8" descr="preencoded.png">    </p:cNvPr>
          <p:cNvPicPr>
            <a:picLocks noChangeAspect="1"/>
          </p:cNvPicPr>
          <p:nvPr/>
        </p:nvPicPr>
        <p:blipFill>
          <a:blip r:embed="rId9"/>
          <a:stretch>
            <a:fillRect/>
          </a:stretch>
        </p:blipFill>
        <p:spPr>
          <a:xfrm>
            <a:off x="7344918" y="4454042"/>
            <a:ext cx="373075" cy="373075"/>
          </a:xfrm>
          <a:prstGeom prst="rect">
            <a:avLst/>
          </a:prstGeom>
        </p:spPr>
      </p:pic>
      <p:sp>
        <p:nvSpPr>
          <p:cNvPr id="35" name="Text 24"/>
          <p:cNvSpPr txBox="1"/>
          <p:nvPr/>
        </p:nvSpPr>
        <p:spPr>
          <a:xfrm>
            <a:off x="6397600" y="5120640"/>
            <a:ext cx="2267712" cy="868680"/>
          </a:xfrm>
          <a:prstGeom prst="rect">
            <a:avLst/>
          </a:prstGeom>
          <a:noFill/>
          <a:ln/>
        </p:spPr>
        <p:txBody>
          <a:bodyPr wrap="square" lIns="0" tIns="0" rIns="0" bIns="0" rtlCol="0" anchor="ctr"/>
          <a:lstStyle/>
          <a:p>
            <a:pPr algn="ctr" indent="0" marL="0">
              <a:buNone/>
            </a:pPr>
            <a:r>
              <a:rPr lang="en-US" sz="1600" b="1" dirty="0">
                <a:solidFill>
                  <a:srgbClr val="20302A"/>
                </a:solidFill>
                <a:latin typeface="Calibri" pitchFamily="34" charset="0"/>
                <a:ea typeface="Calibri" pitchFamily="34" charset="-122"/>
                <a:cs typeface="Calibri" pitchFamily="34" charset="-120"/>
              </a:rPr>
              <a:t>Use real money and real clocks.</a:t>
            </a:r>
            <a:endParaRPr lang="en-US" sz="1600" dirty="0"/>
          </a:p>
        </p:txBody>
      </p:sp>
      <p:sp>
        <p:nvSpPr>
          <p:cNvPr id="36" name="Shape 25"/>
          <p:cNvSpPr/>
          <p:nvPr/>
        </p:nvSpPr>
        <p:spPr>
          <a:xfrm>
            <a:off x="9085936" y="4023360"/>
            <a:ext cx="2633472" cy="2103120"/>
          </a:xfrm>
          <a:prstGeom prst="roundRect">
            <a:avLst>
              <a:gd name="adj" fmla="val 6087"/>
            </a:avLst>
          </a:prstGeom>
          <a:solidFill>
            <a:srgbClr val="FFE9E5"/>
          </a:solidFill>
          <a:ln/>
          <a:effectLst>
            <a:outerShdw sx="100000" sy="100000" kx="0" ky="0" algn="bl" rotWithShape="0" blurRad="101600" dist="38100" dir="5400000">
              <a:srgbClr val="8FA293">
                <a:alpha val="35000"/>
              </a:srgbClr>
            </a:outerShdw>
          </a:effectLst>
        </p:spPr>
      </p:sp>
      <p:sp>
        <p:nvSpPr>
          <p:cNvPr id="37" name="Shape 26"/>
          <p:cNvSpPr/>
          <p:nvPr/>
        </p:nvSpPr>
        <p:spPr>
          <a:xfrm>
            <a:off x="10014052" y="4251960"/>
            <a:ext cx="777240" cy="777240"/>
          </a:xfrm>
          <a:prstGeom prst="ellipse">
            <a:avLst/>
          </a:prstGeom>
          <a:solidFill>
            <a:srgbClr val="FF6B54"/>
          </a:solidFill>
          <a:ln/>
        </p:spPr>
      </p:sp>
      <p:pic>
        <p:nvPicPr>
          <p:cNvPr id="38" name="Image 9" descr="preencoded.png">    </p:cNvPr>
          <p:cNvPicPr>
            <a:picLocks noChangeAspect="1"/>
          </p:cNvPicPr>
          <p:nvPr/>
        </p:nvPicPr>
        <p:blipFill>
          <a:blip r:embed="rId10"/>
          <a:stretch>
            <a:fillRect/>
          </a:stretch>
        </p:blipFill>
        <p:spPr>
          <a:xfrm>
            <a:off x="10216134" y="4454042"/>
            <a:ext cx="373075" cy="373075"/>
          </a:xfrm>
          <a:prstGeom prst="rect">
            <a:avLst/>
          </a:prstGeom>
        </p:spPr>
      </p:pic>
      <p:sp>
        <p:nvSpPr>
          <p:cNvPr id="39" name="Text 27"/>
          <p:cNvSpPr txBox="1"/>
          <p:nvPr/>
        </p:nvSpPr>
        <p:spPr>
          <a:xfrm>
            <a:off x="9268816" y="5120640"/>
            <a:ext cx="2267712" cy="868680"/>
          </a:xfrm>
          <a:prstGeom prst="rect">
            <a:avLst/>
          </a:prstGeom>
          <a:noFill/>
          <a:ln/>
        </p:spPr>
        <p:txBody>
          <a:bodyPr wrap="square" lIns="0" tIns="0" rIns="0" bIns="0" rtlCol="0" anchor="ctr"/>
          <a:lstStyle/>
          <a:p>
            <a:pPr algn="ctr" indent="0" marL="0">
              <a:buNone/>
            </a:pPr>
            <a:r>
              <a:rPr lang="en-US" sz="1600" b="1" dirty="0">
                <a:solidFill>
                  <a:srgbClr val="20302A"/>
                </a:solidFill>
                <a:latin typeface="Calibri" pitchFamily="34" charset="0"/>
                <a:ea typeface="Calibri" pitchFamily="34" charset="-122"/>
                <a:cs typeface="Calibri" pitchFamily="34" charset="-120"/>
              </a:rPr>
              <a:t>Ask "How do you know?"</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2B5E31"/>
        </a:solidFill>
      </p:bgPr>
    </p:bg>
    <p:spTree>
      <p:nvGrpSpPr>
        <p:cNvPr id="1" name=""/>
        <p:cNvGrpSpPr/>
        <p:nvPr/>
      </p:nvGrpSpPr>
      <p:grpSpPr>
        <a:xfrm>
          <a:off x="0" y="0"/>
          <a:ext cx="0" cy="0"/>
          <a:chOff x="0" y="0"/>
          <a:chExt cx="0" cy="0"/>
        </a:xfrm>
      </p:grpSpPr>
      <p:sp>
        <p:nvSpPr>
          <p:cNvPr id="2" name="Shape 0"/>
          <p:cNvSpPr/>
          <p:nvPr/>
        </p:nvSpPr>
        <p:spPr>
          <a:xfrm>
            <a:off x="7863840" y="1097280"/>
            <a:ext cx="3566160" cy="3566160"/>
          </a:xfrm>
          <a:prstGeom prst="ellipse">
            <a:avLst/>
          </a:prstGeom>
          <a:solidFill>
            <a:srgbClr val="3E9B54"/>
          </a:solidFill>
          <a:ln/>
        </p:spPr>
      </p:sp>
      <p:sp>
        <p:nvSpPr>
          <p:cNvPr id="3" name="Shape 1"/>
          <p:cNvSpPr/>
          <p:nvPr/>
        </p:nvSpPr>
        <p:spPr>
          <a:xfrm>
            <a:off x="10972800" y="548640"/>
            <a:ext cx="685800" cy="685800"/>
          </a:xfrm>
          <a:prstGeom prst="ellipse">
            <a:avLst/>
          </a:prstGeom>
          <a:solidFill>
            <a:srgbClr val="FBB817"/>
          </a:solidFill>
          <a:ln/>
        </p:spPr>
      </p:sp>
      <p:sp>
        <p:nvSpPr>
          <p:cNvPr id="4" name="Shape 2"/>
          <p:cNvSpPr/>
          <p:nvPr/>
        </p:nvSpPr>
        <p:spPr>
          <a:xfrm>
            <a:off x="7589520" y="4389120"/>
            <a:ext cx="548640" cy="548640"/>
          </a:xfrm>
          <a:prstGeom prst="ellipse">
            <a:avLst/>
          </a:prstGeom>
          <a:solidFill>
            <a:srgbClr val="FF6B54"/>
          </a:solidFill>
          <a:ln/>
        </p:spPr>
      </p:sp>
      <p:pic>
        <p:nvPicPr>
          <p:cNvPr id="5" name="Image 0" descr="preencoded.png">    </p:cNvPr>
          <p:cNvPicPr>
            <a:picLocks noChangeAspect="1"/>
          </p:cNvPicPr>
          <p:nvPr/>
        </p:nvPicPr>
        <p:blipFill>
          <a:blip r:embed="rId1"/>
          <a:stretch>
            <a:fillRect/>
          </a:stretch>
        </p:blipFill>
        <p:spPr>
          <a:xfrm>
            <a:off x="8732520" y="1965960"/>
            <a:ext cx="1828800" cy="1828800"/>
          </a:xfrm>
          <a:prstGeom prst="rect">
            <a:avLst/>
          </a:prstGeom>
        </p:spPr>
      </p:pic>
      <p:pic>
        <p:nvPicPr>
          <p:cNvPr id="6" name="Image 1" descr="Roe Green Infant School logo">    </p:cNvPr>
          <p:cNvPicPr>
            <a:picLocks noChangeAspect="1"/>
          </p:cNvPicPr>
          <p:nvPr/>
        </p:nvPicPr>
        <p:blipFill>
          <a:blip r:embed="rId2"/>
          <a:stretch>
            <a:fillRect/>
          </a:stretch>
        </p:blipFill>
        <p:spPr>
          <a:xfrm>
            <a:off x="731520" y="640080"/>
            <a:ext cx="1188720" cy="1188720"/>
          </a:xfrm>
          <a:prstGeom prst="rect">
            <a:avLst/>
          </a:prstGeom>
        </p:spPr>
      </p:pic>
      <p:sp>
        <p:nvSpPr>
          <p:cNvPr id="7" name="Text 3"/>
          <p:cNvSpPr txBox="1"/>
          <p:nvPr/>
        </p:nvSpPr>
        <p:spPr>
          <a:xfrm>
            <a:off x="731520" y="2148840"/>
            <a:ext cx="6583680" cy="914400"/>
          </a:xfrm>
          <a:prstGeom prst="rect">
            <a:avLst/>
          </a:prstGeom>
          <a:noFill/>
          <a:ln/>
        </p:spPr>
        <p:txBody>
          <a:bodyPr wrap="square" lIns="0" tIns="0" rIns="0" bIns="0" rtlCol="0" anchor="t"/>
          <a:lstStyle/>
          <a:p>
            <a:pPr indent="0" marL="0">
              <a:buNone/>
            </a:pPr>
            <a:r>
              <a:rPr lang="en-US" sz="4800" b="1" dirty="0">
                <a:solidFill>
                  <a:srgbClr val="FFFFFF"/>
                </a:solidFill>
                <a:latin typeface="Calibri" pitchFamily="34" charset="0"/>
                <a:ea typeface="Calibri" pitchFamily="34" charset="-122"/>
                <a:cs typeface="Calibri" pitchFamily="34" charset="-120"/>
              </a:rPr>
              <a:t>Any questions?</a:t>
            </a:r>
            <a:endParaRPr lang="en-US" sz="4800" dirty="0"/>
          </a:p>
        </p:txBody>
      </p:sp>
      <p:sp>
        <p:nvSpPr>
          <p:cNvPr id="8" name="Text 4"/>
          <p:cNvSpPr txBox="1"/>
          <p:nvPr/>
        </p:nvSpPr>
        <p:spPr>
          <a:xfrm>
            <a:off x="731520" y="3108960"/>
            <a:ext cx="6400800" cy="914400"/>
          </a:xfrm>
          <a:prstGeom prst="rect">
            <a:avLst/>
          </a:prstGeom>
          <a:noFill/>
          <a:ln/>
        </p:spPr>
        <p:txBody>
          <a:bodyPr wrap="square" lIns="0" tIns="0" rIns="0" bIns="0" rtlCol="0" anchor="t"/>
          <a:lstStyle/>
          <a:p>
            <a:pPr indent="0" marL="0">
              <a:buNone/>
            </a:pPr>
            <a:r>
              <a:rPr lang="en-US" sz="2200" dirty="0">
                <a:solidFill>
                  <a:srgbClr val="FBB817"/>
                </a:solidFill>
                <a:latin typeface="Calibri" pitchFamily="34" charset="0"/>
                <a:ea typeface="Calibri" pitchFamily="34" charset="-122"/>
                <a:cs typeface="Calibri" pitchFamily="34" charset="-120"/>
              </a:rPr>
              <a:t>Thank you for coming, and for everything you do to help your child with maths.</a:t>
            </a:r>
            <a:endParaRPr lang="en-US" sz="2200" dirty="0"/>
          </a:p>
        </p:txBody>
      </p:sp>
      <p:sp>
        <p:nvSpPr>
          <p:cNvPr id="9" name="Text 5"/>
          <p:cNvSpPr txBox="1"/>
          <p:nvPr/>
        </p:nvSpPr>
        <p:spPr>
          <a:xfrm>
            <a:off x="731520" y="4160520"/>
            <a:ext cx="6400800" cy="731520"/>
          </a:xfrm>
          <a:prstGeom prst="rect">
            <a:avLst/>
          </a:prstGeom>
          <a:noFill/>
          <a:ln/>
        </p:spPr>
        <p:txBody>
          <a:bodyPr wrap="square" lIns="0" tIns="0" rIns="0" bIns="0" rtlCol="0" anchor="t"/>
          <a:lstStyle/>
          <a:p>
            <a:pPr indent="0" marL="0">
              <a:buNone/>
            </a:pPr>
            <a:r>
              <a:rPr lang="en-US" sz="1700" dirty="0">
                <a:solidFill>
                  <a:srgbClr val="E3F0E6"/>
                </a:solidFill>
                <a:latin typeface="Calibri" pitchFamily="34" charset="0"/>
                <a:ea typeface="Calibri" pitchFamily="34" charset="-122"/>
                <a:cs typeface="Calibri" pitchFamily="34" charset="-120"/>
              </a:rPr>
              <a:t>You are always welcome to speak to your child’s class teacher about their maths.</a:t>
            </a:r>
            <a:endParaRPr lang="en-US" sz="1700" dirty="0"/>
          </a:p>
        </p:txBody>
      </p:sp>
      <p:sp>
        <p:nvSpPr>
          <p:cNvPr id="10" name="Shape 6"/>
          <p:cNvSpPr/>
          <p:nvPr/>
        </p:nvSpPr>
        <p:spPr>
          <a:xfrm>
            <a:off x="731520" y="5120640"/>
            <a:ext cx="5852160" cy="640080"/>
          </a:xfrm>
          <a:prstGeom prst="roundRect">
            <a:avLst>
              <a:gd name="adj" fmla="val 50000"/>
            </a:avLst>
          </a:prstGeom>
          <a:solidFill>
            <a:srgbClr val="1C3D24"/>
          </a:solidFill>
          <a:ln/>
        </p:spPr>
      </p:sp>
      <p:sp>
        <p:nvSpPr>
          <p:cNvPr id="11" name="Text 7"/>
          <p:cNvSpPr txBox="1"/>
          <p:nvPr/>
        </p:nvSpPr>
        <p:spPr>
          <a:xfrm>
            <a:off x="731520" y="5120640"/>
            <a:ext cx="5852160" cy="640080"/>
          </a:xfrm>
          <a:prstGeom prst="rect">
            <a:avLst/>
          </a:prstGeom>
          <a:noFill/>
          <a:ln/>
        </p:spPr>
        <p:txBody>
          <a:bodyPr wrap="square" lIns="0" tIns="0" rIns="0" bIns="0" rtlCol="0" anchor="ctr"/>
          <a:lstStyle/>
          <a:p>
            <a:pPr algn="ctr" indent="0" marL="0">
              <a:buNone/>
            </a:pPr>
            <a:r>
              <a:rPr lang="en-US" sz="1700" dirty="0">
                <a:solidFill>
                  <a:srgbClr val="FFFFFF"/>
                </a:solidFill>
                <a:latin typeface="Calibri" pitchFamily="34" charset="0"/>
                <a:ea typeface="Calibri" pitchFamily="34" charset="-122"/>
                <a:cs typeface="Calibri" pitchFamily="34" charset="-120"/>
              </a:rPr>
              <a:t>These slides are on our website: </a:t>
            </a:r>
            <a:pPr algn="ctr" indent="0" marL="0">
              <a:buNone/>
            </a:pPr>
            <a:r>
              <a:rPr lang="en-US" sz="1700" b="1" u="sng" dirty="0">
                <a:solidFill>
                  <a:srgbClr val="FBB817"/>
                </a:solidFill>
                <a:latin typeface="Calibri" pitchFamily="34" charset="0"/>
                <a:ea typeface="Calibri" pitchFamily="34" charset="-122"/>
                <a:cs typeface="Calibri" pitchFamily="34" charset="-120"/>
                <a:hlinkClick r:id="rId3" invalidUrl="" action="" tgtFrame="" tooltip="" history="1" highlightClick="0" endSnd="0">
                  <a:extLst>
                    <a:ext uri="{A12FA001-AC4F-418D-AE19-62706E023703}">
                      <ahyp:hlinkClr xmlns:ahyp="http://schemas.microsoft.com/office/drawing/2018/hyperlinkcolor" val="tx"/>
                    </a:ext>
                  </a:extLst>
                </a:hlinkClick>
              </a:rPr>
              <a:t>rgreeninf.brent.sch.uk</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2 Maths Workshop</dc:title>
  <dc:subject>PptxGenJS Presentation</dc:subject>
  <dc:creator>Roe Green Infant School</dc:creator>
  <cp:lastModifiedBy>Roe Green Infant School</cp:lastModifiedBy>
  <cp:revision>1</cp:revision>
  <dcterms:created xsi:type="dcterms:W3CDTF">2026-10-04T18:28:04Z</dcterms:created>
  <dcterms:modified xsi:type="dcterms:W3CDTF">2026-10-04T18:28:04Z</dcterms:modified>
</cp:coreProperties>
</file>